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0"/>
  </p:notesMasterIdLst>
  <p:sldIdLst>
    <p:sldId id="332" r:id="rId2"/>
    <p:sldId id="552" r:id="rId3"/>
    <p:sldId id="556" r:id="rId4"/>
    <p:sldId id="592" r:id="rId5"/>
    <p:sldId id="596" r:id="rId6"/>
    <p:sldId id="566" r:id="rId7"/>
    <p:sldId id="519" r:id="rId8"/>
    <p:sldId id="597" r:id="rId9"/>
    <p:sldId id="654" r:id="rId10"/>
    <p:sldId id="604" r:id="rId11"/>
    <p:sldId id="257" r:id="rId12"/>
    <p:sldId id="653" r:id="rId13"/>
    <p:sldId id="612" r:id="rId14"/>
    <p:sldId id="579" r:id="rId15"/>
    <p:sldId id="617" r:id="rId16"/>
    <p:sldId id="620" r:id="rId17"/>
    <p:sldId id="658" r:id="rId18"/>
    <p:sldId id="642" r:id="rId19"/>
    <p:sldId id="589" r:id="rId20"/>
    <p:sldId id="656" r:id="rId21"/>
    <p:sldId id="657" r:id="rId22"/>
    <p:sldId id="651" r:id="rId23"/>
    <p:sldId id="659" r:id="rId24"/>
    <p:sldId id="641" r:id="rId25"/>
    <p:sldId id="631" r:id="rId26"/>
    <p:sldId id="635" r:id="rId27"/>
    <p:sldId id="632" r:id="rId28"/>
    <p:sldId id="636"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940"/>
  </p:normalViewPr>
  <p:slideViewPr>
    <p:cSldViewPr snapToGrid="0" snapToObjects="1">
      <p:cViewPr varScale="1">
        <p:scale>
          <a:sx n="115" d="100"/>
          <a:sy n="115" d="100"/>
        </p:scale>
        <p:origin x="47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1EC23D-1A7A-7A4E-80ED-C7F97F97CD23}" type="datetimeFigureOut">
              <a:rPr lang="en-US" smtClean="0"/>
              <a:t>3/24/20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8A3296-4D44-B04F-934E-EA5D381029C4}" type="slidenum">
              <a:rPr lang="en-US" smtClean="0"/>
              <a:t>‹#›</a:t>
            </a:fld>
            <a:endParaRPr lang="en-US"/>
          </a:p>
        </p:txBody>
      </p:sp>
    </p:spTree>
    <p:extLst>
      <p:ext uri="{BB962C8B-B14F-4D97-AF65-F5344CB8AC3E}">
        <p14:creationId xmlns:p14="http://schemas.microsoft.com/office/powerpoint/2010/main" val="1787074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497673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Inpatient status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 </a:t>
            </a:r>
          </a:p>
          <a:p>
            <a:endParaRPr lang="en-US" dirty="0"/>
          </a:p>
        </p:txBody>
      </p:sp>
      <p:sp>
        <p:nvSpPr>
          <p:cNvPr id="4" name="Slide Number Placeholder 3"/>
          <p:cNvSpPr>
            <a:spLocks noGrp="1"/>
          </p:cNvSpPr>
          <p:nvPr>
            <p:ph type="sldNum" sz="quarter" idx="5"/>
          </p:nvPr>
        </p:nvSpPr>
        <p:spPr/>
        <p:txBody>
          <a:bodyPr/>
          <a:lstStyle/>
          <a:p>
            <a:fld id="{ABD1C46C-75E3-ED45-B996-08E517E02F7C}" type="slidenum">
              <a:rPr lang="en-US" smtClean="0"/>
              <a:t>11</a:t>
            </a:fld>
            <a:endParaRPr lang="en-US" dirty="0"/>
          </a:p>
        </p:txBody>
      </p:sp>
    </p:spTree>
    <p:extLst>
      <p:ext uri="{BB962C8B-B14F-4D97-AF65-F5344CB8AC3E}">
        <p14:creationId xmlns:p14="http://schemas.microsoft.com/office/powerpoint/2010/main" val="12640395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55134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04784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35724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99754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7267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43741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68D1986-1A1D-2E44-B7A7-8E460F3C0C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19039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68D1986-1A1D-2E44-B7A7-8E460F3C0C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31116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46406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859571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21399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4578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3748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2237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tx1">
                  <a:lumMod val="50000"/>
                  <a:lumOff val="50000"/>
                </a:schemeClr>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84702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192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6852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71208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48E3500-0A5E-3C40-8807-AB5005A241D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10507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3984" y="1542333"/>
            <a:ext cx="10953000" cy="2001696"/>
          </a:xfrm>
        </p:spPr>
        <p:txBody>
          <a:bodyPr anchor="b">
            <a:normAutofit/>
          </a:bodyPr>
          <a:lstStyle>
            <a:lvl1pPr algn="ctr">
              <a:defRPr sz="6000" spc="-100" baseline="0"/>
            </a:lvl1pPr>
          </a:lstStyle>
          <a:p>
            <a:r>
              <a:rPr lang="en-US" dirty="0"/>
              <a:t>Click to edit</a:t>
            </a:r>
          </a:p>
        </p:txBody>
      </p:sp>
      <p:sp>
        <p:nvSpPr>
          <p:cNvPr id="3" name="Subtitle 2"/>
          <p:cNvSpPr>
            <a:spLocks noGrp="1"/>
          </p:cNvSpPr>
          <p:nvPr>
            <p:ph type="subTitle" idx="1"/>
          </p:nvPr>
        </p:nvSpPr>
        <p:spPr>
          <a:xfrm>
            <a:off x="633984" y="3807984"/>
            <a:ext cx="10953000" cy="165576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a:t>
            </a:r>
          </a:p>
        </p:txBody>
      </p:sp>
    </p:spTree>
    <p:extLst>
      <p:ext uri="{BB962C8B-B14F-4D97-AF65-F5344CB8AC3E}">
        <p14:creationId xmlns:p14="http://schemas.microsoft.com/office/powerpoint/2010/main" val="4069256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35491-0B0B-244C-BCC1-7D8067FD9D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3B03CA-B3B8-6548-9232-E602CDE17C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95F767-68F8-7749-9D94-1D161D31704B}"/>
              </a:ext>
            </a:extLst>
          </p:cNvPr>
          <p:cNvSpPr>
            <a:spLocks noGrp="1"/>
          </p:cNvSpPr>
          <p:nvPr>
            <p:ph type="dt" sz="half" idx="10"/>
          </p:nvPr>
        </p:nvSpPr>
        <p:spPr/>
        <p:txBody>
          <a:bodyPr/>
          <a:lstStyle/>
          <a:p>
            <a:fld id="{761BD052-B426-D846-83F4-A568A4FA62C3}" type="datetimeFigureOut">
              <a:rPr lang="en-US" smtClean="0"/>
              <a:t>3/24/20</a:t>
            </a:fld>
            <a:endParaRPr lang="en-US"/>
          </a:p>
        </p:txBody>
      </p:sp>
      <p:sp>
        <p:nvSpPr>
          <p:cNvPr id="5" name="Footer Placeholder 4">
            <a:extLst>
              <a:ext uri="{FF2B5EF4-FFF2-40B4-BE49-F238E27FC236}">
                <a16:creationId xmlns:a16="http://schemas.microsoft.com/office/drawing/2014/main" id="{5F20DF44-3985-2F43-92C0-7F8014D74A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FA9E4F-04BF-4A44-917A-4DD783FE709A}"/>
              </a:ext>
            </a:extLst>
          </p:cNvPr>
          <p:cNvSpPr>
            <a:spLocks noGrp="1"/>
          </p:cNvSpPr>
          <p:nvPr>
            <p:ph type="sldNum" sz="quarter" idx="12"/>
          </p:nvPr>
        </p:nvSpPr>
        <p:spPr/>
        <p:txBody>
          <a:bodyPr/>
          <a:lstStyle/>
          <a:p>
            <a:fld id="{2EFE003B-1E2B-154C-9E55-CAB88A739A73}" type="slidenum">
              <a:rPr lang="en-US" smtClean="0"/>
              <a:t>‹#›</a:t>
            </a:fld>
            <a:endParaRPr lang="en-US"/>
          </a:p>
        </p:txBody>
      </p:sp>
    </p:spTree>
    <p:extLst>
      <p:ext uri="{BB962C8B-B14F-4D97-AF65-F5344CB8AC3E}">
        <p14:creationId xmlns:p14="http://schemas.microsoft.com/office/powerpoint/2010/main" val="42152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Slide Logo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740281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sic Headline and Cop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E9FCF-469A-B84D-9EBA-E127B5C28C4B}"/>
              </a:ext>
            </a:extLst>
          </p:cNvPr>
          <p:cNvSpPr>
            <a:spLocks noGrp="1"/>
          </p:cNvSpPr>
          <p:nvPr>
            <p:ph type="title"/>
          </p:nvPr>
        </p:nvSpPr>
        <p:spPr/>
        <p:txBody>
          <a:bodyPr/>
          <a:lstStyle/>
          <a:p>
            <a:r>
              <a:rPr lang="en-US" dirty="0"/>
              <a:t>Click to edit</a:t>
            </a:r>
          </a:p>
        </p:txBody>
      </p:sp>
      <p:sp>
        <p:nvSpPr>
          <p:cNvPr id="3" name="Content Placeholder 2">
            <a:extLst>
              <a:ext uri="{FF2B5EF4-FFF2-40B4-BE49-F238E27FC236}">
                <a16:creationId xmlns:a16="http://schemas.microsoft.com/office/drawing/2014/main" id="{2CC937A7-EEF6-034E-AA54-220269CC7582}"/>
              </a:ext>
            </a:extLst>
          </p:cNvPr>
          <p:cNvSpPr>
            <a:spLocks noGrp="1"/>
          </p:cNvSpPr>
          <p:nvPr>
            <p:ph idx="1" hasCustomPrompt="1"/>
          </p:nvPr>
        </p:nvSpPr>
        <p:spPr>
          <a:xfrm>
            <a:off x="633984" y="2031336"/>
            <a:ext cx="10916424" cy="3965867"/>
          </a:xfrm>
        </p:spPr>
        <p:txBody>
          <a:bodyPr/>
          <a:lstStyle/>
          <a:p>
            <a:pPr lvl="0"/>
            <a:r>
              <a:rPr lang="en-US" dirty="0"/>
              <a:t>Click to edit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996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33984" y="2036065"/>
            <a:ext cx="5370576" cy="3965867"/>
          </a:xfrm>
        </p:spPr>
        <p:txBody>
          <a:bodyPr/>
          <a:lstStyle/>
          <a:p>
            <a:pPr lvl="0"/>
            <a:r>
              <a:rPr lang="en-US" dirty="0"/>
              <a:t>Click to edit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2"/>
          <p:cNvSpPr>
            <a:spLocks noGrp="1"/>
          </p:cNvSpPr>
          <p:nvPr>
            <p:ph idx="10" hasCustomPrompt="1"/>
          </p:nvPr>
        </p:nvSpPr>
        <p:spPr>
          <a:xfrm>
            <a:off x="6242304" y="2036065"/>
            <a:ext cx="5352288" cy="3965867"/>
          </a:xfrm>
        </p:spPr>
        <p:txBody>
          <a:bodyPr/>
          <a:lstStyle/>
          <a:p>
            <a:pPr lvl="0"/>
            <a:r>
              <a:rPr lang="en-US" dirty="0"/>
              <a:t>Click to edit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2A87E033-83DF-F045-8615-AB5BD86AE620}"/>
              </a:ext>
            </a:extLst>
          </p:cNvPr>
          <p:cNvSpPr>
            <a:spLocks noGrp="1"/>
          </p:cNvSpPr>
          <p:nvPr>
            <p:ph type="title"/>
          </p:nvPr>
        </p:nvSpPr>
        <p:spPr>
          <a:xfrm>
            <a:off x="633984" y="1111963"/>
            <a:ext cx="10960608" cy="919373"/>
          </a:xfrm>
        </p:spPr>
        <p:txBody>
          <a:bodyPr/>
          <a:lstStyle/>
          <a:p>
            <a:r>
              <a:rPr lang="en-US" dirty="0"/>
              <a:t>Click to edit</a:t>
            </a:r>
          </a:p>
        </p:txBody>
      </p:sp>
    </p:spTree>
    <p:extLst>
      <p:ext uri="{BB962C8B-B14F-4D97-AF65-F5344CB8AC3E}">
        <p14:creationId xmlns:p14="http://schemas.microsoft.com/office/powerpoint/2010/main" val="4178217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Photo">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33984" y="2037432"/>
            <a:ext cx="7661520" cy="3965867"/>
          </a:xfrm>
        </p:spPr>
        <p:txBody>
          <a:bodyPr/>
          <a:lstStyle/>
          <a:p>
            <a:pPr lvl="0"/>
            <a:r>
              <a:rPr lang="en-US" dirty="0"/>
              <a:t>Click to edit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Picture Placeholder 4"/>
          <p:cNvSpPr>
            <a:spLocks noGrp="1"/>
          </p:cNvSpPr>
          <p:nvPr>
            <p:ph type="pic" sz="quarter" idx="10"/>
          </p:nvPr>
        </p:nvSpPr>
        <p:spPr>
          <a:xfrm>
            <a:off x="8541952" y="1348583"/>
            <a:ext cx="3650048" cy="4654715"/>
          </a:xfrm>
        </p:spPr>
        <p:txBody>
          <a:bodyPr/>
          <a:lstStyle>
            <a:lvl1pPr marL="0" indent="0">
              <a:buNone/>
              <a:defRPr/>
            </a:lvl1pPr>
          </a:lstStyle>
          <a:p>
            <a:endParaRPr lang="en-US" dirty="0"/>
          </a:p>
        </p:txBody>
      </p:sp>
      <p:sp>
        <p:nvSpPr>
          <p:cNvPr id="8" name="Title 1">
            <a:extLst>
              <a:ext uri="{FF2B5EF4-FFF2-40B4-BE49-F238E27FC236}">
                <a16:creationId xmlns:a16="http://schemas.microsoft.com/office/drawing/2014/main" id="{DB95EE1C-8CF9-DA4B-915F-378A8C8622F8}"/>
              </a:ext>
            </a:extLst>
          </p:cNvPr>
          <p:cNvSpPr>
            <a:spLocks noGrp="1"/>
          </p:cNvSpPr>
          <p:nvPr>
            <p:ph type="title"/>
          </p:nvPr>
        </p:nvSpPr>
        <p:spPr>
          <a:xfrm>
            <a:off x="633984" y="1113330"/>
            <a:ext cx="7661520" cy="919373"/>
          </a:xfrm>
        </p:spPr>
        <p:txBody>
          <a:bodyPr/>
          <a:lstStyle/>
          <a:p>
            <a:r>
              <a:rPr lang="en-US" dirty="0"/>
              <a:t>Click to edit</a:t>
            </a:r>
          </a:p>
        </p:txBody>
      </p:sp>
    </p:spTree>
    <p:extLst>
      <p:ext uri="{BB962C8B-B14F-4D97-AF65-F5344CB8AC3E}">
        <p14:creationId xmlns:p14="http://schemas.microsoft.com/office/powerpoint/2010/main" val="3767878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ntent with Photo">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730240" y="2049624"/>
            <a:ext cx="5962087" cy="3765960"/>
          </a:xfrm>
        </p:spPr>
        <p:txBody>
          <a:bodyPr/>
          <a:lstStyle/>
          <a:p>
            <a:pPr lvl="0"/>
            <a:r>
              <a:rPr lang="en-US" dirty="0"/>
              <a:t>Click to edit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a:extLst>
              <a:ext uri="{FF2B5EF4-FFF2-40B4-BE49-F238E27FC236}">
                <a16:creationId xmlns:a16="http://schemas.microsoft.com/office/drawing/2014/main" id="{DB95EE1C-8CF9-DA4B-915F-378A8C8622F8}"/>
              </a:ext>
            </a:extLst>
          </p:cNvPr>
          <p:cNvSpPr>
            <a:spLocks noGrp="1"/>
          </p:cNvSpPr>
          <p:nvPr>
            <p:ph type="title"/>
          </p:nvPr>
        </p:nvSpPr>
        <p:spPr>
          <a:xfrm>
            <a:off x="5730241" y="1105867"/>
            <a:ext cx="5962087" cy="919373"/>
          </a:xfrm>
        </p:spPr>
        <p:txBody>
          <a:bodyPr/>
          <a:lstStyle/>
          <a:p>
            <a:r>
              <a:rPr lang="en-US" dirty="0"/>
              <a:t>Click to edit</a:t>
            </a:r>
          </a:p>
        </p:txBody>
      </p:sp>
      <p:sp>
        <p:nvSpPr>
          <p:cNvPr id="4" name="Picture Placeholder 3">
            <a:extLst>
              <a:ext uri="{FF2B5EF4-FFF2-40B4-BE49-F238E27FC236}">
                <a16:creationId xmlns:a16="http://schemas.microsoft.com/office/drawing/2014/main" id="{44789112-EFDC-5048-A36F-69808BDA5EE2}"/>
              </a:ext>
            </a:extLst>
          </p:cNvPr>
          <p:cNvSpPr>
            <a:spLocks noGrp="1"/>
          </p:cNvSpPr>
          <p:nvPr>
            <p:ph type="pic" sz="quarter" idx="10"/>
          </p:nvPr>
        </p:nvSpPr>
        <p:spPr>
          <a:xfrm>
            <a:off x="0" y="817563"/>
            <a:ext cx="5389563" cy="4998021"/>
          </a:xfrm>
        </p:spPr>
        <p:txBody>
          <a:bodyPr/>
          <a:lstStyle/>
          <a:p>
            <a:endParaRPr lang="en-US" dirty="0"/>
          </a:p>
        </p:txBody>
      </p:sp>
      <p:pic>
        <p:nvPicPr>
          <p:cNvPr id="6" name="Picture 5">
            <a:extLst>
              <a:ext uri="{FF2B5EF4-FFF2-40B4-BE49-F238E27FC236}">
                <a16:creationId xmlns:a16="http://schemas.microsoft.com/office/drawing/2014/main" id="{A7D716C7-77A1-8F47-89D8-82FA3C9217E1}"/>
              </a:ext>
            </a:extLst>
          </p:cNvPr>
          <p:cNvPicPr>
            <a:picLocks noChangeAspect="1"/>
          </p:cNvPicPr>
          <p:nvPr userDrawn="1"/>
        </p:nvPicPr>
        <p:blipFill>
          <a:blip r:embed="rId2"/>
          <a:stretch>
            <a:fillRect/>
          </a:stretch>
        </p:blipFill>
        <p:spPr>
          <a:xfrm>
            <a:off x="0" y="6205728"/>
            <a:ext cx="12192000" cy="652272"/>
          </a:xfrm>
          <a:prstGeom prst="rect">
            <a:avLst/>
          </a:prstGeom>
        </p:spPr>
      </p:pic>
    </p:spTree>
    <p:extLst>
      <p:ext uri="{BB962C8B-B14F-4D97-AF65-F5344CB8AC3E}">
        <p14:creationId xmlns:p14="http://schemas.microsoft.com/office/powerpoint/2010/main" val="2086921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Content with Photo">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633984" y="2031336"/>
            <a:ext cx="10840986" cy="3833387"/>
          </a:xfrm>
        </p:spPr>
        <p:txBody>
          <a:bodyPr/>
          <a:lstStyle>
            <a:lvl1pPr marL="0" indent="0">
              <a:buNone/>
              <a:defRPr/>
            </a:lvl1pPr>
          </a:lstStyle>
          <a:p>
            <a:endParaRPr lang="en-US" dirty="0"/>
          </a:p>
        </p:txBody>
      </p:sp>
      <p:sp>
        <p:nvSpPr>
          <p:cNvPr id="6" name="Title 1">
            <a:extLst>
              <a:ext uri="{FF2B5EF4-FFF2-40B4-BE49-F238E27FC236}">
                <a16:creationId xmlns:a16="http://schemas.microsoft.com/office/drawing/2014/main" id="{D3BD4A41-548A-5646-A85B-DD8C9CECBB52}"/>
              </a:ext>
            </a:extLst>
          </p:cNvPr>
          <p:cNvSpPr>
            <a:spLocks noGrp="1"/>
          </p:cNvSpPr>
          <p:nvPr>
            <p:ph type="title"/>
          </p:nvPr>
        </p:nvSpPr>
        <p:spPr>
          <a:xfrm>
            <a:off x="633984" y="1111963"/>
            <a:ext cx="10840986" cy="919373"/>
          </a:xfrm>
        </p:spPr>
        <p:txBody>
          <a:bodyPr/>
          <a:lstStyle/>
          <a:p>
            <a:r>
              <a:rPr lang="en-US" dirty="0"/>
              <a:t>Click to edit</a:t>
            </a:r>
          </a:p>
        </p:txBody>
      </p:sp>
    </p:spTree>
    <p:extLst>
      <p:ext uri="{BB962C8B-B14F-4D97-AF65-F5344CB8AC3E}">
        <p14:creationId xmlns:p14="http://schemas.microsoft.com/office/powerpoint/2010/main" val="395025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Sidebar">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35067" y="2037433"/>
            <a:ext cx="8106364" cy="3890578"/>
          </a:xfrm>
        </p:spPr>
        <p:txBody>
          <a:bodyPr/>
          <a:lstStyle/>
          <a:p>
            <a:pPr lvl="0"/>
            <a:r>
              <a:rPr lang="en-US" dirty="0"/>
              <a:t>Click to edit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p:cNvSpPr/>
          <p:nvPr userDrawn="1"/>
        </p:nvSpPr>
        <p:spPr>
          <a:xfrm>
            <a:off x="8962768" y="1453168"/>
            <a:ext cx="3229232" cy="540483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12"/>
          <p:cNvSpPr>
            <a:spLocks noGrp="1"/>
          </p:cNvSpPr>
          <p:nvPr>
            <p:ph type="body" sz="quarter" idx="11" hasCustomPrompt="1"/>
          </p:nvPr>
        </p:nvSpPr>
        <p:spPr>
          <a:xfrm>
            <a:off x="9235440" y="1659114"/>
            <a:ext cx="2668587" cy="4268897"/>
          </a:xfrm>
        </p:spPr>
        <p:txBody>
          <a:bodyPr lIns="91440">
            <a:normAutofit/>
          </a:bodyPr>
          <a:lstStyle>
            <a:lvl1pPr marL="137160" indent="-137160">
              <a:defRPr sz="1600">
                <a:solidFill>
                  <a:schemeClr val="tx1">
                    <a:lumMod val="85000"/>
                    <a:lumOff val="15000"/>
                    <a:alpha val="90000"/>
                  </a:schemeClr>
                </a:solidFill>
              </a:defRPr>
            </a:lvl1pPr>
            <a:lvl2pPr marL="274320" indent="-182880">
              <a:defRPr sz="1400">
                <a:solidFill>
                  <a:schemeClr val="tx1">
                    <a:lumMod val="85000"/>
                    <a:lumOff val="15000"/>
                    <a:alpha val="90000"/>
                  </a:schemeClr>
                </a:solidFill>
              </a:defRPr>
            </a:lvl2pPr>
            <a:lvl3pPr>
              <a:defRPr sz="1600"/>
            </a:lvl3pPr>
            <a:lvl4pPr>
              <a:defRPr sz="1600"/>
            </a:lvl4pPr>
            <a:lvl5pPr>
              <a:defRPr sz="1600"/>
            </a:lvl5pPr>
          </a:lstStyle>
          <a:p>
            <a:pPr lvl="0"/>
            <a:r>
              <a:rPr lang="en-US" dirty="0"/>
              <a:t>Click to edit</a:t>
            </a:r>
          </a:p>
          <a:p>
            <a:pPr lvl="1"/>
            <a:r>
              <a:rPr lang="en-US" dirty="0"/>
              <a:t>Second level</a:t>
            </a:r>
          </a:p>
        </p:txBody>
      </p:sp>
      <p:sp>
        <p:nvSpPr>
          <p:cNvPr id="12" name="Rectangle 11">
            <a:extLst>
              <a:ext uri="{FF2B5EF4-FFF2-40B4-BE49-F238E27FC236}">
                <a16:creationId xmlns:a16="http://schemas.microsoft.com/office/drawing/2014/main" id="{CB2C6CDC-0A6B-F04D-9183-D1CEDC57826D}"/>
              </a:ext>
            </a:extLst>
          </p:cNvPr>
          <p:cNvSpPr/>
          <p:nvPr userDrawn="1"/>
        </p:nvSpPr>
        <p:spPr>
          <a:xfrm>
            <a:off x="8962768" y="0"/>
            <a:ext cx="3229232" cy="145316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p:cNvSpPr>
            <a:spLocks noGrp="1"/>
          </p:cNvSpPr>
          <p:nvPr>
            <p:ph type="body" sz="quarter" idx="10" hasCustomPrompt="1"/>
          </p:nvPr>
        </p:nvSpPr>
        <p:spPr>
          <a:xfrm>
            <a:off x="9234488" y="205946"/>
            <a:ext cx="2768600" cy="1035555"/>
          </a:xfrm>
        </p:spPr>
        <p:txBody>
          <a:bodyPr anchor="b" anchorCtr="0"/>
          <a:lstStyle>
            <a:lvl1pPr marL="0" indent="0" algn="l">
              <a:buFontTx/>
              <a:buNone/>
              <a:defRPr baseline="0">
                <a:solidFill>
                  <a:schemeClr val="bg1"/>
                </a:solidFill>
              </a:defRPr>
            </a:lvl1pPr>
          </a:lstStyle>
          <a:p>
            <a:pPr lvl="0"/>
            <a:r>
              <a:rPr lang="en-US" dirty="0"/>
              <a:t>Sidebar Title Style</a:t>
            </a:r>
          </a:p>
        </p:txBody>
      </p:sp>
      <p:sp>
        <p:nvSpPr>
          <p:cNvPr id="14" name="Title 1">
            <a:extLst>
              <a:ext uri="{FF2B5EF4-FFF2-40B4-BE49-F238E27FC236}">
                <a16:creationId xmlns:a16="http://schemas.microsoft.com/office/drawing/2014/main" id="{0BCC0222-55E6-F940-9774-792599D48A5F}"/>
              </a:ext>
            </a:extLst>
          </p:cNvPr>
          <p:cNvSpPr>
            <a:spLocks noGrp="1"/>
          </p:cNvSpPr>
          <p:nvPr>
            <p:ph type="title"/>
          </p:nvPr>
        </p:nvSpPr>
        <p:spPr>
          <a:xfrm>
            <a:off x="635068" y="1113330"/>
            <a:ext cx="8106363" cy="919373"/>
          </a:xfrm>
        </p:spPr>
        <p:txBody>
          <a:bodyPr/>
          <a:lstStyle/>
          <a:p>
            <a:r>
              <a:rPr lang="en-US" dirty="0"/>
              <a:t>Click to edit</a:t>
            </a:r>
          </a:p>
        </p:txBody>
      </p:sp>
      <p:pic>
        <p:nvPicPr>
          <p:cNvPr id="16" name="Picture 15">
            <a:extLst>
              <a:ext uri="{FF2B5EF4-FFF2-40B4-BE49-F238E27FC236}">
                <a16:creationId xmlns:a16="http://schemas.microsoft.com/office/drawing/2014/main" id="{523E700C-A717-E34B-9DAF-03FC64F27229}"/>
              </a:ext>
            </a:extLst>
          </p:cNvPr>
          <p:cNvPicPr>
            <a:picLocks noChangeAspect="1"/>
          </p:cNvPicPr>
          <p:nvPr userDrawn="1"/>
        </p:nvPicPr>
        <p:blipFill>
          <a:blip r:embed="rId2"/>
          <a:stretch>
            <a:fillRect/>
          </a:stretch>
        </p:blipFill>
        <p:spPr>
          <a:xfrm>
            <a:off x="0" y="6205728"/>
            <a:ext cx="12192000" cy="652272"/>
          </a:xfrm>
          <a:prstGeom prst="rect">
            <a:avLst/>
          </a:prstGeom>
        </p:spPr>
      </p:pic>
    </p:spTree>
    <p:extLst>
      <p:ext uri="{BB962C8B-B14F-4D97-AF65-F5344CB8AC3E}">
        <p14:creationId xmlns:p14="http://schemas.microsoft.com/office/powerpoint/2010/main" val="1824251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029DF74-8552-164C-9271-B8306B13D0C2}"/>
              </a:ext>
            </a:extLst>
          </p:cNvPr>
          <p:cNvSpPr>
            <a:spLocks noGrp="1"/>
          </p:cNvSpPr>
          <p:nvPr>
            <p:ph type="title"/>
          </p:nvPr>
        </p:nvSpPr>
        <p:spPr>
          <a:xfrm>
            <a:off x="633984" y="1111963"/>
            <a:ext cx="10783824" cy="919373"/>
          </a:xfrm>
        </p:spPr>
        <p:txBody>
          <a:bodyPr/>
          <a:lstStyle/>
          <a:p>
            <a:r>
              <a:rPr lang="en-US" dirty="0"/>
              <a:t>Click to edit</a:t>
            </a:r>
          </a:p>
        </p:txBody>
      </p:sp>
    </p:spTree>
    <p:extLst>
      <p:ext uri="{BB962C8B-B14F-4D97-AF65-F5344CB8AC3E}">
        <p14:creationId xmlns:p14="http://schemas.microsoft.com/office/powerpoint/2010/main" val="1534397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8108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17F69A57-C5CB-C24A-921F-B14D77BD20D0}"/>
              </a:ext>
            </a:extLst>
          </p:cNvPr>
          <p:cNvPicPr>
            <a:picLocks noChangeAspect="1"/>
          </p:cNvPicPr>
          <p:nvPr userDrawn="1"/>
        </p:nvPicPr>
        <p:blipFill>
          <a:blip r:embed="rId13"/>
          <a:stretch>
            <a:fillRect/>
          </a:stretch>
        </p:blipFill>
        <p:spPr>
          <a:xfrm>
            <a:off x="0" y="6205728"/>
            <a:ext cx="12192000" cy="652272"/>
          </a:xfrm>
          <a:prstGeom prst="rect">
            <a:avLst/>
          </a:prstGeom>
        </p:spPr>
      </p:pic>
      <p:sp>
        <p:nvSpPr>
          <p:cNvPr id="2" name="Title Placeholder 1"/>
          <p:cNvSpPr>
            <a:spLocks noGrp="1"/>
          </p:cNvSpPr>
          <p:nvPr>
            <p:ph type="title"/>
          </p:nvPr>
        </p:nvSpPr>
        <p:spPr>
          <a:xfrm>
            <a:off x="633984" y="1111963"/>
            <a:ext cx="10953000" cy="919373"/>
          </a:xfrm>
          <a:prstGeom prst="rect">
            <a:avLst/>
          </a:prstGeom>
        </p:spPr>
        <p:txBody>
          <a:bodyPr vert="horz" lIns="91440" tIns="45720" rIns="91440" bIns="45720" rtlCol="0" anchor="ctr">
            <a:normAutofit/>
          </a:bodyPr>
          <a:lstStyle/>
          <a:p>
            <a:r>
              <a:rPr lang="en-US" dirty="0"/>
              <a:t>Click to edit</a:t>
            </a:r>
          </a:p>
        </p:txBody>
      </p:sp>
      <p:sp>
        <p:nvSpPr>
          <p:cNvPr id="3" name="Text Placeholder 2"/>
          <p:cNvSpPr>
            <a:spLocks noGrp="1"/>
          </p:cNvSpPr>
          <p:nvPr>
            <p:ph type="body" idx="1"/>
          </p:nvPr>
        </p:nvSpPr>
        <p:spPr>
          <a:xfrm>
            <a:off x="633984" y="2141338"/>
            <a:ext cx="10953000" cy="3965867"/>
          </a:xfrm>
          <a:prstGeom prst="rect">
            <a:avLst/>
          </a:prstGeom>
        </p:spPr>
        <p:txBody>
          <a:bodyPr vert="horz" lIns="91440" tIns="45720" rIns="91440" bIns="45720" rtlCol="0">
            <a:normAutofit/>
          </a:bodyPr>
          <a:lstStyle/>
          <a:p>
            <a:pPr lvl="0"/>
            <a:r>
              <a:rPr lang="en-US" dirty="0"/>
              <a:t>Click to edit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98050384-A066-544D-AAAB-15851EE5CA98}"/>
              </a:ext>
            </a:extLst>
          </p:cNvPr>
          <p:cNvPicPr>
            <a:picLocks noChangeAspect="1"/>
          </p:cNvPicPr>
          <p:nvPr userDrawn="1"/>
        </p:nvPicPr>
        <p:blipFill>
          <a:blip r:embed="rId14"/>
          <a:stretch>
            <a:fillRect/>
          </a:stretch>
        </p:blipFill>
        <p:spPr>
          <a:xfrm>
            <a:off x="344052" y="166969"/>
            <a:ext cx="1924824" cy="583826"/>
          </a:xfrm>
          <a:prstGeom prst="rect">
            <a:avLst/>
          </a:prstGeom>
        </p:spPr>
      </p:pic>
      <p:cxnSp>
        <p:nvCxnSpPr>
          <p:cNvPr id="10" name="Straight Connector 9">
            <a:extLst>
              <a:ext uri="{FF2B5EF4-FFF2-40B4-BE49-F238E27FC236}">
                <a16:creationId xmlns:a16="http://schemas.microsoft.com/office/drawing/2014/main" id="{57A97410-F7AC-804E-AA46-925795F50506}"/>
              </a:ext>
            </a:extLst>
          </p:cNvPr>
          <p:cNvCxnSpPr/>
          <p:nvPr userDrawn="1"/>
        </p:nvCxnSpPr>
        <p:spPr>
          <a:xfrm>
            <a:off x="0" y="821027"/>
            <a:ext cx="121920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F2F86F6-DBF3-3843-9A38-578439536A7A}"/>
              </a:ext>
            </a:extLst>
          </p:cNvPr>
          <p:cNvSpPr/>
          <p:nvPr userDrawn="1"/>
        </p:nvSpPr>
        <p:spPr>
          <a:xfrm>
            <a:off x="0" y="0"/>
            <a:ext cx="12192000" cy="687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80284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1" kern="1200" spc="-80" baseline="0">
          <a:solidFill>
            <a:schemeClr val="tx2"/>
          </a:solidFill>
          <a:latin typeface="Arial" charset="0"/>
          <a:ea typeface="Arial" charset="0"/>
          <a:cs typeface="Arial" charset="0"/>
        </a:defRPr>
      </a:lvl1pPr>
    </p:titleStyle>
    <p:bodyStyle>
      <a:lvl1pPr marL="228600" indent="-228600" algn="l" defTabSz="914400" rtl="0" eaLnBrk="1" latinLnBrk="0" hangingPunct="1">
        <a:lnSpc>
          <a:spcPct val="110000"/>
        </a:lnSpc>
        <a:spcBef>
          <a:spcPts val="1000"/>
        </a:spcBef>
        <a:buClr>
          <a:schemeClr val="accent2"/>
        </a:buClr>
        <a:buSzPct val="85000"/>
        <a:buFontTx/>
        <a:buBlip>
          <a:blip r:embed="rId15"/>
        </a:buBlip>
        <a:defRPr sz="2000" kern="1200" spc="-20" baseline="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SzPct val="100000"/>
        <a:buFontTx/>
        <a:buBlip>
          <a:blip r:embed="rId16"/>
        </a:buBlip>
        <a:defRPr sz="1800" kern="1200" spc="-20" baseline="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SzPct val="100000"/>
        <a:buFontTx/>
        <a:buBlip>
          <a:blip r:embed="rId16"/>
        </a:buBlip>
        <a:defRPr sz="1800" kern="1200" spc="-20" baseline="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SzPct val="100000"/>
        <a:buFontTx/>
        <a:buBlip>
          <a:blip r:embed="rId16"/>
        </a:buBlip>
        <a:defRPr sz="1800" kern="1200" spc="-20" baseline="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SzPct val="100000"/>
        <a:buFontTx/>
        <a:buBlip>
          <a:blip r:embed="rId16"/>
        </a:buBlip>
        <a:defRPr sz="1800" kern="1200" spc="-2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notesSlide" Target="../notesSlides/notesSlide10.xml"/><Relationship Id="rId1" Type="http://schemas.openxmlformats.org/officeDocument/2006/relationships/slideLayout" Target="../slideLayouts/slideLayout10.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3.xml"/><Relationship Id="rId1" Type="http://schemas.openxmlformats.org/officeDocument/2006/relationships/slideLayout" Target="../slideLayouts/slideLayout10.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27.sv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0.xml"/><Relationship Id="rId5" Type="http://schemas.openxmlformats.org/officeDocument/2006/relationships/hyperlink" Target="https://aspe.hhs.gov/system/files/pdf/255906/ACEPResubmissionofAUCMtoPTAC.PDF" TargetMode="Externa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1.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8" Type="http://schemas.openxmlformats.org/officeDocument/2006/relationships/hyperlink" Target="https://aspe.hhs.gov/system/files/pdf/259886/PRT_Report_ACEP_08-13-18_508.pdf" TargetMode="External"/><Relationship Id="rId13" Type="http://schemas.openxmlformats.org/officeDocument/2006/relationships/hyperlink" Target="https://aspe.hhs.gov/system/files/pdf/255726/ReportToTheSecretary_ACEP_10.20.18.pdf" TargetMode="External"/><Relationship Id="rId3" Type="http://schemas.openxmlformats.org/officeDocument/2006/relationships/hyperlink" Target="http://www.acep.org/apm" TargetMode="External"/><Relationship Id="rId7" Type="http://schemas.openxmlformats.org/officeDocument/2006/relationships/hyperlink" Target="https://aspe.hhs.gov/system/files/pdf/255906/ACEPPublicComment.pdf" TargetMode="External"/><Relationship Id="rId12" Type="http://schemas.openxmlformats.org/officeDocument/2006/relationships/hyperlink" Target="https://aspe.hhs.gov/system/files/pdf/259886/ACEP_Disclosures_508.pdf" TargetMode="External"/><Relationship Id="rId2" Type="http://schemas.openxmlformats.org/officeDocument/2006/relationships/notesSlide" Target="../notesSlides/notesSlide16.xml"/><Relationship Id="rId1" Type="http://schemas.openxmlformats.org/officeDocument/2006/relationships/slideLayout" Target="../slideLayouts/slideLayout10.xml"/><Relationship Id="rId6" Type="http://schemas.openxmlformats.org/officeDocument/2006/relationships/hyperlink" Target="https://aspe.hhs.gov/system/files/pdf/255906/LoIACEP.PDF" TargetMode="External"/><Relationship Id="rId11" Type="http://schemas.openxmlformats.org/officeDocument/2006/relationships/hyperlink" Target="https://aspe.hhs.gov/system/files/pdf/255906/AddlInfoorAnalyses-DataTablesACEP.pdf" TargetMode="External"/><Relationship Id="rId5" Type="http://schemas.openxmlformats.org/officeDocument/2006/relationships/hyperlink" Target="https://aspe.hhs.gov/system/files/pdf/255906/ACEPResubmissionofAUCMtoPTAC.PDF" TargetMode="External"/><Relationship Id="rId10" Type="http://schemas.openxmlformats.org/officeDocument/2006/relationships/hyperlink" Target="https://aspe.hhs.gov/system/files/pdf/255906/AdditionalInformationorAnalysesACEP.pdf" TargetMode="External"/><Relationship Id="rId4" Type="http://schemas.openxmlformats.org/officeDocument/2006/relationships/hyperlink" Target="https://aspe.hhs.gov/ptac-physician-focused-payment-model-technical-advisory-committee" TargetMode="External"/><Relationship Id="rId9" Type="http://schemas.openxmlformats.org/officeDocument/2006/relationships/hyperlink" Target="https://aspe.hhs.gov/system/files/pdf/255906/AdditionalInformationfromSubmitterACEP.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hyperlink" Target="https://hcp-lan.org/apm-measurement-effort/"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s://www.acep.org/federal-advocacy/federal-advocacy-overview/APM/" TargetMode="External"/><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3" Type="http://schemas.openxmlformats.org/officeDocument/2006/relationships/hyperlink" Target="https://www.acep.org/federal-advocacy/federal-advocacy-overview/APM/"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s://www.cms.gov/Medicare/Quality-Initiatives-Patient-Assessment-Instruments/Value-Based-Programs/MACRA-MIPS-and-APMs/MACRA-MIPS-and-APMs" TargetMode="External"/><Relationship Id="rId3" Type="http://schemas.openxmlformats.org/officeDocument/2006/relationships/hyperlink" Target="https://www.acep.org/federal-advocacy/federal-advocacy-overview/regs-eggs/regs--eggs8/" TargetMode="External"/><Relationship Id="rId7" Type="http://schemas.openxmlformats.org/officeDocument/2006/relationships/hyperlink" Target="https://innovation.cms.gov/initiatives/participant/Health-Care-Innovation-Awards/Mount-Sinai-School-Of-Medicine.html" TargetMode="External"/><Relationship Id="rId2" Type="http://schemas.openxmlformats.org/officeDocument/2006/relationships/notesSlide" Target="../notesSlides/notesSlide19.xml"/><Relationship Id="rId1" Type="http://schemas.openxmlformats.org/officeDocument/2006/relationships/slideLayout" Target="../slideLayouts/slideLayout10.xml"/><Relationship Id="rId6" Type="http://schemas.openxmlformats.org/officeDocument/2006/relationships/hyperlink" Target="https://www.civhc.org/change-agent-gallery/colorados-accountable-care-collaborative/" TargetMode="External"/><Relationship Id="rId5" Type="http://schemas.openxmlformats.org/officeDocument/2006/relationships/hyperlink" Target="https://www.cdc.gov/nchs/data/nhamcs/web_tables/2016_ed_web_tables.pdf" TargetMode="External"/><Relationship Id="rId10" Type="http://schemas.openxmlformats.org/officeDocument/2006/relationships/hyperlink" Target="http://www.healthpolicyproject.org/Publications_files/Medicaid/ColoradoAccountableCarePresentation.pdf" TargetMode="External"/><Relationship Id="rId4" Type="http://schemas.openxmlformats.org/officeDocument/2006/relationships/hyperlink" Target="https://www.acep.org/federal-advocacy/federal-advocacy-overview/regs-eggs/regs--eggs1032019/" TargetMode="External"/><Relationship Id="rId9" Type="http://schemas.openxmlformats.org/officeDocument/2006/relationships/hyperlink" Target="https://qpp.cms.gov/apms/overview" TargetMode="External"/></Relationships>
</file>

<file path=ppt/slides/_rels/slide23.xml.rels><?xml version="1.0" encoding="UTF-8" standalone="yes"?>
<Relationships xmlns="http://schemas.openxmlformats.org/package/2006/relationships"><Relationship Id="rId8" Type="http://schemas.openxmlformats.org/officeDocument/2006/relationships/hyperlink" Target="https://www.ncbi.nlm.nih.gov/pmc/articles/PMC6473391/" TargetMode="External"/><Relationship Id="rId3" Type="http://schemas.openxmlformats.org/officeDocument/2006/relationships/hyperlink" Target="https://hcp-lan.org/apm-refresh-white-paper/" TargetMode="External"/><Relationship Id="rId7" Type="http://schemas.openxmlformats.org/officeDocument/2006/relationships/hyperlink" Target="https://leavittpartners.com/whitepaper/medicare-alternative-payment-models-not-every-provider-path-forward/"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hyperlink" Target="https://revcycleintelligence.com/news/doctors-employers-disagree-on-healthcare-payment-reform-strategy" TargetMode="External"/><Relationship Id="rId5" Type="http://schemas.openxmlformats.org/officeDocument/2006/relationships/hyperlink" Target="https://www.healthleadersmedia.com/innovation/highmark-health-contessa-launch-home-based-acute-care-model" TargetMode="External"/><Relationship Id="rId10" Type="http://schemas.openxmlformats.org/officeDocument/2006/relationships/hyperlink" Target="https://www.nursingcenter.com/healthdayarticle?Article_id=699162" TargetMode="External"/><Relationship Id="rId4" Type="http://schemas.openxmlformats.org/officeDocument/2006/relationships/hyperlink" Target="https://hcp-lan.org/apm-measurement-effort/" TargetMode="External"/><Relationship Id="rId9" Type="http://schemas.openxmlformats.org/officeDocument/2006/relationships/hyperlink" Target="https://www.modernhealthcare.com/home-health/highmark-health-deliver-hospital-care-home?utm_source=modern-healthcare-daily-dose-wednesday&amp;utm_medium=email&amp;utm_campaign=20191113&amp;utm_content=article2-readmore"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3.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svg"/><Relationship Id="rId11" Type="http://schemas.openxmlformats.org/officeDocument/2006/relationships/hyperlink" Target="https://revcycleintelligence.com/news/doctors-employers-disagree-on-healthcare-payment-reform-strategy" TargetMode="External"/><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4.png"/><Relationship Id="rId9"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8.xml"/><Relationship Id="rId1" Type="http://schemas.openxmlformats.org/officeDocument/2006/relationships/slideLayout" Target="../slideLayouts/slideLayout10.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7" name="TextBox 6">
            <a:extLst>
              <a:ext uri="{FF2B5EF4-FFF2-40B4-BE49-F238E27FC236}">
                <a16:creationId xmlns:a16="http://schemas.microsoft.com/office/drawing/2014/main" id="{80DB93D2-6FCF-4948-921F-945114649628}"/>
              </a:ext>
            </a:extLst>
          </p:cNvPr>
          <p:cNvSpPr txBox="1"/>
          <p:nvPr/>
        </p:nvSpPr>
        <p:spPr>
          <a:xfrm>
            <a:off x="6746628" y="1783959"/>
            <a:ext cx="4645250" cy="2889114"/>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4700" b="1" i="0" u="none" strike="noStrike" kern="1200" cap="none" spc="-70" normalizeH="0" baseline="0" noProof="0">
                <a:ln>
                  <a:noFill/>
                </a:ln>
                <a:solidFill>
                  <a:srgbClr val="FFFFFF"/>
                </a:solidFill>
                <a:effectLst/>
                <a:uLnTx/>
                <a:uFillTx/>
                <a:latin typeface="Arial Black" panose="020B0A04020102020204"/>
                <a:ea typeface="+mn-ea"/>
                <a:cs typeface="+mn-cs"/>
              </a:rPr>
              <a:t>Exploring the Acute Unscheduled Care Model </a:t>
            </a:r>
          </a:p>
        </p:txBody>
      </p:sp>
      <p:sp>
        <p:nvSpPr>
          <p:cNvPr id="73" name="Freeform: Shape 72">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ILLUSTRATION: Chris Whissen   PHOTOS: shutterstock.com">
            <a:extLst>
              <a:ext uri="{FF2B5EF4-FFF2-40B4-BE49-F238E27FC236}">
                <a16:creationId xmlns:a16="http://schemas.microsoft.com/office/drawing/2014/main" id="{2879E2C9-FA63-4FA3-8602-0402A8B8235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19382" y="1110574"/>
            <a:ext cx="4047843" cy="326868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screenshot of a cell phone&#10;&#10;Description automatically generated">
            <a:extLst>
              <a:ext uri="{FF2B5EF4-FFF2-40B4-BE49-F238E27FC236}">
                <a16:creationId xmlns:a16="http://schemas.microsoft.com/office/drawing/2014/main" id="{8C7BFFA9-8535-104F-898F-84E680A79E03}"/>
              </a:ext>
            </a:extLst>
          </p:cNvPr>
          <p:cNvPicPr>
            <a:picLocks noChangeAspect="1"/>
          </p:cNvPicPr>
          <p:nvPr/>
        </p:nvPicPr>
        <p:blipFill>
          <a:blip r:embed="rId4"/>
          <a:stretch>
            <a:fillRect/>
          </a:stretch>
        </p:blipFill>
        <p:spPr>
          <a:xfrm>
            <a:off x="434897" y="5895030"/>
            <a:ext cx="1918559" cy="581926"/>
          </a:xfrm>
          <a:prstGeom prst="rect">
            <a:avLst/>
          </a:prstGeom>
        </p:spPr>
      </p:pic>
    </p:spTree>
    <p:extLst>
      <p:ext uri="{BB962C8B-B14F-4D97-AF65-F5344CB8AC3E}">
        <p14:creationId xmlns:p14="http://schemas.microsoft.com/office/powerpoint/2010/main" val="3174701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071543DA-00F6-CA4D-B50C-87F12205C181}"/>
              </a:ext>
            </a:extLst>
          </p:cNvPr>
          <p:cNvSpPr/>
          <p:nvPr/>
        </p:nvSpPr>
        <p:spPr>
          <a:xfrm>
            <a:off x="6096000" y="2036017"/>
            <a:ext cx="5425440" cy="3879008"/>
          </a:xfrm>
          <a:prstGeom prst="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5" name="Title 1">
            <a:extLst>
              <a:ext uri="{FF2B5EF4-FFF2-40B4-BE49-F238E27FC236}">
                <a16:creationId xmlns:a16="http://schemas.microsoft.com/office/drawing/2014/main" id="{D1CEE8DD-742C-FC4B-A722-591B204D078D}"/>
              </a:ext>
            </a:extLst>
          </p:cNvPr>
          <p:cNvSpPr txBox="1">
            <a:spLocks/>
          </p:cNvSpPr>
          <p:nvPr/>
        </p:nvSpPr>
        <p:spPr>
          <a:xfrm>
            <a:off x="367747" y="1113290"/>
            <a:ext cx="11281457" cy="6784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200" b="1" kern="1200" spc="-80" baseline="0">
                <a:solidFill>
                  <a:schemeClr val="tx2"/>
                </a:solidFill>
                <a:latin typeface="Arial" charset="0"/>
                <a:ea typeface="Arial" charset="0"/>
                <a:cs typeface="Arial"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80" normalizeH="0" baseline="0" noProof="0" dirty="0">
                <a:ln>
                  <a:noFill/>
                </a:ln>
                <a:solidFill>
                  <a:srgbClr val="0776BD"/>
                </a:solidFill>
                <a:effectLst/>
                <a:uLnTx/>
                <a:uFillTx/>
                <a:latin typeface="Arial" charset="0"/>
                <a:cs typeface="Arial" charset="0"/>
              </a:rPr>
              <a:t>The AUCM is Voluntary and Flexible</a:t>
            </a:r>
          </a:p>
        </p:txBody>
      </p:sp>
      <p:sp>
        <p:nvSpPr>
          <p:cNvPr id="6" name="Rectangle 5">
            <a:extLst>
              <a:ext uri="{FF2B5EF4-FFF2-40B4-BE49-F238E27FC236}">
                <a16:creationId xmlns:a16="http://schemas.microsoft.com/office/drawing/2014/main" id="{F9F575FF-7914-6346-A930-848CD3368463}"/>
              </a:ext>
            </a:extLst>
          </p:cNvPr>
          <p:cNvSpPr/>
          <p:nvPr/>
        </p:nvSpPr>
        <p:spPr>
          <a:xfrm>
            <a:off x="6096000" y="2036017"/>
            <a:ext cx="5425440" cy="76443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FFFFFF"/>
                </a:solidFill>
                <a:effectLst/>
                <a:uLnTx/>
                <a:uFillTx/>
                <a:latin typeface="Arial" charset="0"/>
                <a:ea typeface="Arial" charset="0"/>
                <a:cs typeface="Arial" charset="0"/>
              </a:rPr>
              <a:t>Turn-key Elements:</a:t>
            </a:r>
          </a:p>
        </p:txBody>
      </p:sp>
      <p:sp>
        <p:nvSpPr>
          <p:cNvPr id="8" name="Rectangle 7">
            <a:extLst>
              <a:ext uri="{FF2B5EF4-FFF2-40B4-BE49-F238E27FC236}">
                <a16:creationId xmlns:a16="http://schemas.microsoft.com/office/drawing/2014/main" id="{B2CC94F6-788F-0A4C-87E8-629D04A2CDA4}"/>
              </a:ext>
            </a:extLst>
          </p:cNvPr>
          <p:cNvSpPr/>
          <p:nvPr/>
        </p:nvSpPr>
        <p:spPr>
          <a:xfrm>
            <a:off x="367747" y="2274658"/>
            <a:ext cx="5258534" cy="3046988"/>
          </a:xfrm>
          <a:prstGeom prst="rect">
            <a:avLst/>
          </a:prstGeom>
        </p:spPr>
        <p:txBody>
          <a:bodyPr wrap="square">
            <a:spAutoFit/>
          </a:bodyPr>
          <a:lstStyle/>
          <a:p>
            <a:pPr marL="285750" marR="0" lvl="0" indent="-285750" algn="l" defTabSz="914400" rtl="0" eaLnBrk="1" fontAlgn="auto" latinLnBrk="0" hangingPunct="1">
              <a:lnSpc>
                <a:spcPct val="100000"/>
              </a:lnSpc>
              <a:spcBef>
                <a:spcPts val="0"/>
              </a:spcBef>
              <a:spcAft>
                <a:spcPts val="0"/>
              </a:spcAft>
              <a:buClr>
                <a:srgbClr val="0776BD"/>
              </a:buClr>
              <a:buSzTx/>
              <a:buFont typeface="Arial" panose="020B0604020202020204" pitchFamily="34" charset="0"/>
              <a:buChar char="•"/>
              <a:tabLst/>
              <a:defRPr/>
            </a:pPr>
            <a:r>
              <a:rPr kumimoji="0" lang="en-US" sz="24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Built on traditional fee-for-service </a:t>
            </a:r>
            <a:r>
              <a:rPr kumimoji="0" lang="en-US" sz="24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Medicare payments but</a:t>
            </a:r>
            <a:r>
              <a:rPr kumimoji="0" lang="en-US" sz="24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 provides financial incentives linked to patient outcomes </a:t>
            </a:r>
          </a:p>
          <a:p>
            <a:pPr marL="285750" marR="0" lvl="0" indent="-285750" algn="l" defTabSz="914400" rtl="0" eaLnBrk="1" fontAlgn="auto" latinLnBrk="0" hangingPunct="1">
              <a:lnSpc>
                <a:spcPct val="100000"/>
              </a:lnSpc>
              <a:spcBef>
                <a:spcPts val="0"/>
              </a:spcBef>
              <a:spcAft>
                <a:spcPts val="0"/>
              </a:spcAft>
              <a:buClr>
                <a:srgbClr val="0776BD"/>
              </a:buClr>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EM physicians and groups can participate </a:t>
            </a:r>
            <a:r>
              <a:rPr kumimoji="0" lang="en-US" sz="24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regardless of employment model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endParaRPr>
          </a:p>
        </p:txBody>
      </p:sp>
      <p:sp>
        <p:nvSpPr>
          <p:cNvPr id="12" name="Rectangle 11">
            <a:extLst>
              <a:ext uri="{FF2B5EF4-FFF2-40B4-BE49-F238E27FC236}">
                <a16:creationId xmlns:a16="http://schemas.microsoft.com/office/drawing/2014/main" id="{DD3A59F2-8327-6641-BF66-535A98FD6105}"/>
              </a:ext>
            </a:extLst>
          </p:cNvPr>
          <p:cNvSpPr/>
          <p:nvPr/>
        </p:nvSpPr>
        <p:spPr>
          <a:xfrm>
            <a:off x="6417995" y="2900256"/>
            <a:ext cx="4192302" cy="400110"/>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776BD">
                    <a:lumMod val="60000"/>
                    <a:lumOff val="40000"/>
                  </a:srgbClr>
                </a:solidFill>
                <a:effectLst/>
                <a:uLnTx/>
                <a:uFillTx/>
                <a:latin typeface="Arial" charset="0"/>
                <a:ea typeface="Arial" charset="0"/>
                <a:cs typeface="Arial" charset="0"/>
              </a:rPr>
              <a:t>Current CMS Program Alignment</a:t>
            </a:r>
          </a:p>
        </p:txBody>
      </p:sp>
      <p:sp>
        <p:nvSpPr>
          <p:cNvPr id="14" name="Rectangle 13">
            <a:extLst>
              <a:ext uri="{FF2B5EF4-FFF2-40B4-BE49-F238E27FC236}">
                <a16:creationId xmlns:a16="http://schemas.microsoft.com/office/drawing/2014/main" id="{CD8C08A4-5AFC-4247-806C-55F31FD67744}"/>
              </a:ext>
            </a:extLst>
          </p:cNvPr>
          <p:cNvSpPr/>
          <p:nvPr/>
        </p:nvSpPr>
        <p:spPr>
          <a:xfrm>
            <a:off x="6417995" y="3384919"/>
            <a:ext cx="5231209" cy="2062103"/>
          </a:xfrm>
          <a:prstGeom prst="rect">
            <a:avLst/>
          </a:prstGeom>
        </p:spPr>
        <p:txBody>
          <a:bodyPr wrap="square">
            <a:spAutoFit/>
          </a:bodyPr>
          <a:lstStyle/>
          <a:p>
            <a:pPr marL="182880" marR="0" lvl="0" indent="-182880" algn="l" defTabSz="914400" rtl="0" eaLnBrk="1" fontAlgn="auto" latinLnBrk="0" hangingPunct="1">
              <a:lnSpc>
                <a:spcPct val="100000"/>
              </a:lnSpc>
              <a:spcBef>
                <a:spcPts val="600"/>
              </a:spcBef>
              <a:spcAft>
                <a:spcPts val="0"/>
              </a:spcAft>
              <a:buClrTx/>
              <a:buSzTx/>
              <a:buFont typeface="Arial" charset="0"/>
              <a:buChar char="•"/>
              <a:tabLst/>
              <a:defRPr/>
            </a:pPr>
            <a:r>
              <a:rPr kumimoji="0" lang="en-US" sz="1800" b="1" i="0" u="none" strike="noStrike" kern="1200" cap="none" spc="0" normalizeH="0" baseline="0" noProof="0" dirty="0">
                <a:ln>
                  <a:noFill/>
                </a:ln>
                <a:solidFill>
                  <a:srgbClr val="000000">
                    <a:lumMod val="50000"/>
                    <a:lumOff val="50000"/>
                  </a:srgbClr>
                </a:solidFill>
                <a:effectLst/>
                <a:uLnTx/>
                <a:uFillTx/>
                <a:latin typeface="Arial" charset="0"/>
                <a:ea typeface="Arial" charset="0"/>
                <a:cs typeface="Arial" charset="0"/>
              </a:rPr>
              <a:t>Readmission Reduction Program</a:t>
            </a:r>
          </a:p>
          <a:p>
            <a:pPr marL="182880" marR="0" lvl="0" indent="-182880" algn="l" defTabSz="914400" rtl="0" eaLnBrk="1" fontAlgn="auto" latinLnBrk="0" hangingPunct="1">
              <a:lnSpc>
                <a:spcPct val="100000"/>
              </a:lnSpc>
              <a:spcBef>
                <a:spcPts val="600"/>
              </a:spcBef>
              <a:spcAft>
                <a:spcPts val="0"/>
              </a:spcAft>
              <a:buClrTx/>
              <a:buSzTx/>
              <a:buFont typeface="Arial" charset="0"/>
              <a:buChar char="•"/>
              <a:tabLst/>
              <a:defRPr/>
            </a:pPr>
            <a:r>
              <a:rPr kumimoji="0" lang="en-US" sz="1800" b="1" i="0" u="none" strike="noStrike" kern="1200" cap="none" spc="0" normalizeH="0" baseline="0" noProof="0" dirty="0">
                <a:ln>
                  <a:noFill/>
                </a:ln>
                <a:solidFill>
                  <a:srgbClr val="000000">
                    <a:lumMod val="50000"/>
                    <a:lumOff val="50000"/>
                  </a:srgbClr>
                </a:solidFill>
                <a:effectLst/>
                <a:uLnTx/>
                <a:uFillTx/>
                <a:latin typeface="Arial" charset="0"/>
                <a:ea typeface="Arial" charset="0"/>
                <a:cs typeface="Arial" charset="0"/>
              </a:rPr>
              <a:t>Hospital Acquired Condition Reduction Program</a:t>
            </a:r>
          </a:p>
          <a:p>
            <a:pPr marL="182880" marR="0" lvl="0" indent="-182880" algn="l" defTabSz="914400" rtl="0" eaLnBrk="1" fontAlgn="auto" latinLnBrk="0" hangingPunct="1">
              <a:lnSpc>
                <a:spcPct val="100000"/>
              </a:lnSpc>
              <a:spcBef>
                <a:spcPts val="600"/>
              </a:spcBef>
              <a:spcAft>
                <a:spcPts val="0"/>
              </a:spcAft>
              <a:buClrTx/>
              <a:buSzTx/>
              <a:buFont typeface="Arial" charset="0"/>
              <a:buChar char="•"/>
              <a:tabLst/>
              <a:defRPr/>
            </a:pPr>
            <a:r>
              <a:rPr kumimoji="0" lang="en-US" sz="1800" b="1" i="0" u="none" strike="noStrike" kern="1200" cap="none" spc="0" normalizeH="0" baseline="0" noProof="0" dirty="0">
                <a:ln>
                  <a:noFill/>
                </a:ln>
                <a:solidFill>
                  <a:srgbClr val="000000">
                    <a:lumMod val="50000"/>
                    <a:lumOff val="50000"/>
                  </a:srgbClr>
                </a:solidFill>
                <a:effectLst/>
                <a:uLnTx/>
                <a:uFillTx/>
                <a:latin typeface="Arial" charset="0"/>
                <a:ea typeface="Arial" charset="0"/>
                <a:cs typeface="Arial" charset="0"/>
              </a:rPr>
              <a:t>Transitional Care Management Payments</a:t>
            </a:r>
          </a:p>
          <a:p>
            <a:pPr marL="182880" marR="0" lvl="0" indent="-182880" algn="l" defTabSz="914400" rtl="0" eaLnBrk="1" fontAlgn="auto" latinLnBrk="0" hangingPunct="1">
              <a:lnSpc>
                <a:spcPct val="100000"/>
              </a:lnSpc>
              <a:spcBef>
                <a:spcPts val="600"/>
              </a:spcBef>
              <a:spcAft>
                <a:spcPts val="0"/>
              </a:spcAft>
              <a:buClrTx/>
              <a:buSzTx/>
              <a:buFont typeface="Arial" charset="0"/>
              <a:buChar char="•"/>
              <a:tabLst/>
              <a:defRPr/>
            </a:pPr>
            <a:r>
              <a:rPr kumimoji="0" lang="en-US" sz="1800" b="1" i="0" u="none" strike="noStrike" kern="1200" cap="none" spc="0" normalizeH="0" baseline="0" noProof="0" dirty="0">
                <a:ln>
                  <a:noFill/>
                </a:ln>
                <a:solidFill>
                  <a:srgbClr val="000000">
                    <a:lumMod val="50000"/>
                    <a:lumOff val="50000"/>
                  </a:srgbClr>
                </a:solidFill>
                <a:effectLst/>
                <a:uLnTx/>
                <a:uFillTx/>
                <a:latin typeface="Arial" charset="0"/>
                <a:ea typeface="Arial" charset="0"/>
                <a:cs typeface="Arial" charset="0"/>
              </a:rPr>
              <a:t>CJR Model</a:t>
            </a:r>
          </a:p>
          <a:p>
            <a:pPr marL="182880" marR="0" lvl="0" indent="-182880" algn="l" defTabSz="914400" rtl="0" eaLnBrk="1" fontAlgn="auto" latinLnBrk="0" hangingPunct="1">
              <a:lnSpc>
                <a:spcPct val="100000"/>
              </a:lnSpc>
              <a:spcBef>
                <a:spcPts val="600"/>
              </a:spcBef>
              <a:spcAft>
                <a:spcPts val="0"/>
              </a:spcAft>
              <a:buClrTx/>
              <a:buSzTx/>
              <a:buFont typeface="Arial" charset="0"/>
              <a:buChar char="•"/>
              <a:tabLst/>
              <a:defRPr/>
            </a:pPr>
            <a:r>
              <a:rPr kumimoji="0" lang="en-US" sz="1800" b="1" i="0" u="none" strike="noStrike" kern="1200" cap="none" spc="0" normalizeH="0" baseline="0" noProof="0" dirty="0">
                <a:ln>
                  <a:noFill/>
                </a:ln>
                <a:solidFill>
                  <a:srgbClr val="000000">
                    <a:lumMod val="50000"/>
                    <a:lumOff val="50000"/>
                  </a:srgbClr>
                </a:solidFill>
                <a:effectLst/>
                <a:uLnTx/>
                <a:uFillTx/>
                <a:latin typeface="Arial" charset="0"/>
                <a:ea typeface="Arial" charset="0"/>
                <a:cs typeface="Arial" charset="0"/>
              </a:rPr>
              <a:t>BPCI Advanced</a:t>
            </a:r>
          </a:p>
        </p:txBody>
      </p:sp>
    </p:spTree>
    <p:extLst>
      <p:ext uri="{BB962C8B-B14F-4D97-AF65-F5344CB8AC3E}">
        <p14:creationId xmlns:p14="http://schemas.microsoft.com/office/powerpoint/2010/main" val="1895854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8" name="Straight Arrow Connector 57">
            <a:extLst>
              <a:ext uri="{FF2B5EF4-FFF2-40B4-BE49-F238E27FC236}">
                <a16:creationId xmlns:a16="http://schemas.microsoft.com/office/drawing/2014/main" id="{6A9904CB-12F6-A848-AF70-E1AE74AFE9BC}"/>
              </a:ext>
            </a:extLst>
          </p:cNvPr>
          <p:cNvCxnSpPr>
            <a:cxnSpLocks/>
            <a:endCxn id="21" idx="3"/>
          </p:cNvCxnSpPr>
          <p:nvPr/>
        </p:nvCxnSpPr>
        <p:spPr>
          <a:xfrm>
            <a:off x="10619210" y="3450963"/>
            <a:ext cx="15798" cy="262582"/>
          </a:xfrm>
          <a:prstGeom prst="straightConnector1">
            <a:avLst/>
          </a:prstGeom>
          <a:ln w="19050">
            <a:solidFill>
              <a:schemeClr val="bg1">
                <a:lumMod val="65000"/>
              </a:schemeClr>
            </a:solidFill>
            <a:headEnd w="med" len="lg"/>
            <a:tailEnd type="triangle" w="med" len="lg"/>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6D46CA48-64A0-D842-853E-81F53B9BA4A3}"/>
              </a:ext>
            </a:extLst>
          </p:cNvPr>
          <p:cNvCxnSpPr>
            <a:cxnSpLocks/>
            <a:endCxn id="20" idx="1"/>
          </p:cNvCxnSpPr>
          <p:nvPr/>
        </p:nvCxnSpPr>
        <p:spPr>
          <a:xfrm flipH="1" flipV="1">
            <a:off x="10611987" y="1855842"/>
            <a:ext cx="7223" cy="364554"/>
          </a:xfrm>
          <a:prstGeom prst="straightConnector1">
            <a:avLst/>
          </a:prstGeom>
          <a:ln w="19050">
            <a:solidFill>
              <a:schemeClr val="bg1">
                <a:lumMod val="65000"/>
              </a:schemeClr>
            </a:solidFill>
            <a:headEnd w="med" len="lg"/>
            <a:tailEnd type="triangle" w="med" len="lg"/>
          </a:ln>
        </p:spPr>
        <p:style>
          <a:lnRef idx="1">
            <a:schemeClr val="accent1"/>
          </a:lnRef>
          <a:fillRef idx="0">
            <a:schemeClr val="accent1"/>
          </a:fillRef>
          <a:effectRef idx="0">
            <a:schemeClr val="accent1"/>
          </a:effectRef>
          <a:fontRef idx="minor">
            <a:schemeClr val="tx1"/>
          </a:fontRef>
        </p:style>
      </p:cxnSp>
      <p:sp>
        <p:nvSpPr>
          <p:cNvPr id="4" name="Round Diagonal Corner Rectangle 3">
            <a:extLst>
              <a:ext uri="{FF2B5EF4-FFF2-40B4-BE49-F238E27FC236}">
                <a16:creationId xmlns:a16="http://schemas.microsoft.com/office/drawing/2014/main" id="{3C7655B3-32B7-4E46-94ED-282256EA7983}"/>
              </a:ext>
            </a:extLst>
          </p:cNvPr>
          <p:cNvSpPr/>
          <p:nvPr/>
        </p:nvSpPr>
        <p:spPr>
          <a:xfrm>
            <a:off x="252250" y="2113710"/>
            <a:ext cx="1264858" cy="604137"/>
          </a:xfrm>
          <a:prstGeom prst="round2DiagRect">
            <a:avLst/>
          </a:prstGeom>
          <a:solidFill>
            <a:schemeClr val="accent1"/>
          </a:solidFill>
          <a:ln/>
          <a:effectLst>
            <a:outerShdw blurRad="88900" dist="63500" dir="5400000" sx="95000" sy="95000" algn="ctr" rotWithShape="0">
              <a:srgbClr val="000000">
                <a:alpha val="39000"/>
              </a:srgbClr>
            </a:outerShdw>
          </a:effectLst>
        </p:spPr>
        <p:style>
          <a:lnRef idx="0">
            <a:schemeClr val="accent5"/>
          </a:lnRef>
          <a:fillRef idx="3">
            <a:schemeClr val="accent5"/>
          </a:fillRef>
          <a:effectRef idx="3">
            <a:schemeClr val="accent5"/>
          </a:effectRef>
          <a:fontRef idx="minor">
            <a:schemeClr val="lt1"/>
          </a:fontRef>
        </p:style>
        <p:txBody>
          <a:bodyPr rtlCol="0" anchor="ctr" anchorCtr="0"/>
          <a:lstStyle/>
          <a:p>
            <a:pPr algn="ctr"/>
            <a:r>
              <a:rPr lang="en-US" sz="1100" b="1" dirty="0">
                <a:solidFill>
                  <a:schemeClr val="bg1"/>
                </a:solidFill>
                <a:latin typeface="Arial" panose="020B0604020202020204" pitchFamily="34" charset="0"/>
                <a:cs typeface="Arial" panose="020B0604020202020204" pitchFamily="34" charset="0"/>
              </a:rPr>
              <a:t>Ambulatory</a:t>
            </a:r>
          </a:p>
        </p:txBody>
      </p:sp>
      <p:sp>
        <p:nvSpPr>
          <p:cNvPr id="5" name="Round Diagonal Corner Rectangle 4">
            <a:extLst>
              <a:ext uri="{FF2B5EF4-FFF2-40B4-BE49-F238E27FC236}">
                <a16:creationId xmlns:a16="http://schemas.microsoft.com/office/drawing/2014/main" id="{3B76B9D1-963F-1A44-953B-89207B2BAF30}"/>
              </a:ext>
            </a:extLst>
          </p:cNvPr>
          <p:cNvSpPr/>
          <p:nvPr/>
        </p:nvSpPr>
        <p:spPr>
          <a:xfrm>
            <a:off x="246265" y="2968755"/>
            <a:ext cx="1270558" cy="604137"/>
          </a:xfrm>
          <a:prstGeom prst="round2DiagRect">
            <a:avLst/>
          </a:prstGeom>
          <a:solidFill>
            <a:schemeClr val="accent1"/>
          </a:solidFill>
          <a:ln/>
          <a:effectLst>
            <a:outerShdw blurRad="88900" dist="63500" dir="5400000" sx="95000" sy="95000" algn="ctr" rotWithShape="0">
              <a:srgbClr val="000000">
                <a:alpha val="39000"/>
              </a:srgbClr>
            </a:outerShdw>
          </a:effectLst>
        </p:spPr>
        <p:style>
          <a:lnRef idx="0">
            <a:schemeClr val="accent5"/>
          </a:lnRef>
          <a:fillRef idx="3">
            <a:schemeClr val="accent5"/>
          </a:fillRef>
          <a:effectRef idx="3">
            <a:schemeClr val="accent5"/>
          </a:effectRef>
          <a:fontRef idx="minor">
            <a:schemeClr val="lt1"/>
          </a:fontRef>
        </p:style>
        <p:txBody>
          <a:bodyPr rtlCol="0" anchor="ctr" anchorCtr="0"/>
          <a:lstStyle/>
          <a:p>
            <a:pPr algn="ctr"/>
            <a:r>
              <a:rPr lang="en-US" sz="1100" b="1" dirty="0">
                <a:latin typeface="Arial" panose="020B0604020202020204" pitchFamily="34" charset="0"/>
                <a:cs typeface="Arial" panose="020B0604020202020204" pitchFamily="34" charset="0"/>
              </a:rPr>
              <a:t>Ambulance </a:t>
            </a:r>
          </a:p>
        </p:txBody>
      </p:sp>
      <p:sp>
        <p:nvSpPr>
          <p:cNvPr id="6" name="Diamond 5">
            <a:extLst>
              <a:ext uri="{FF2B5EF4-FFF2-40B4-BE49-F238E27FC236}">
                <a16:creationId xmlns:a16="http://schemas.microsoft.com/office/drawing/2014/main" id="{C8177F64-54E8-2948-958F-6554C701E903}"/>
              </a:ext>
            </a:extLst>
          </p:cNvPr>
          <p:cNvSpPr/>
          <p:nvPr/>
        </p:nvSpPr>
        <p:spPr>
          <a:xfrm>
            <a:off x="1826269" y="2212857"/>
            <a:ext cx="1634395" cy="1258713"/>
          </a:xfrm>
          <a:prstGeom prst="diamond">
            <a:avLst/>
          </a:prstGeom>
          <a:solidFill>
            <a:srgbClr val="F58620"/>
          </a:solidFill>
          <a:effectLst>
            <a:outerShdw blurRad="88900" dist="63500" dir="5400000" sx="95000" sy="95000" algn="ctr" rotWithShape="0">
              <a:srgbClr val="000000">
                <a:alpha val="39000"/>
              </a:srgbClr>
            </a:outerShdw>
          </a:effectLst>
        </p:spPr>
        <p:style>
          <a:lnRef idx="0">
            <a:schemeClr val="accent2"/>
          </a:lnRef>
          <a:fillRef idx="3">
            <a:schemeClr val="accent2"/>
          </a:fillRef>
          <a:effectRef idx="3">
            <a:schemeClr val="accent2"/>
          </a:effectRef>
          <a:fontRef idx="minor">
            <a:schemeClr val="lt1"/>
          </a:fontRef>
        </p:style>
        <p:txBody>
          <a:bodyPr rtlCol="0" anchor="ctr" anchorCtr="0"/>
          <a:lstStyle/>
          <a:p>
            <a:pPr algn="ctr"/>
            <a:r>
              <a:rPr lang="en-US" sz="1100" b="1" dirty="0">
                <a:latin typeface="Arial" panose="020B0604020202020204" pitchFamily="34" charset="0"/>
                <a:cs typeface="Arial" panose="020B0604020202020204" pitchFamily="34" charset="0"/>
              </a:rPr>
              <a:t>AUCM Eligible? </a:t>
            </a:r>
          </a:p>
        </p:txBody>
      </p:sp>
      <p:sp>
        <p:nvSpPr>
          <p:cNvPr id="7" name="Round Diagonal Corner Rectangle 6">
            <a:extLst>
              <a:ext uri="{FF2B5EF4-FFF2-40B4-BE49-F238E27FC236}">
                <a16:creationId xmlns:a16="http://schemas.microsoft.com/office/drawing/2014/main" id="{B49282F3-0BCE-204B-9CE7-66054F4550E9}"/>
              </a:ext>
            </a:extLst>
          </p:cNvPr>
          <p:cNvSpPr/>
          <p:nvPr/>
        </p:nvSpPr>
        <p:spPr>
          <a:xfrm>
            <a:off x="1943640" y="1217591"/>
            <a:ext cx="1391344" cy="604137"/>
          </a:xfrm>
          <a:prstGeom prst="round2DiagRect">
            <a:avLst/>
          </a:prstGeom>
          <a:solidFill>
            <a:srgbClr val="7030A0"/>
          </a:solidFill>
          <a:ln/>
          <a:effectLst>
            <a:outerShdw blurRad="88900" dist="63500" dir="5400000" sx="95000" sy="95000" algn="ctr" rotWithShape="0">
              <a:srgbClr val="000000">
                <a:alpha val="39000"/>
              </a:srgbClr>
            </a:outerShdw>
          </a:effectLst>
        </p:spPr>
        <p:style>
          <a:lnRef idx="0">
            <a:schemeClr val="accent1"/>
          </a:lnRef>
          <a:fillRef idx="3">
            <a:schemeClr val="accent1"/>
          </a:fillRef>
          <a:effectRef idx="3">
            <a:schemeClr val="accent1"/>
          </a:effectRef>
          <a:fontRef idx="minor">
            <a:schemeClr val="lt1"/>
          </a:fontRef>
        </p:style>
        <p:txBody>
          <a:bodyPr rtlCol="0" anchor="ctr" anchorCtr="0"/>
          <a:lstStyle/>
          <a:p>
            <a:pPr algn="ctr"/>
            <a:r>
              <a:rPr lang="en-US" sz="1100" b="1" dirty="0">
                <a:latin typeface="Arial" panose="020B0604020202020204" pitchFamily="34" charset="0"/>
                <a:cs typeface="Arial" panose="020B0604020202020204" pitchFamily="34" charset="0"/>
              </a:rPr>
              <a:t>AUCM Ineligible </a:t>
            </a:r>
          </a:p>
        </p:txBody>
      </p:sp>
      <p:sp>
        <p:nvSpPr>
          <p:cNvPr id="8" name="Diamond 7">
            <a:extLst>
              <a:ext uri="{FF2B5EF4-FFF2-40B4-BE49-F238E27FC236}">
                <a16:creationId xmlns:a16="http://schemas.microsoft.com/office/drawing/2014/main" id="{9431960D-A3D0-B447-93F9-A885E127AF63}"/>
              </a:ext>
            </a:extLst>
          </p:cNvPr>
          <p:cNvSpPr/>
          <p:nvPr/>
        </p:nvSpPr>
        <p:spPr>
          <a:xfrm>
            <a:off x="3642757" y="2172784"/>
            <a:ext cx="1759024" cy="1347483"/>
          </a:xfrm>
          <a:prstGeom prst="diamond">
            <a:avLst/>
          </a:prstGeom>
          <a:solidFill>
            <a:srgbClr val="F58620"/>
          </a:solidFill>
          <a:effectLst>
            <a:outerShdw blurRad="88900" dist="63500" dir="5400000" sx="95000" sy="95000" algn="ctr" rotWithShape="0">
              <a:srgbClr val="000000">
                <a:alpha val="39000"/>
              </a:srgbClr>
            </a:outerShdw>
          </a:effectLst>
        </p:spPr>
        <p:style>
          <a:lnRef idx="0">
            <a:schemeClr val="accent2"/>
          </a:lnRef>
          <a:fillRef idx="3">
            <a:schemeClr val="accent2"/>
          </a:fillRef>
          <a:effectRef idx="3">
            <a:schemeClr val="accent2"/>
          </a:effectRef>
          <a:fontRef idx="minor">
            <a:schemeClr val="lt1"/>
          </a:fontRef>
        </p:style>
        <p:txBody>
          <a:bodyPr lIns="0" rIns="0" rtlCol="0" anchor="ctr" anchorCtr="0"/>
          <a:lstStyle/>
          <a:p>
            <a:pPr algn="ctr"/>
            <a:r>
              <a:rPr lang="en-US" sz="1100" b="1" dirty="0">
                <a:latin typeface="Arial" panose="020B0604020202020204" pitchFamily="34" charset="0"/>
                <a:cs typeface="Arial" panose="020B0604020202020204" pitchFamily="34" charset="0"/>
              </a:rPr>
              <a:t>Possibility of Discharge?</a:t>
            </a:r>
          </a:p>
        </p:txBody>
      </p:sp>
      <p:sp>
        <p:nvSpPr>
          <p:cNvPr id="9" name="Round Diagonal Corner Rectangle 8">
            <a:extLst>
              <a:ext uri="{FF2B5EF4-FFF2-40B4-BE49-F238E27FC236}">
                <a16:creationId xmlns:a16="http://schemas.microsoft.com/office/drawing/2014/main" id="{D18FF3BF-F263-9245-BC7A-93E7A7116692}"/>
              </a:ext>
            </a:extLst>
          </p:cNvPr>
          <p:cNvSpPr/>
          <p:nvPr/>
        </p:nvSpPr>
        <p:spPr>
          <a:xfrm>
            <a:off x="3823100" y="3916367"/>
            <a:ext cx="1393487" cy="604137"/>
          </a:xfrm>
          <a:prstGeom prst="round2DiagRect">
            <a:avLst/>
          </a:prstGeom>
          <a:solidFill>
            <a:srgbClr val="7030A0"/>
          </a:solidFill>
          <a:effectLst>
            <a:outerShdw blurRad="88900" dist="63500" dir="5400000" sx="95000" sy="95000" algn="ctr" rotWithShape="0">
              <a:srgbClr val="000000">
                <a:alpha val="39000"/>
              </a:srgbClr>
            </a:outerShdw>
          </a:effectLst>
        </p:spPr>
        <p:style>
          <a:lnRef idx="0">
            <a:schemeClr val="accent1"/>
          </a:lnRef>
          <a:fillRef idx="3">
            <a:schemeClr val="accent1"/>
          </a:fillRef>
          <a:effectRef idx="3">
            <a:schemeClr val="accent1"/>
          </a:effectRef>
          <a:fontRef idx="minor">
            <a:schemeClr val="lt1"/>
          </a:fontRef>
        </p:style>
        <p:txBody>
          <a:bodyPr rtlCol="0" anchor="ctr" anchorCtr="0"/>
          <a:lstStyle/>
          <a:p>
            <a:pPr algn="ctr"/>
            <a:r>
              <a:rPr lang="en-US" sz="1100" b="1" dirty="0">
                <a:latin typeface="Arial" panose="020B0604020202020204" pitchFamily="34" charset="0"/>
                <a:cs typeface="Arial" panose="020B0604020202020204" pitchFamily="34" charset="0"/>
              </a:rPr>
              <a:t>Hospitalization </a:t>
            </a:r>
          </a:p>
        </p:txBody>
      </p:sp>
      <p:sp>
        <p:nvSpPr>
          <p:cNvPr id="13" name="Round Diagonal Corner Rectangle 12">
            <a:extLst>
              <a:ext uri="{FF2B5EF4-FFF2-40B4-BE49-F238E27FC236}">
                <a16:creationId xmlns:a16="http://schemas.microsoft.com/office/drawing/2014/main" id="{CD3FEB18-E8DF-9047-A5FB-BC5BB4CFDC5D}"/>
              </a:ext>
            </a:extLst>
          </p:cNvPr>
          <p:cNvSpPr/>
          <p:nvPr/>
        </p:nvSpPr>
        <p:spPr>
          <a:xfrm>
            <a:off x="2995859" y="5166945"/>
            <a:ext cx="1393487" cy="604071"/>
          </a:xfrm>
          <a:prstGeom prst="round2DiagRect">
            <a:avLst/>
          </a:prstGeom>
          <a:solidFill>
            <a:srgbClr val="7030A0"/>
          </a:solidFill>
          <a:effectLst>
            <a:outerShdw blurRad="88900" dist="63500" dir="5400000" sx="95000" sy="95000" algn="ctr" rotWithShape="0">
              <a:srgbClr val="000000">
                <a:alpha val="39000"/>
              </a:srgbClr>
            </a:outerShdw>
          </a:effectLst>
        </p:spPr>
        <p:style>
          <a:lnRef idx="0">
            <a:schemeClr val="accent1"/>
          </a:lnRef>
          <a:fillRef idx="3">
            <a:schemeClr val="accent1"/>
          </a:fillRef>
          <a:effectRef idx="3">
            <a:schemeClr val="accent1"/>
          </a:effectRef>
          <a:fontRef idx="minor">
            <a:schemeClr val="lt1"/>
          </a:fontRef>
        </p:style>
        <p:txBody>
          <a:bodyPr rtlCol="0" anchor="ctr" anchorCtr="0"/>
          <a:lstStyle/>
          <a:p>
            <a:pPr algn="ctr"/>
            <a:r>
              <a:rPr lang="en-US" sz="1100" b="1" dirty="0">
                <a:latin typeface="Arial" panose="020B0604020202020204" pitchFamily="34" charset="0"/>
                <a:cs typeface="Arial" panose="020B0604020202020204" pitchFamily="34" charset="0"/>
              </a:rPr>
              <a:t>Observation Status </a:t>
            </a:r>
          </a:p>
        </p:txBody>
      </p:sp>
      <p:sp>
        <p:nvSpPr>
          <p:cNvPr id="14" name="Round Diagonal Corner Rectangle 13">
            <a:extLst>
              <a:ext uri="{FF2B5EF4-FFF2-40B4-BE49-F238E27FC236}">
                <a16:creationId xmlns:a16="http://schemas.microsoft.com/office/drawing/2014/main" id="{1B19B99B-82CD-BE49-BA51-9B0C85E2007A}"/>
              </a:ext>
            </a:extLst>
          </p:cNvPr>
          <p:cNvSpPr/>
          <p:nvPr/>
        </p:nvSpPr>
        <p:spPr>
          <a:xfrm>
            <a:off x="4618392" y="5165971"/>
            <a:ext cx="1393487" cy="619113"/>
          </a:xfrm>
          <a:prstGeom prst="round2DiagRect">
            <a:avLst/>
          </a:prstGeom>
          <a:solidFill>
            <a:srgbClr val="7030A0"/>
          </a:solidFill>
          <a:effectLst>
            <a:outerShdw blurRad="88900" dist="63500" dir="5400000" sx="95000" sy="95000" algn="ctr" rotWithShape="0">
              <a:srgbClr val="000000">
                <a:alpha val="39000"/>
              </a:srgbClr>
            </a:outerShdw>
          </a:effectLst>
        </p:spPr>
        <p:style>
          <a:lnRef idx="0">
            <a:schemeClr val="accent1"/>
          </a:lnRef>
          <a:fillRef idx="3">
            <a:schemeClr val="accent1"/>
          </a:fillRef>
          <a:effectRef idx="3">
            <a:schemeClr val="accent1"/>
          </a:effectRef>
          <a:fontRef idx="minor">
            <a:schemeClr val="lt1"/>
          </a:fontRef>
        </p:style>
        <p:txBody>
          <a:bodyPr rtlCol="0" anchor="ctr" anchorCtr="0"/>
          <a:lstStyle/>
          <a:p>
            <a:pPr algn="ctr"/>
            <a:r>
              <a:rPr lang="en-US" sz="1100" b="1" dirty="0">
                <a:latin typeface="Arial" panose="020B0604020202020204" pitchFamily="34" charset="0"/>
                <a:cs typeface="Arial" panose="020B0604020202020204" pitchFamily="34" charset="0"/>
              </a:rPr>
              <a:t>Inpatient Status </a:t>
            </a:r>
          </a:p>
        </p:txBody>
      </p:sp>
      <p:sp>
        <p:nvSpPr>
          <p:cNvPr id="15" name="Round Diagonal Corner Rectangle 14">
            <a:extLst>
              <a:ext uri="{FF2B5EF4-FFF2-40B4-BE49-F238E27FC236}">
                <a16:creationId xmlns:a16="http://schemas.microsoft.com/office/drawing/2014/main" id="{E5C48BB1-2B42-EF43-AA92-A207C19143B4}"/>
              </a:ext>
            </a:extLst>
          </p:cNvPr>
          <p:cNvSpPr/>
          <p:nvPr/>
        </p:nvSpPr>
        <p:spPr>
          <a:xfrm>
            <a:off x="5707288" y="3106331"/>
            <a:ext cx="1860455" cy="741005"/>
          </a:xfrm>
          <a:prstGeom prst="round2DiagRect">
            <a:avLst/>
          </a:prstGeom>
          <a:solidFill>
            <a:schemeClr val="accent2"/>
          </a:solidFill>
          <a:effectLst>
            <a:outerShdw blurRad="88900" dist="63500" dir="5400000" sx="95000" sy="95000" algn="ctr" rotWithShape="0">
              <a:srgbClr val="000000">
                <a:alpha val="39000"/>
              </a:srgbClr>
            </a:outerShdw>
          </a:effectLst>
        </p:spPr>
        <p:style>
          <a:lnRef idx="0">
            <a:schemeClr val="accent6"/>
          </a:lnRef>
          <a:fillRef idx="3">
            <a:schemeClr val="accent6"/>
          </a:fillRef>
          <a:effectRef idx="3">
            <a:schemeClr val="accent6"/>
          </a:effectRef>
          <a:fontRef idx="minor">
            <a:schemeClr val="lt1"/>
          </a:fontRef>
        </p:style>
        <p:txBody>
          <a:bodyPr lIns="0" rIns="0" rtlCol="0" anchor="ctr" anchorCtr="0"/>
          <a:lstStyle/>
          <a:p>
            <a:pPr algn="ctr"/>
            <a:endParaRPr lang="en-US" sz="1100" b="1" dirty="0">
              <a:latin typeface="Arial" panose="020B0604020202020204" pitchFamily="34" charset="0"/>
              <a:cs typeface="Arial" panose="020B0604020202020204" pitchFamily="34" charset="0"/>
            </a:endParaRPr>
          </a:p>
          <a:p>
            <a:pPr algn="ctr"/>
            <a:r>
              <a:rPr lang="en-US" sz="1100" b="1" dirty="0">
                <a:latin typeface="Arial" panose="020B0604020202020204" pitchFamily="34" charset="0"/>
                <a:cs typeface="Arial" panose="020B0604020202020204" pitchFamily="34" charset="0"/>
              </a:rPr>
              <a:t>Administer Safe </a:t>
            </a:r>
            <a:br>
              <a:rPr lang="en-US" sz="1100" b="1" dirty="0">
                <a:latin typeface="Arial" panose="020B0604020202020204" pitchFamily="34" charset="0"/>
                <a:cs typeface="Arial" panose="020B0604020202020204" pitchFamily="34" charset="0"/>
              </a:rPr>
            </a:br>
            <a:r>
              <a:rPr lang="en-US" sz="1100" b="1" dirty="0">
                <a:latin typeface="Arial" panose="020B0604020202020204" pitchFamily="34" charset="0"/>
                <a:cs typeface="Arial" panose="020B0604020202020204" pitchFamily="34" charset="0"/>
              </a:rPr>
              <a:t>Discharge Assessment </a:t>
            </a:r>
          </a:p>
        </p:txBody>
      </p:sp>
      <p:sp>
        <p:nvSpPr>
          <p:cNvPr id="16" name="Round Diagonal Corner Rectangle 15">
            <a:extLst>
              <a:ext uri="{FF2B5EF4-FFF2-40B4-BE49-F238E27FC236}">
                <a16:creationId xmlns:a16="http://schemas.microsoft.com/office/drawing/2014/main" id="{6B9BB55C-8A0A-1A4F-8E43-2BAA3382C055}"/>
              </a:ext>
            </a:extLst>
          </p:cNvPr>
          <p:cNvSpPr/>
          <p:nvPr/>
        </p:nvSpPr>
        <p:spPr>
          <a:xfrm>
            <a:off x="5707288" y="1852958"/>
            <a:ext cx="1864262" cy="741005"/>
          </a:xfrm>
          <a:prstGeom prst="round2DiagRect">
            <a:avLst/>
          </a:prstGeom>
          <a:solidFill>
            <a:srgbClr val="F58620"/>
          </a:solidFill>
          <a:effectLst>
            <a:outerShdw blurRad="88900" dist="63500" dir="5400000" sx="95000" sy="95000" algn="ctr" rotWithShape="0">
              <a:srgbClr val="000000">
                <a:alpha val="39000"/>
              </a:srgbClr>
            </a:outerShdw>
          </a:effectLst>
        </p:spPr>
        <p:style>
          <a:lnRef idx="0">
            <a:schemeClr val="accent2"/>
          </a:lnRef>
          <a:fillRef idx="3">
            <a:schemeClr val="accent2"/>
          </a:fillRef>
          <a:effectRef idx="3">
            <a:schemeClr val="accent2"/>
          </a:effectRef>
          <a:fontRef idx="minor">
            <a:schemeClr val="lt1"/>
          </a:fontRef>
        </p:style>
        <p:txBody>
          <a:bodyPr lIns="91440" rtlCol="0" anchor="ctr" anchorCtr="0"/>
          <a:lstStyle/>
          <a:p>
            <a:pPr algn="ctr"/>
            <a:endParaRPr lang="en-US" sz="1100" b="1" dirty="0">
              <a:latin typeface="Arial" panose="020B0604020202020204" pitchFamily="34" charset="0"/>
              <a:cs typeface="Arial" panose="020B0604020202020204" pitchFamily="34" charset="0"/>
            </a:endParaRPr>
          </a:p>
          <a:p>
            <a:pPr algn="ctr"/>
            <a:r>
              <a:rPr lang="en-US" sz="1100" b="1" dirty="0">
                <a:latin typeface="Arial" panose="020B0604020202020204" pitchFamily="34" charset="0"/>
                <a:cs typeface="Arial" panose="020B0604020202020204" pitchFamily="34" charset="0"/>
              </a:rPr>
              <a:t>Work Up &amp; </a:t>
            </a:r>
            <a:br>
              <a:rPr lang="en-US" sz="1100" b="1" dirty="0">
                <a:latin typeface="Arial" panose="020B0604020202020204" pitchFamily="34" charset="0"/>
                <a:cs typeface="Arial" panose="020B0604020202020204" pitchFamily="34" charset="0"/>
              </a:rPr>
            </a:br>
            <a:r>
              <a:rPr lang="en-US" sz="1100" b="1" dirty="0">
                <a:latin typeface="Arial" panose="020B0604020202020204" pitchFamily="34" charset="0"/>
                <a:cs typeface="Arial" panose="020B0604020202020204" pitchFamily="34" charset="0"/>
              </a:rPr>
              <a:t>Management </a:t>
            </a:r>
          </a:p>
        </p:txBody>
      </p:sp>
      <p:sp>
        <p:nvSpPr>
          <p:cNvPr id="17" name="Round Diagonal Corner Rectangle 16">
            <a:extLst>
              <a:ext uri="{FF2B5EF4-FFF2-40B4-BE49-F238E27FC236}">
                <a16:creationId xmlns:a16="http://schemas.microsoft.com/office/drawing/2014/main" id="{6237206B-D59D-324F-8C13-9BD85F589858}"/>
              </a:ext>
            </a:extLst>
          </p:cNvPr>
          <p:cNvSpPr/>
          <p:nvPr/>
        </p:nvSpPr>
        <p:spPr>
          <a:xfrm>
            <a:off x="7011462" y="4426307"/>
            <a:ext cx="2048209" cy="947789"/>
          </a:xfrm>
          <a:prstGeom prst="round2DiagRect">
            <a:avLst/>
          </a:prstGeom>
          <a:noFill/>
          <a:effectLst/>
        </p:spPr>
        <p:style>
          <a:lnRef idx="0">
            <a:schemeClr val="accent5"/>
          </a:lnRef>
          <a:fillRef idx="3">
            <a:schemeClr val="accent5"/>
          </a:fillRef>
          <a:effectRef idx="3">
            <a:schemeClr val="accent5"/>
          </a:effectRef>
          <a:fontRef idx="minor">
            <a:schemeClr val="lt1"/>
          </a:fontRef>
        </p:style>
        <p:txBody>
          <a:bodyPr rtlCol="0" anchor="ctr" anchorCtr="0"/>
          <a:lstStyle/>
          <a:p>
            <a:pPr marL="171450" indent="-171450">
              <a:lnSpc>
                <a:spcPct val="125000"/>
              </a:lnSpc>
              <a:buFont typeface="Arial" panose="020B0604020202020204" pitchFamily="34" charset="0"/>
              <a:buChar char="•"/>
            </a:pPr>
            <a:r>
              <a:rPr lang="en-US" sz="1200" dirty="0">
                <a:solidFill>
                  <a:schemeClr val="tx2"/>
                </a:solidFill>
                <a:latin typeface="Arial" panose="020B0604020202020204" pitchFamily="34" charset="0"/>
                <a:cs typeface="Arial" panose="020B0604020202020204" pitchFamily="34" charset="0"/>
              </a:rPr>
              <a:t>Specialty Consultation</a:t>
            </a:r>
          </a:p>
          <a:p>
            <a:pPr marL="171450" indent="-171450">
              <a:lnSpc>
                <a:spcPct val="125000"/>
              </a:lnSpc>
              <a:buFont typeface="Arial" panose="020B0604020202020204" pitchFamily="34" charset="0"/>
              <a:buChar char="•"/>
            </a:pPr>
            <a:r>
              <a:rPr lang="en-US" sz="1200" dirty="0">
                <a:solidFill>
                  <a:schemeClr val="tx2"/>
                </a:solidFill>
                <a:latin typeface="Arial" panose="020B0604020202020204" pitchFamily="34" charset="0"/>
                <a:cs typeface="Arial" panose="020B0604020202020204" pitchFamily="34" charset="0"/>
              </a:rPr>
              <a:t>Primary Care</a:t>
            </a:r>
          </a:p>
          <a:p>
            <a:pPr marL="171450" indent="-171450">
              <a:lnSpc>
                <a:spcPct val="125000"/>
              </a:lnSpc>
              <a:buFont typeface="Arial" panose="020B0604020202020204" pitchFamily="34" charset="0"/>
              <a:buChar char="•"/>
            </a:pPr>
            <a:r>
              <a:rPr lang="en-US" sz="1200" dirty="0">
                <a:solidFill>
                  <a:schemeClr val="tx2"/>
                </a:solidFill>
                <a:latin typeface="Arial" panose="020B0604020202020204" pitchFamily="34" charset="0"/>
                <a:cs typeface="Arial" panose="020B0604020202020204" pitchFamily="34" charset="0"/>
              </a:rPr>
              <a:t>Medications </a:t>
            </a:r>
          </a:p>
          <a:p>
            <a:pPr marL="171450" indent="-171450">
              <a:lnSpc>
                <a:spcPct val="125000"/>
              </a:lnSpc>
              <a:buFont typeface="Arial" panose="020B0604020202020204" pitchFamily="34" charset="0"/>
              <a:buChar char="•"/>
            </a:pPr>
            <a:r>
              <a:rPr lang="en-US" sz="1200" dirty="0">
                <a:solidFill>
                  <a:schemeClr val="tx2"/>
                </a:solidFill>
                <a:latin typeface="Arial" panose="020B0604020202020204" pitchFamily="34" charset="0"/>
                <a:cs typeface="Arial" panose="020B0604020202020204" pitchFamily="34" charset="0"/>
              </a:rPr>
              <a:t>Safety</a:t>
            </a:r>
          </a:p>
        </p:txBody>
      </p:sp>
      <p:sp>
        <p:nvSpPr>
          <p:cNvPr id="18" name="Round Diagonal Corner Rectangle 17">
            <a:extLst>
              <a:ext uri="{FF2B5EF4-FFF2-40B4-BE49-F238E27FC236}">
                <a16:creationId xmlns:a16="http://schemas.microsoft.com/office/drawing/2014/main" id="{8D86E9EE-75D7-2545-BAA9-5AD158B76566}"/>
              </a:ext>
            </a:extLst>
          </p:cNvPr>
          <p:cNvSpPr/>
          <p:nvPr/>
        </p:nvSpPr>
        <p:spPr>
          <a:xfrm>
            <a:off x="7879541" y="2437193"/>
            <a:ext cx="1572102" cy="772327"/>
          </a:xfrm>
          <a:prstGeom prst="round2DiagRect">
            <a:avLst/>
          </a:prstGeom>
          <a:solidFill>
            <a:schemeClr val="accent2"/>
          </a:solidFill>
          <a:effectLst>
            <a:outerShdw blurRad="88900" dist="63500" dir="5400000" sx="95000" sy="95000" algn="ctr" rotWithShape="0">
              <a:srgbClr val="000000">
                <a:alpha val="39000"/>
              </a:srgbClr>
            </a:outerShdw>
          </a:effectLst>
        </p:spPr>
        <p:style>
          <a:lnRef idx="0">
            <a:schemeClr val="accent6"/>
          </a:lnRef>
          <a:fillRef idx="3">
            <a:schemeClr val="accent6"/>
          </a:fillRef>
          <a:effectRef idx="3">
            <a:schemeClr val="accent6"/>
          </a:effectRef>
          <a:fontRef idx="minor">
            <a:schemeClr val="lt1"/>
          </a:fontRef>
        </p:style>
        <p:txBody>
          <a:bodyPr rtlCol="0" anchor="ctr" anchorCtr="0"/>
          <a:lstStyle/>
          <a:p>
            <a:pPr algn="ctr"/>
            <a:r>
              <a:rPr lang="en-US" sz="1100" b="1" dirty="0">
                <a:latin typeface="Arial" panose="020B0604020202020204" pitchFamily="34" charset="0"/>
                <a:cs typeface="Arial" panose="020B0604020202020204" pitchFamily="34" charset="0"/>
              </a:rPr>
              <a:t>Shared Discharge Decision-Making </a:t>
            </a:r>
          </a:p>
        </p:txBody>
      </p:sp>
      <p:sp>
        <p:nvSpPr>
          <p:cNvPr id="19" name="Diamond 18">
            <a:extLst>
              <a:ext uri="{FF2B5EF4-FFF2-40B4-BE49-F238E27FC236}">
                <a16:creationId xmlns:a16="http://schemas.microsoft.com/office/drawing/2014/main" id="{1EE911B1-728C-7342-B9F0-CA57A45CFB7D}"/>
              </a:ext>
            </a:extLst>
          </p:cNvPr>
          <p:cNvSpPr/>
          <p:nvPr/>
        </p:nvSpPr>
        <p:spPr>
          <a:xfrm>
            <a:off x="9644605" y="2114428"/>
            <a:ext cx="1949209" cy="1405810"/>
          </a:xfrm>
          <a:prstGeom prst="diamond">
            <a:avLst/>
          </a:prstGeom>
          <a:solidFill>
            <a:schemeClr val="accent1"/>
          </a:solidFill>
          <a:ln/>
          <a:effectLst>
            <a:outerShdw blurRad="88900" dist="63500" dir="5400000" sx="95000" sy="95000" algn="ctr" rotWithShape="0">
              <a:srgbClr val="000000">
                <a:alpha val="39000"/>
              </a:srgbClr>
            </a:outerShdw>
          </a:effectLst>
        </p:spPr>
        <p:style>
          <a:lnRef idx="0">
            <a:schemeClr val="accent5"/>
          </a:lnRef>
          <a:fillRef idx="3">
            <a:schemeClr val="accent5"/>
          </a:fillRef>
          <a:effectRef idx="3">
            <a:schemeClr val="accent5"/>
          </a:effectRef>
          <a:fontRef idx="minor">
            <a:schemeClr val="lt1"/>
          </a:fontRef>
        </p:style>
        <p:txBody>
          <a:bodyPr rtlCol="0" anchor="t"/>
          <a:lstStyle/>
          <a:p>
            <a:pPr algn="ctr"/>
            <a:r>
              <a:rPr lang="en-US" sz="1100" b="1" dirty="0">
                <a:latin typeface="Arial" panose="020B0604020202020204" pitchFamily="34" charset="0"/>
                <a:cs typeface="Arial" panose="020B0604020202020204" pitchFamily="34" charset="0"/>
              </a:rPr>
              <a:t>Discharge Disposition Decision-Home?</a:t>
            </a:r>
          </a:p>
        </p:txBody>
      </p:sp>
      <p:sp>
        <p:nvSpPr>
          <p:cNvPr id="20" name="Round Diagonal Corner Rectangle 19">
            <a:extLst>
              <a:ext uri="{FF2B5EF4-FFF2-40B4-BE49-F238E27FC236}">
                <a16:creationId xmlns:a16="http://schemas.microsoft.com/office/drawing/2014/main" id="{C9797CF1-B579-264B-BF25-2BA9CFBDECE0}"/>
              </a:ext>
            </a:extLst>
          </p:cNvPr>
          <p:cNvSpPr/>
          <p:nvPr/>
        </p:nvSpPr>
        <p:spPr>
          <a:xfrm>
            <a:off x="9709453" y="1114837"/>
            <a:ext cx="1805067" cy="741005"/>
          </a:xfrm>
          <a:prstGeom prst="round2DiagRect">
            <a:avLst/>
          </a:prstGeom>
          <a:solidFill>
            <a:srgbClr val="7030A0"/>
          </a:solidFill>
          <a:ln/>
          <a:effectLst>
            <a:outerShdw blurRad="88900" dist="63500" dir="5400000" sx="95000" sy="95000" algn="ctr" rotWithShape="0">
              <a:srgbClr val="000000">
                <a:alpha val="39000"/>
              </a:srgbClr>
            </a:outerShdw>
          </a:effectLst>
        </p:spPr>
        <p:style>
          <a:lnRef idx="0">
            <a:schemeClr val="accent1"/>
          </a:lnRef>
          <a:fillRef idx="3">
            <a:schemeClr val="accent1"/>
          </a:fillRef>
          <a:effectRef idx="3">
            <a:schemeClr val="accent1"/>
          </a:effectRef>
          <a:fontRef idx="minor">
            <a:schemeClr val="lt1"/>
          </a:fontRef>
        </p:style>
        <p:txBody>
          <a:bodyPr rtlCol="0" anchor="ctr" anchorCtr="0"/>
          <a:lstStyle/>
          <a:p>
            <a:pPr algn="ctr"/>
            <a:r>
              <a:rPr lang="en-US" sz="1100" b="1" dirty="0">
                <a:latin typeface="Arial" panose="020B0604020202020204" pitchFamily="34" charset="0"/>
                <a:cs typeface="Arial" panose="020B0604020202020204" pitchFamily="34" charset="0"/>
              </a:rPr>
              <a:t>Admission to Inpatient/ Observation Stay</a:t>
            </a:r>
          </a:p>
        </p:txBody>
      </p:sp>
      <p:sp>
        <p:nvSpPr>
          <p:cNvPr id="21" name="Round Diagonal Corner Rectangle 20">
            <a:extLst>
              <a:ext uri="{FF2B5EF4-FFF2-40B4-BE49-F238E27FC236}">
                <a16:creationId xmlns:a16="http://schemas.microsoft.com/office/drawing/2014/main" id="{19F03473-95B5-E64F-B422-CBFDB55A5033}"/>
              </a:ext>
            </a:extLst>
          </p:cNvPr>
          <p:cNvSpPr/>
          <p:nvPr/>
        </p:nvSpPr>
        <p:spPr>
          <a:xfrm>
            <a:off x="9755496" y="3713545"/>
            <a:ext cx="1759024" cy="791703"/>
          </a:xfrm>
          <a:prstGeom prst="round2DiagRect">
            <a:avLst/>
          </a:prstGeom>
          <a:solidFill>
            <a:schemeClr val="accent2"/>
          </a:solidFill>
          <a:effectLst>
            <a:outerShdw blurRad="88900" dist="63500" dir="5400000" sx="95000" sy="95000" algn="ctr" rotWithShape="0">
              <a:srgbClr val="000000">
                <a:alpha val="39000"/>
              </a:srgbClr>
            </a:outerShdw>
          </a:effectLst>
        </p:spPr>
        <p:style>
          <a:lnRef idx="0">
            <a:schemeClr val="accent6"/>
          </a:lnRef>
          <a:fillRef idx="3">
            <a:schemeClr val="accent6"/>
          </a:fillRef>
          <a:effectRef idx="3">
            <a:schemeClr val="accent6"/>
          </a:effectRef>
          <a:fontRef idx="minor">
            <a:schemeClr val="lt1"/>
          </a:fontRef>
        </p:style>
        <p:txBody>
          <a:bodyPr lIns="365760" rtlCol="0" anchor="ctr" anchorCtr="0"/>
          <a:lstStyle/>
          <a:p>
            <a:r>
              <a:rPr lang="en-US" sz="1100" b="1" dirty="0">
                <a:latin typeface="Arial" panose="020B0604020202020204" pitchFamily="34" charset="0"/>
                <a:cs typeface="Arial" panose="020B0604020202020204" pitchFamily="34" charset="0"/>
              </a:rPr>
              <a:t>Contact Specialist/PCP</a:t>
            </a:r>
          </a:p>
        </p:txBody>
      </p:sp>
      <p:sp>
        <p:nvSpPr>
          <p:cNvPr id="22" name="Round Diagonal Corner Rectangle 21">
            <a:extLst>
              <a:ext uri="{FF2B5EF4-FFF2-40B4-BE49-F238E27FC236}">
                <a16:creationId xmlns:a16="http://schemas.microsoft.com/office/drawing/2014/main" id="{A06BBD27-4AB6-EE42-9361-C14351CC2804}"/>
              </a:ext>
            </a:extLst>
          </p:cNvPr>
          <p:cNvSpPr/>
          <p:nvPr/>
        </p:nvSpPr>
        <p:spPr>
          <a:xfrm>
            <a:off x="9758872" y="5712592"/>
            <a:ext cx="1755648" cy="758952"/>
          </a:xfrm>
          <a:prstGeom prst="round2Diag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nchorCtr="0"/>
          <a:lstStyle/>
          <a:p>
            <a:pPr algn="ctr"/>
            <a:r>
              <a:rPr lang="en-US" sz="1050" b="1" dirty="0">
                <a:latin typeface="Arial" panose="020B0604020202020204" pitchFamily="34" charset="0"/>
                <a:cs typeface="Arial" panose="020B0604020202020204" pitchFamily="34" charset="0"/>
              </a:rPr>
              <a:t>Monitor Follow-up With Primary Care Provider </a:t>
            </a:r>
          </a:p>
        </p:txBody>
      </p:sp>
      <p:cxnSp>
        <p:nvCxnSpPr>
          <p:cNvPr id="30" name="Straight Arrow Connector 29">
            <a:extLst>
              <a:ext uri="{FF2B5EF4-FFF2-40B4-BE49-F238E27FC236}">
                <a16:creationId xmlns:a16="http://schemas.microsoft.com/office/drawing/2014/main" id="{E0704CFC-5F32-A241-B4E8-85A2A84AAC54}"/>
              </a:ext>
            </a:extLst>
          </p:cNvPr>
          <p:cNvCxnSpPr>
            <a:cxnSpLocks/>
            <a:stCxn id="6" idx="0"/>
            <a:endCxn id="7" idx="1"/>
          </p:cNvCxnSpPr>
          <p:nvPr/>
        </p:nvCxnSpPr>
        <p:spPr>
          <a:xfrm flipH="1" flipV="1">
            <a:off x="2639312" y="1821728"/>
            <a:ext cx="4155" cy="391129"/>
          </a:xfrm>
          <a:prstGeom prst="straightConnector1">
            <a:avLst/>
          </a:prstGeom>
          <a:ln w="19050">
            <a:solidFill>
              <a:schemeClr val="bg1">
                <a:lumMod val="65000"/>
              </a:schemeClr>
            </a:solidFill>
            <a:headEnd w="med" len="lg"/>
            <a:tailEnd type="triangle" w="med" len="lg"/>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FE20E353-0E4C-C64B-ABCB-F8A0405CD7A6}"/>
              </a:ext>
            </a:extLst>
          </p:cNvPr>
          <p:cNvCxnSpPr>
            <a:cxnSpLocks/>
            <a:stCxn id="8" idx="2"/>
            <a:endCxn id="9" idx="3"/>
          </p:cNvCxnSpPr>
          <p:nvPr/>
        </p:nvCxnSpPr>
        <p:spPr>
          <a:xfrm flipH="1">
            <a:off x="4519844" y="3520267"/>
            <a:ext cx="2425" cy="396100"/>
          </a:xfrm>
          <a:prstGeom prst="straightConnector1">
            <a:avLst/>
          </a:prstGeom>
          <a:ln w="19050">
            <a:solidFill>
              <a:schemeClr val="bg1">
                <a:lumMod val="65000"/>
              </a:schemeClr>
            </a:solidFill>
            <a:headEnd w="med" len="lg"/>
            <a:tailEnd type="triangle" w="med" len="lg"/>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C26E758B-D5C4-E245-B9B6-7FB8F05213C0}"/>
              </a:ext>
            </a:extLst>
          </p:cNvPr>
          <p:cNvCxnSpPr>
            <a:cxnSpLocks/>
            <a:stCxn id="18" idx="0"/>
            <a:endCxn id="19" idx="1"/>
          </p:cNvCxnSpPr>
          <p:nvPr/>
        </p:nvCxnSpPr>
        <p:spPr>
          <a:xfrm flipV="1">
            <a:off x="9451643" y="2817333"/>
            <a:ext cx="192962" cy="6024"/>
          </a:xfrm>
          <a:prstGeom prst="straightConnector1">
            <a:avLst/>
          </a:prstGeom>
          <a:ln w="19050">
            <a:solidFill>
              <a:schemeClr val="bg1">
                <a:lumMod val="65000"/>
              </a:schemeClr>
            </a:solidFill>
            <a:headEnd w="med" len="lg"/>
            <a:tailEnd type="triangle" w="med" len="lg"/>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740BBF97-3FF3-A44F-8991-B74753AA4609}"/>
              </a:ext>
            </a:extLst>
          </p:cNvPr>
          <p:cNvCxnSpPr>
            <a:cxnSpLocks/>
            <a:stCxn id="92" idx="1"/>
            <a:endCxn id="22" idx="3"/>
          </p:cNvCxnSpPr>
          <p:nvPr/>
        </p:nvCxnSpPr>
        <p:spPr>
          <a:xfrm>
            <a:off x="10635008" y="5471574"/>
            <a:ext cx="1688" cy="241018"/>
          </a:xfrm>
          <a:prstGeom prst="straightConnector1">
            <a:avLst/>
          </a:prstGeom>
          <a:ln w="19050">
            <a:solidFill>
              <a:schemeClr val="bg1">
                <a:lumMod val="65000"/>
              </a:schemeClr>
            </a:solidFill>
            <a:headEnd w="med" len="lg"/>
            <a:tailEnd type="triangle" w="med" len="lg"/>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0BCB0CF0-558F-8348-8053-9737A10F2310}"/>
              </a:ext>
            </a:extLst>
          </p:cNvPr>
          <p:cNvSpPr txBox="1"/>
          <p:nvPr/>
        </p:nvSpPr>
        <p:spPr>
          <a:xfrm>
            <a:off x="2648215" y="1964333"/>
            <a:ext cx="412412" cy="276999"/>
          </a:xfrm>
          <a:prstGeom prst="rect">
            <a:avLst/>
          </a:prstGeom>
          <a:noFill/>
        </p:spPr>
        <p:txBody>
          <a:bodyPr wrap="square" rtlCol="0">
            <a:spAutoFit/>
          </a:bodyPr>
          <a:lstStyle/>
          <a:p>
            <a:r>
              <a:rPr lang="en-US" sz="1200" dirty="0">
                <a:solidFill>
                  <a:schemeClr val="tx2"/>
                </a:solidFill>
              </a:rPr>
              <a:t>NO</a:t>
            </a:r>
          </a:p>
        </p:txBody>
      </p:sp>
      <p:sp>
        <p:nvSpPr>
          <p:cNvPr id="71" name="TextBox 70">
            <a:extLst>
              <a:ext uri="{FF2B5EF4-FFF2-40B4-BE49-F238E27FC236}">
                <a16:creationId xmlns:a16="http://schemas.microsoft.com/office/drawing/2014/main" id="{E0ED399E-413D-A940-8B6D-E04AA4011B96}"/>
              </a:ext>
            </a:extLst>
          </p:cNvPr>
          <p:cNvSpPr txBox="1"/>
          <p:nvPr/>
        </p:nvSpPr>
        <p:spPr>
          <a:xfrm>
            <a:off x="10619210" y="1935858"/>
            <a:ext cx="412412" cy="276999"/>
          </a:xfrm>
          <a:prstGeom prst="rect">
            <a:avLst/>
          </a:prstGeom>
          <a:noFill/>
        </p:spPr>
        <p:txBody>
          <a:bodyPr wrap="square" rtlCol="0">
            <a:spAutoFit/>
          </a:bodyPr>
          <a:lstStyle/>
          <a:p>
            <a:r>
              <a:rPr lang="en-US" sz="1200" dirty="0">
                <a:solidFill>
                  <a:schemeClr val="tx2"/>
                </a:solidFill>
              </a:rPr>
              <a:t>NO</a:t>
            </a:r>
          </a:p>
        </p:txBody>
      </p:sp>
      <p:sp>
        <p:nvSpPr>
          <p:cNvPr id="72" name="TextBox 71">
            <a:extLst>
              <a:ext uri="{FF2B5EF4-FFF2-40B4-BE49-F238E27FC236}">
                <a16:creationId xmlns:a16="http://schemas.microsoft.com/office/drawing/2014/main" id="{A0CF3B20-EC95-164C-8728-294BC78BE892}"/>
              </a:ext>
            </a:extLst>
          </p:cNvPr>
          <p:cNvSpPr txBox="1"/>
          <p:nvPr/>
        </p:nvSpPr>
        <p:spPr>
          <a:xfrm>
            <a:off x="4517160" y="3564952"/>
            <a:ext cx="412412" cy="276999"/>
          </a:xfrm>
          <a:prstGeom prst="rect">
            <a:avLst/>
          </a:prstGeom>
          <a:noFill/>
        </p:spPr>
        <p:txBody>
          <a:bodyPr wrap="square" rtlCol="0">
            <a:spAutoFit/>
          </a:bodyPr>
          <a:lstStyle/>
          <a:p>
            <a:r>
              <a:rPr lang="en-US" sz="1200" dirty="0">
                <a:solidFill>
                  <a:schemeClr val="tx2"/>
                </a:solidFill>
              </a:rPr>
              <a:t>NO</a:t>
            </a:r>
          </a:p>
        </p:txBody>
      </p:sp>
      <p:sp>
        <p:nvSpPr>
          <p:cNvPr id="73" name="TextBox 72">
            <a:extLst>
              <a:ext uri="{FF2B5EF4-FFF2-40B4-BE49-F238E27FC236}">
                <a16:creationId xmlns:a16="http://schemas.microsoft.com/office/drawing/2014/main" id="{8CFBAF12-FC44-214B-8016-201C93E7A7BB}"/>
              </a:ext>
            </a:extLst>
          </p:cNvPr>
          <p:cNvSpPr txBox="1"/>
          <p:nvPr/>
        </p:nvSpPr>
        <p:spPr>
          <a:xfrm>
            <a:off x="3242145" y="2565215"/>
            <a:ext cx="614443" cy="276999"/>
          </a:xfrm>
          <a:prstGeom prst="rect">
            <a:avLst/>
          </a:prstGeom>
          <a:noFill/>
        </p:spPr>
        <p:txBody>
          <a:bodyPr wrap="square" rtlCol="0">
            <a:spAutoFit/>
          </a:bodyPr>
          <a:lstStyle/>
          <a:p>
            <a:pPr algn="ctr"/>
            <a:r>
              <a:rPr lang="en-US" sz="1200" dirty="0">
                <a:solidFill>
                  <a:schemeClr val="tx2"/>
                </a:solidFill>
              </a:rPr>
              <a:t>YES</a:t>
            </a:r>
          </a:p>
        </p:txBody>
      </p:sp>
      <p:sp>
        <p:nvSpPr>
          <p:cNvPr id="77" name="TextBox 76">
            <a:extLst>
              <a:ext uri="{FF2B5EF4-FFF2-40B4-BE49-F238E27FC236}">
                <a16:creationId xmlns:a16="http://schemas.microsoft.com/office/drawing/2014/main" id="{6FB53B1E-EEF5-9341-BE35-13D4423DA02F}"/>
              </a:ext>
            </a:extLst>
          </p:cNvPr>
          <p:cNvSpPr txBox="1"/>
          <p:nvPr/>
        </p:nvSpPr>
        <p:spPr>
          <a:xfrm>
            <a:off x="10635007" y="3470316"/>
            <a:ext cx="540483" cy="276999"/>
          </a:xfrm>
          <a:prstGeom prst="rect">
            <a:avLst/>
          </a:prstGeom>
          <a:noFill/>
        </p:spPr>
        <p:txBody>
          <a:bodyPr wrap="square" rtlCol="0">
            <a:spAutoFit/>
          </a:bodyPr>
          <a:lstStyle/>
          <a:p>
            <a:r>
              <a:rPr lang="en-US" sz="1200" dirty="0">
                <a:solidFill>
                  <a:schemeClr val="tx2"/>
                </a:solidFill>
              </a:rPr>
              <a:t>YES</a:t>
            </a:r>
          </a:p>
        </p:txBody>
      </p:sp>
      <p:sp>
        <p:nvSpPr>
          <p:cNvPr id="92" name="Round Diagonal Corner Rectangle 91">
            <a:extLst>
              <a:ext uri="{FF2B5EF4-FFF2-40B4-BE49-F238E27FC236}">
                <a16:creationId xmlns:a16="http://schemas.microsoft.com/office/drawing/2014/main" id="{B0731A1B-CA5A-0F4A-891A-FD61AA7E8EF3}"/>
              </a:ext>
            </a:extLst>
          </p:cNvPr>
          <p:cNvSpPr/>
          <p:nvPr/>
        </p:nvSpPr>
        <p:spPr>
          <a:xfrm>
            <a:off x="9755496" y="4711778"/>
            <a:ext cx="1759024" cy="759796"/>
          </a:xfrm>
          <a:prstGeom prst="round2DiagRect">
            <a:avLst/>
          </a:prstGeom>
          <a:solidFill>
            <a:schemeClr val="accent2"/>
          </a:solidFill>
          <a:effectLst>
            <a:outerShdw blurRad="88900" dist="63500" dir="5400000" sx="95000" sy="95000" algn="ctr" rotWithShape="0">
              <a:srgbClr val="000000">
                <a:alpha val="39000"/>
              </a:srgbClr>
            </a:outerShdw>
          </a:effectLst>
        </p:spPr>
        <p:style>
          <a:lnRef idx="0">
            <a:schemeClr val="accent6"/>
          </a:lnRef>
          <a:fillRef idx="3">
            <a:schemeClr val="accent6"/>
          </a:fillRef>
          <a:effectRef idx="3">
            <a:schemeClr val="accent6"/>
          </a:effectRef>
          <a:fontRef idx="minor">
            <a:schemeClr val="lt1"/>
          </a:fontRef>
        </p:style>
        <p:txBody>
          <a:bodyPr lIns="365760" rIns="0" rtlCol="0" anchor="ctr" anchorCtr="0"/>
          <a:lstStyle/>
          <a:p>
            <a:r>
              <a:rPr lang="en-US" sz="1100" b="1" dirty="0">
                <a:latin typeface="Arial" panose="020B0604020202020204" pitchFamily="34" charset="0"/>
                <a:cs typeface="Arial" panose="020B0604020202020204" pitchFamily="34" charset="0"/>
              </a:rPr>
              <a:t>Provide Instructions for Follow-up Care</a:t>
            </a:r>
          </a:p>
        </p:txBody>
      </p:sp>
      <p:cxnSp>
        <p:nvCxnSpPr>
          <p:cNvPr id="93" name="Straight Arrow Connector 92">
            <a:extLst>
              <a:ext uri="{FF2B5EF4-FFF2-40B4-BE49-F238E27FC236}">
                <a16:creationId xmlns:a16="http://schemas.microsoft.com/office/drawing/2014/main" id="{BDDCBCBC-7467-4148-BC69-39B649E3FC30}"/>
              </a:ext>
            </a:extLst>
          </p:cNvPr>
          <p:cNvCxnSpPr>
            <a:cxnSpLocks/>
            <a:stCxn id="21" idx="1"/>
            <a:endCxn id="92" idx="3"/>
          </p:cNvCxnSpPr>
          <p:nvPr/>
        </p:nvCxnSpPr>
        <p:spPr>
          <a:xfrm>
            <a:off x="10635008" y="4505248"/>
            <a:ext cx="0" cy="206530"/>
          </a:xfrm>
          <a:prstGeom prst="straightConnector1">
            <a:avLst/>
          </a:prstGeom>
          <a:ln w="19050">
            <a:solidFill>
              <a:schemeClr val="bg1">
                <a:lumMod val="65000"/>
              </a:schemeClr>
            </a:solidFill>
            <a:headEnd w="med" len="lg"/>
            <a:tailEnd type="triangle" w="med" len="lg"/>
          </a:ln>
        </p:spPr>
        <p:style>
          <a:lnRef idx="1">
            <a:schemeClr val="accent1"/>
          </a:lnRef>
          <a:fillRef idx="0">
            <a:schemeClr val="accent1"/>
          </a:fillRef>
          <a:effectRef idx="0">
            <a:schemeClr val="accent1"/>
          </a:effectRef>
          <a:fontRef idx="minor">
            <a:schemeClr val="tx1"/>
          </a:fontRef>
        </p:style>
      </p:cxnSp>
      <p:sp>
        <p:nvSpPr>
          <p:cNvPr id="409" name="TextBox 408">
            <a:extLst>
              <a:ext uri="{FF2B5EF4-FFF2-40B4-BE49-F238E27FC236}">
                <a16:creationId xmlns:a16="http://schemas.microsoft.com/office/drawing/2014/main" id="{4049CA88-2744-6C40-916E-5EBF7F08AA65}"/>
              </a:ext>
            </a:extLst>
          </p:cNvPr>
          <p:cNvSpPr txBox="1"/>
          <p:nvPr/>
        </p:nvSpPr>
        <p:spPr>
          <a:xfrm>
            <a:off x="5490484" y="2717847"/>
            <a:ext cx="575191" cy="276999"/>
          </a:xfrm>
          <a:prstGeom prst="rect">
            <a:avLst/>
          </a:prstGeom>
          <a:noFill/>
        </p:spPr>
        <p:txBody>
          <a:bodyPr wrap="square" rtlCol="0">
            <a:spAutoFit/>
          </a:bodyPr>
          <a:lstStyle/>
          <a:p>
            <a:r>
              <a:rPr lang="en-US" sz="1200" dirty="0">
                <a:solidFill>
                  <a:schemeClr val="tx2"/>
                </a:solidFill>
              </a:rPr>
              <a:t>YES</a:t>
            </a:r>
          </a:p>
        </p:txBody>
      </p:sp>
      <p:cxnSp>
        <p:nvCxnSpPr>
          <p:cNvPr id="449" name="Straight Arrow Connector 448">
            <a:extLst>
              <a:ext uri="{FF2B5EF4-FFF2-40B4-BE49-F238E27FC236}">
                <a16:creationId xmlns:a16="http://schemas.microsoft.com/office/drawing/2014/main" id="{158EC2B6-8AB1-E847-9D2C-7309EB2C3488}"/>
              </a:ext>
            </a:extLst>
          </p:cNvPr>
          <p:cNvCxnSpPr>
            <a:cxnSpLocks/>
            <a:stCxn id="6" idx="3"/>
            <a:endCxn id="8" idx="1"/>
          </p:cNvCxnSpPr>
          <p:nvPr/>
        </p:nvCxnSpPr>
        <p:spPr>
          <a:xfrm>
            <a:off x="3460664" y="2842214"/>
            <a:ext cx="182093" cy="4312"/>
          </a:xfrm>
          <a:prstGeom prst="straightConnector1">
            <a:avLst/>
          </a:prstGeom>
          <a:ln w="19050">
            <a:solidFill>
              <a:schemeClr val="bg1">
                <a:lumMod val="65000"/>
              </a:schemeClr>
            </a:solidFill>
            <a:headEnd w="med" len="lg"/>
            <a:tailEnd type="triangle" w="med" len="lg"/>
          </a:ln>
        </p:spPr>
        <p:style>
          <a:lnRef idx="1">
            <a:schemeClr val="accent1"/>
          </a:lnRef>
          <a:fillRef idx="0">
            <a:schemeClr val="accent1"/>
          </a:fillRef>
          <a:effectRef idx="0">
            <a:schemeClr val="accent1"/>
          </a:effectRef>
          <a:fontRef idx="minor">
            <a:schemeClr val="tx1"/>
          </a:fontRef>
        </p:style>
      </p:cxnSp>
      <p:grpSp>
        <p:nvGrpSpPr>
          <p:cNvPr id="457" name="Group 456">
            <a:extLst>
              <a:ext uri="{FF2B5EF4-FFF2-40B4-BE49-F238E27FC236}">
                <a16:creationId xmlns:a16="http://schemas.microsoft.com/office/drawing/2014/main" id="{972705AF-E9E2-1A40-93A0-20B02E3A3CD7}"/>
              </a:ext>
            </a:extLst>
          </p:cNvPr>
          <p:cNvGrpSpPr/>
          <p:nvPr/>
        </p:nvGrpSpPr>
        <p:grpSpPr>
          <a:xfrm>
            <a:off x="6413487" y="2887673"/>
            <a:ext cx="448056" cy="448056"/>
            <a:chOff x="8125923" y="5980529"/>
            <a:chExt cx="471818" cy="486323"/>
          </a:xfrm>
        </p:grpSpPr>
        <p:sp>
          <p:nvSpPr>
            <p:cNvPr id="455" name="Oval 454">
              <a:extLst>
                <a:ext uri="{FF2B5EF4-FFF2-40B4-BE49-F238E27FC236}">
                  <a16:creationId xmlns:a16="http://schemas.microsoft.com/office/drawing/2014/main" id="{03215CBE-1314-0448-A49C-F19F3ACE81BE}"/>
                </a:ext>
              </a:extLst>
            </p:cNvPr>
            <p:cNvSpPr/>
            <p:nvPr/>
          </p:nvSpPr>
          <p:spPr>
            <a:xfrm>
              <a:off x="8125923" y="5995034"/>
              <a:ext cx="471818" cy="471818"/>
            </a:xfrm>
            <a:prstGeom prst="ellipse">
              <a:avLst/>
            </a:prstGeom>
            <a:solidFill>
              <a:schemeClr val="bg1"/>
            </a:soli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56" name="Graphic 455" descr="User">
              <a:extLst>
                <a:ext uri="{FF2B5EF4-FFF2-40B4-BE49-F238E27FC236}">
                  <a16:creationId xmlns:a16="http://schemas.microsoft.com/office/drawing/2014/main" id="{766E3AEC-EF68-404C-B1A5-C787839E9B9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133232" y="5980529"/>
              <a:ext cx="457200" cy="457200"/>
            </a:xfrm>
            <a:prstGeom prst="rect">
              <a:avLst/>
            </a:prstGeom>
          </p:spPr>
        </p:pic>
      </p:grpSp>
      <p:grpSp>
        <p:nvGrpSpPr>
          <p:cNvPr id="486" name="Group 485">
            <a:extLst>
              <a:ext uri="{FF2B5EF4-FFF2-40B4-BE49-F238E27FC236}">
                <a16:creationId xmlns:a16="http://schemas.microsoft.com/office/drawing/2014/main" id="{F79A5D67-583E-E34F-B0F3-DCC12A1292C9}"/>
              </a:ext>
            </a:extLst>
          </p:cNvPr>
          <p:cNvGrpSpPr/>
          <p:nvPr/>
        </p:nvGrpSpPr>
        <p:grpSpPr>
          <a:xfrm>
            <a:off x="4298624" y="2067416"/>
            <a:ext cx="439262" cy="452767"/>
            <a:chOff x="4389649" y="1066936"/>
            <a:chExt cx="439262" cy="452767"/>
          </a:xfrm>
        </p:grpSpPr>
        <p:sp>
          <p:nvSpPr>
            <p:cNvPr id="463" name="Oval 462">
              <a:extLst>
                <a:ext uri="{FF2B5EF4-FFF2-40B4-BE49-F238E27FC236}">
                  <a16:creationId xmlns:a16="http://schemas.microsoft.com/office/drawing/2014/main" id="{DA5B6A46-F066-C44E-BB64-95D8CE89A973}"/>
                </a:ext>
              </a:extLst>
            </p:cNvPr>
            <p:cNvSpPr/>
            <p:nvPr/>
          </p:nvSpPr>
          <p:spPr>
            <a:xfrm>
              <a:off x="4389649" y="1079665"/>
              <a:ext cx="439262" cy="440038"/>
            </a:xfrm>
            <a:prstGeom prst="ellipse">
              <a:avLst/>
            </a:prstGeom>
            <a:solidFill>
              <a:schemeClr val="bg1"/>
            </a:solidFill>
            <a:ln w="254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64" name="Graphic 463" descr="Doctor">
              <a:extLst>
                <a:ext uri="{FF2B5EF4-FFF2-40B4-BE49-F238E27FC236}">
                  <a16:creationId xmlns:a16="http://schemas.microsoft.com/office/drawing/2014/main" id="{9AE9E77B-8FF6-D945-AB17-F974CCDFC32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389649" y="1066936"/>
              <a:ext cx="425653" cy="426405"/>
            </a:xfrm>
            <a:prstGeom prst="rect">
              <a:avLst/>
            </a:prstGeom>
          </p:spPr>
        </p:pic>
      </p:grpSp>
      <p:sp>
        <p:nvSpPr>
          <p:cNvPr id="471" name="Oval 470">
            <a:extLst>
              <a:ext uri="{FF2B5EF4-FFF2-40B4-BE49-F238E27FC236}">
                <a16:creationId xmlns:a16="http://schemas.microsoft.com/office/drawing/2014/main" id="{5C12D092-1A5A-AD49-BC53-B3336C221CA3}"/>
              </a:ext>
            </a:extLst>
          </p:cNvPr>
          <p:cNvSpPr/>
          <p:nvPr/>
        </p:nvSpPr>
        <p:spPr>
          <a:xfrm>
            <a:off x="441995" y="4687845"/>
            <a:ext cx="325039" cy="325615"/>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72" name="Graphic 471" descr="Doctor">
            <a:extLst>
              <a:ext uri="{FF2B5EF4-FFF2-40B4-BE49-F238E27FC236}">
                <a16:creationId xmlns:a16="http://schemas.microsoft.com/office/drawing/2014/main" id="{44D27C1B-EF54-3041-9C24-29501F9D2A0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1995" y="4692890"/>
            <a:ext cx="314969" cy="315527"/>
          </a:xfrm>
          <a:prstGeom prst="rect">
            <a:avLst/>
          </a:prstGeom>
        </p:spPr>
      </p:pic>
      <p:sp>
        <p:nvSpPr>
          <p:cNvPr id="474" name="Oval 473">
            <a:extLst>
              <a:ext uri="{FF2B5EF4-FFF2-40B4-BE49-F238E27FC236}">
                <a16:creationId xmlns:a16="http://schemas.microsoft.com/office/drawing/2014/main" id="{7A8F4EDC-1A96-C349-B58C-D930062F47EA}"/>
              </a:ext>
            </a:extLst>
          </p:cNvPr>
          <p:cNvSpPr/>
          <p:nvPr/>
        </p:nvSpPr>
        <p:spPr>
          <a:xfrm>
            <a:off x="440077" y="5137374"/>
            <a:ext cx="331673" cy="331606"/>
          </a:xfrm>
          <a:prstGeom prst="ellipse">
            <a:avLst/>
          </a:prstGeom>
          <a:solidFill>
            <a:schemeClr val="bg1"/>
          </a:soli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75" name="Graphic 474" descr="User">
            <a:extLst>
              <a:ext uri="{FF2B5EF4-FFF2-40B4-BE49-F238E27FC236}">
                <a16:creationId xmlns:a16="http://schemas.microsoft.com/office/drawing/2014/main" id="{32C1EFB4-A1A5-8749-96A6-E558543358A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38225" y="5124884"/>
            <a:ext cx="321397" cy="321333"/>
          </a:xfrm>
          <a:prstGeom prst="rect">
            <a:avLst/>
          </a:prstGeom>
        </p:spPr>
      </p:pic>
      <p:sp>
        <p:nvSpPr>
          <p:cNvPr id="477" name="Rectangle 476">
            <a:extLst>
              <a:ext uri="{FF2B5EF4-FFF2-40B4-BE49-F238E27FC236}">
                <a16:creationId xmlns:a16="http://schemas.microsoft.com/office/drawing/2014/main" id="{CBC19265-3BBF-A145-B63E-F2F9C23DB1B3}"/>
              </a:ext>
            </a:extLst>
          </p:cNvPr>
          <p:cNvSpPr/>
          <p:nvPr/>
        </p:nvSpPr>
        <p:spPr>
          <a:xfrm>
            <a:off x="767033" y="4746313"/>
            <a:ext cx="1951543" cy="307777"/>
          </a:xfrm>
          <a:prstGeom prst="rect">
            <a:avLst/>
          </a:prstGeom>
        </p:spPr>
        <p:txBody>
          <a:bodyPr wrap="square">
            <a:spAutoFit/>
          </a:bodyPr>
          <a:lstStyle/>
          <a:p>
            <a:r>
              <a:rPr lang="en-US" sz="1400" dirty="0">
                <a:solidFill>
                  <a:schemeClr val="tx2"/>
                </a:solidFill>
                <a:latin typeface="Arial" panose="020B0604020202020204" pitchFamily="34" charset="0"/>
                <a:cs typeface="Arial" panose="020B0604020202020204" pitchFamily="34" charset="0"/>
              </a:rPr>
              <a:t>Clinician</a:t>
            </a:r>
          </a:p>
        </p:txBody>
      </p:sp>
      <p:sp>
        <p:nvSpPr>
          <p:cNvPr id="478" name="Rectangle 477">
            <a:extLst>
              <a:ext uri="{FF2B5EF4-FFF2-40B4-BE49-F238E27FC236}">
                <a16:creationId xmlns:a16="http://schemas.microsoft.com/office/drawing/2014/main" id="{EF848257-5438-C14C-87C7-584A47FF5D38}"/>
              </a:ext>
            </a:extLst>
          </p:cNvPr>
          <p:cNvSpPr/>
          <p:nvPr/>
        </p:nvSpPr>
        <p:spPr>
          <a:xfrm>
            <a:off x="762102" y="5165557"/>
            <a:ext cx="1960220" cy="307777"/>
          </a:xfrm>
          <a:prstGeom prst="rect">
            <a:avLst/>
          </a:prstGeom>
        </p:spPr>
        <p:txBody>
          <a:bodyPr wrap="square">
            <a:spAutoFit/>
          </a:bodyPr>
          <a:lstStyle/>
          <a:p>
            <a:r>
              <a:rPr lang="en-US" sz="1400" dirty="0">
                <a:solidFill>
                  <a:schemeClr val="tx2"/>
                </a:solidFill>
                <a:latin typeface="Arial" panose="020B0604020202020204" pitchFamily="34" charset="0"/>
                <a:cs typeface="Arial" panose="020B0604020202020204" pitchFamily="34" charset="0"/>
              </a:rPr>
              <a:t>Care Coordinator</a:t>
            </a:r>
          </a:p>
        </p:txBody>
      </p:sp>
      <p:sp>
        <p:nvSpPr>
          <p:cNvPr id="479" name="Rectangle 478">
            <a:extLst>
              <a:ext uri="{FF2B5EF4-FFF2-40B4-BE49-F238E27FC236}">
                <a16:creationId xmlns:a16="http://schemas.microsoft.com/office/drawing/2014/main" id="{90A09886-8E6E-8745-9575-2D08F41ACBB0}"/>
              </a:ext>
            </a:extLst>
          </p:cNvPr>
          <p:cNvSpPr/>
          <p:nvPr/>
        </p:nvSpPr>
        <p:spPr>
          <a:xfrm>
            <a:off x="778600" y="5553747"/>
            <a:ext cx="1951538" cy="307777"/>
          </a:xfrm>
          <a:prstGeom prst="rect">
            <a:avLst/>
          </a:prstGeom>
        </p:spPr>
        <p:txBody>
          <a:bodyPr wrap="square">
            <a:spAutoFit/>
          </a:bodyPr>
          <a:lstStyle/>
          <a:p>
            <a:r>
              <a:rPr lang="en-US" sz="1400" dirty="0">
                <a:solidFill>
                  <a:schemeClr val="tx2"/>
                </a:solidFill>
                <a:latin typeface="Arial" panose="020B0604020202020204" pitchFamily="34" charset="0"/>
                <a:cs typeface="Arial" panose="020B0604020202020204" pitchFamily="34" charset="0"/>
              </a:rPr>
              <a:t>Routine Process</a:t>
            </a:r>
          </a:p>
        </p:txBody>
      </p:sp>
      <p:sp>
        <p:nvSpPr>
          <p:cNvPr id="480" name="Rectangle 479">
            <a:extLst>
              <a:ext uri="{FF2B5EF4-FFF2-40B4-BE49-F238E27FC236}">
                <a16:creationId xmlns:a16="http://schemas.microsoft.com/office/drawing/2014/main" id="{E5F6B39A-3867-5D41-97A0-DB49769D0DD8}"/>
              </a:ext>
            </a:extLst>
          </p:cNvPr>
          <p:cNvSpPr/>
          <p:nvPr/>
        </p:nvSpPr>
        <p:spPr>
          <a:xfrm>
            <a:off x="768530" y="5945738"/>
            <a:ext cx="1951531" cy="307777"/>
          </a:xfrm>
          <a:prstGeom prst="rect">
            <a:avLst/>
          </a:prstGeom>
        </p:spPr>
        <p:txBody>
          <a:bodyPr wrap="square">
            <a:spAutoFit/>
          </a:bodyPr>
          <a:lstStyle/>
          <a:p>
            <a:r>
              <a:rPr lang="en-US" sz="1400" dirty="0">
                <a:solidFill>
                  <a:schemeClr val="tx2"/>
                </a:solidFill>
                <a:latin typeface="Arial" panose="020B0604020202020204" pitchFamily="34" charset="0"/>
                <a:cs typeface="Arial" panose="020B0604020202020204" pitchFamily="34" charset="0"/>
              </a:rPr>
              <a:t>Performance Measure</a:t>
            </a:r>
          </a:p>
        </p:txBody>
      </p:sp>
      <p:sp>
        <p:nvSpPr>
          <p:cNvPr id="482" name="Oval 481">
            <a:extLst>
              <a:ext uri="{FF2B5EF4-FFF2-40B4-BE49-F238E27FC236}">
                <a16:creationId xmlns:a16="http://schemas.microsoft.com/office/drawing/2014/main" id="{6E9F538B-63D8-0A49-8534-A230ABC9AA89}"/>
              </a:ext>
            </a:extLst>
          </p:cNvPr>
          <p:cNvSpPr/>
          <p:nvPr/>
        </p:nvSpPr>
        <p:spPr>
          <a:xfrm>
            <a:off x="462468" y="5538875"/>
            <a:ext cx="297154" cy="297679"/>
          </a:xfrm>
          <a:prstGeom prst="ellipse">
            <a:avLst/>
          </a:prstGeom>
          <a:solidFill>
            <a:srgbClr val="F5862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4" name="Oval 483">
            <a:extLst>
              <a:ext uri="{FF2B5EF4-FFF2-40B4-BE49-F238E27FC236}">
                <a16:creationId xmlns:a16="http://schemas.microsoft.com/office/drawing/2014/main" id="{B170C6C9-683D-9343-BDD5-6B79E1F835F8}"/>
              </a:ext>
            </a:extLst>
          </p:cNvPr>
          <p:cNvSpPr/>
          <p:nvPr/>
        </p:nvSpPr>
        <p:spPr>
          <a:xfrm>
            <a:off x="454116" y="5930866"/>
            <a:ext cx="297154" cy="297679"/>
          </a:xfrm>
          <a:prstGeom prst="ellipse">
            <a:avLst/>
          </a:prstGeom>
          <a:solidFill>
            <a:schemeClr val="accent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87" name="Group 486">
            <a:extLst>
              <a:ext uri="{FF2B5EF4-FFF2-40B4-BE49-F238E27FC236}">
                <a16:creationId xmlns:a16="http://schemas.microsoft.com/office/drawing/2014/main" id="{03D0BD6E-9FFB-3147-9D6B-E460476DB8EC}"/>
              </a:ext>
            </a:extLst>
          </p:cNvPr>
          <p:cNvGrpSpPr/>
          <p:nvPr/>
        </p:nvGrpSpPr>
        <p:grpSpPr>
          <a:xfrm>
            <a:off x="6399059" y="1629006"/>
            <a:ext cx="439262" cy="452767"/>
            <a:chOff x="4389649" y="1066936"/>
            <a:chExt cx="439262" cy="452767"/>
          </a:xfrm>
        </p:grpSpPr>
        <p:sp>
          <p:nvSpPr>
            <p:cNvPr id="488" name="Oval 487">
              <a:extLst>
                <a:ext uri="{FF2B5EF4-FFF2-40B4-BE49-F238E27FC236}">
                  <a16:creationId xmlns:a16="http://schemas.microsoft.com/office/drawing/2014/main" id="{1D5E83E9-F968-4541-AACB-7ABAF5691A04}"/>
                </a:ext>
              </a:extLst>
            </p:cNvPr>
            <p:cNvSpPr/>
            <p:nvPr/>
          </p:nvSpPr>
          <p:spPr>
            <a:xfrm>
              <a:off x="4389649" y="1079665"/>
              <a:ext cx="439262" cy="440038"/>
            </a:xfrm>
            <a:prstGeom prst="ellipse">
              <a:avLst/>
            </a:prstGeom>
            <a:solidFill>
              <a:schemeClr val="bg1"/>
            </a:solidFill>
            <a:ln w="254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89" name="Graphic 488" descr="Doctor">
              <a:extLst>
                <a:ext uri="{FF2B5EF4-FFF2-40B4-BE49-F238E27FC236}">
                  <a16:creationId xmlns:a16="http://schemas.microsoft.com/office/drawing/2014/main" id="{C03F3FE0-BA21-8A4A-BC95-216C94F0EC7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389649" y="1066936"/>
              <a:ext cx="425653" cy="426405"/>
            </a:xfrm>
            <a:prstGeom prst="rect">
              <a:avLst/>
            </a:prstGeom>
          </p:spPr>
        </p:pic>
      </p:grpSp>
      <p:cxnSp>
        <p:nvCxnSpPr>
          <p:cNvPr id="495" name="Elbow Connector 494">
            <a:extLst>
              <a:ext uri="{FF2B5EF4-FFF2-40B4-BE49-F238E27FC236}">
                <a16:creationId xmlns:a16="http://schemas.microsoft.com/office/drawing/2014/main" id="{E0E96A63-9F5C-9842-9CC0-0E05DFA390BF}"/>
              </a:ext>
            </a:extLst>
          </p:cNvPr>
          <p:cNvCxnSpPr>
            <a:cxnSpLocks/>
            <a:stCxn id="15" idx="1"/>
            <a:endCxn id="17" idx="2"/>
          </p:cNvCxnSpPr>
          <p:nvPr/>
        </p:nvCxnSpPr>
        <p:spPr>
          <a:xfrm rot="16200000" flipH="1">
            <a:off x="6298056" y="4186796"/>
            <a:ext cx="1052866" cy="373946"/>
          </a:xfrm>
          <a:prstGeom prst="bentConnector2">
            <a:avLst/>
          </a:prstGeom>
          <a:ln w="19050">
            <a:solidFill>
              <a:schemeClr val="bg1">
                <a:lumMod val="65000"/>
              </a:schemeClr>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502" name="Elbow Connector 501">
            <a:extLst>
              <a:ext uri="{FF2B5EF4-FFF2-40B4-BE49-F238E27FC236}">
                <a16:creationId xmlns:a16="http://schemas.microsoft.com/office/drawing/2014/main" id="{B2CDD14D-0E88-0349-9415-E87A2C1A5E2A}"/>
              </a:ext>
            </a:extLst>
          </p:cNvPr>
          <p:cNvCxnSpPr>
            <a:cxnSpLocks/>
            <a:stCxn id="8" idx="3"/>
            <a:endCxn id="15" idx="2"/>
          </p:cNvCxnSpPr>
          <p:nvPr/>
        </p:nvCxnSpPr>
        <p:spPr>
          <a:xfrm>
            <a:off x="5401781" y="2846526"/>
            <a:ext cx="305507" cy="630308"/>
          </a:xfrm>
          <a:prstGeom prst="bentConnector3">
            <a:avLst>
              <a:gd name="adj1" fmla="val 29279"/>
            </a:avLst>
          </a:prstGeom>
          <a:ln w="19050">
            <a:solidFill>
              <a:schemeClr val="bg1">
                <a:lumMod val="65000"/>
              </a:schemeClr>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506" name="Elbow Connector 505">
            <a:extLst>
              <a:ext uri="{FF2B5EF4-FFF2-40B4-BE49-F238E27FC236}">
                <a16:creationId xmlns:a16="http://schemas.microsoft.com/office/drawing/2014/main" id="{411E47E5-4FBD-5F49-9D9C-CD884B3922AB}"/>
              </a:ext>
            </a:extLst>
          </p:cNvPr>
          <p:cNvCxnSpPr>
            <a:cxnSpLocks/>
            <a:stCxn id="8" idx="3"/>
            <a:endCxn id="16" idx="2"/>
          </p:cNvCxnSpPr>
          <p:nvPr/>
        </p:nvCxnSpPr>
        <p:spPr>
          <a:xfrm flipV="1">
            <a:off x="5401781" y="2223461"/>
            <a:ext cx="305507" cy="623065"/>
          </a:xfrm>
          <a:prstGeom prst="bentConnector3">
            <a:avLst>
              <a:gd name="adj1" fmla="val 29279"/>
            </a:avLst>
          </a:prstGeom>
          <a:ln w="19050">
            <a:solidFill>
              <a:schemeClr val="bg1">
                <a:lumMod val="65000"/>
              </a:schemeClr>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512" name="Elbow Connector 511">
            <a:extLst>
              <a:ext uri="{FF2B5EF4-FFF2-40B4-BE49-F238E27FC236}">
                <a16:creationId xmlns:a16="http://schemas.microsoft.com/office/drawing/2014/main" id="{2F8B3403-AC01-194C-B3A1-0F98052B1F39}"/>
              </a:ext>
            </a:extLst>
          </p:cNvPr>
          <p:cNvCxnSpPr>
            <a:cxnSpLocks/>
            <a:stCxn id="9" idx="1"/>
            <a:endCxn id="14" idx="3"/>
          </p:cNvCxnSpPr>
          <p:nvPr/>
        </p:nvCxnSpPr>
        <p:spPr>
          <a:xfrm rot="16200000" flipH="1">
            <a:off x="4594757" y="4445591"/>
            <a:ext cx="645467" cy="795292"/>
          </a:xfrm>
          <a:prstGeom prst="bentConnector3">
            <a:avLst>
              <a:gd name="adj1" fmla="val 50000"/>
            </a:avLst>
          </a:prstGeom>
          <a:ln w="19050">
            <a:solidFill>
              <a:schemeClr val="bg1">
                <a:lumMod val="65000"/>
              </a:schemeClr>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515" name="Elbow Connector 514">
            <a:extLst>
              <a:ext uri="{FF2B5EF4-FFF2-40B4-BE49-F238E27FC236}">
                <a16:creationId xmlns:a16="http://schemas.microsoft.com/office/drawing/2014/main" id="{124179B7-F622-D542-9E2A-6D020452BA71}"/>
              </a:ext>
            </a:extLst>
          </p:cNvPr>
          <p:cNvCxnSpPr>
            <a:cxnSpLocks/>
            <a:stCxn id="9" idx="1"/>
            <a:endCxn id="13" idx="3"/>
          </p:cNvCxnSpPr>
          <p:nvPr/>
        </p:nvCxnSpPr>
        <p:spPr>
          <a:xfrm rot="5400000">
            <a:off x="3783004" y="4430104"/>
            <a:ext cx="646441" cy="827241"/>
          </a:xfrm>
          <a:prstGeom prst="bentConnector3">
            <a:avLst>
              <a:gd name="adj1" fmla="val 50000"/>
            </a:avLst>
          </a:prstGeom>
          <a:ln w="19050">
            <a:solidFill>
              <a:schemeClr val="bg1">
                <a:lumMod val="65000"/>
              </a:schemeClr>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518" name="Elbow Connector 517">
            <a:extLst>
              <a:ext uri="{FF2B5EF4-FFF2-40B4-BE49-F238E27FC236}">
                <a16:creationId xmlns:a16="http://schemas.microsoft.com/office/drawing/2014/main" id="{9FBC5671-7811-5D4E-80C7-DF6DFCD4125C}"/>
              </a:ext>
            </a:extLst>
          </p:cNvPr>
          <p:cNvCxnSpPr>
            <a:cxnSpLocks/>
            <a:stCxn id="16" idx="0"/>
            <a:endCxn id="18" idx="2"/>
          </p:cNvCxnSpPr>
          <p:nvPr/>
        </p:nvCxnSpPr>
        <p:spPr>
          <a:xfrm>
            <a:off x="7571550" y="2223461"/>
            <a:ext cx="307991" cy="599896"/>
          </a:xfrm>
          <a:prstGeom prst="bentConnector3">
            <a:avLst>
              <a:gd name="adj1" fmla="val 31730"/>
            </a:avLst>
          </a:prstGeom>
          <a:ln w="19050">
            <a:solidFill>
              <a:schemeClr val="bg1">
                <a:lumMod val="65000"/>
              </a:schemeClr>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522" name="Elbow Connector 521">
            <a:extLst>
              <a:ext uri="{FF2B5EF4-FFF2-40B4-BE49-F238E27FC236}">
                <a16:creationId xmlns:a16="http://schemas.microsoft.com/office/drawing/2014/main" id="{55AF3B7A-98F8-B44C-89C2-3CCEAD8CA82C}"/>
              </a:ext>
            </a:extLst>
          </p:cNvPr>
          <p:cNvCxnSpPr>
            <a:cxnSpLocks/>
            <a:stCxn id="15" idx="0"/>
            <a:endCxn id="18" idx="2"/>
          </p:cNvCxnSpPr>
          <p:nvPr/>
        </p:nvCxnSpPr>
        <p:spPr>
          <a:xfrm flipV="1">
            <a:off x="7567743" y="2823357"/>
            <a:ext cx="311798" cy="653477"/>
          </a:xfrm>
          <a:prstGeom prst="bentConnector3">
            <a:avLst>
              <a:gd name="adj1" fmla="val 31953"/>
            </a:avLst>
          </a:prstGeom>
          <a:ln w="19050">
            <a:solidFill>
              <a:schemeClr val="bg1">
                <a:lumMod val="65000"/>
              </a:schemeClr>
            </a:solidFill>
            <a:tailEnd type="triangle" w="med" len="lg"/>
          </a:ln>
        </p:spPr>
        <p:style>
          <a:lnRef idx="1">
            <a:schemeClr val="accent1"/>
          </a:lnRef>
          <a:fillRef idx="0">
            <a:schemeClr val="accent1"/>
          </a:fillRef>
          <a:effectRef idx="0">
            <a:schemeClr val="accent1"/>
          </a:effectRef>
          <a:fontRef idx="minor">
            <a:schemeClr val="tx1"/>
          </a:fontRef>
        </p:style>
      </p:cxnSp>
      <p:sp>
        <p:nvSpPr>
          <p:cNvPr id="544" name="Oval 543">
            <a:extLst>
              <a:ext uri="{FF2B5EF4-FFF2-40B4-BE49-F238E27FC236}">
                <a16:creationId xmlns:a16="http://schemas.microsoft.com/office/drawing/2014/main" id="{FD2A4724-2A7E-1C4A-A29A-1212E5C61232}"/>
              </a:ext>
            </a:extLst>
          </p:cNvPr>
          <p:cNvSpPr/>
          <p:nvPr/>
        </p:nvSpPr>
        <p:spPr>
          <a:xfrm>
            <a:off x="9443886" y="4909555"/>
            <a:ext cx="448056" cy="434692"/>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46" name="Group 545">
            <a:extLst>
              <a:ext uri="{FF2B5EF4-FFF2-40B4-BE49-F238E27FC236}">
                <a16:creationId xmlns:a16="http://schemas.microsoft.com/office/drawing/2014/main" id="{5D7ACA42-AD7E-D041-8883-865C522B5B5D}"/>
              </a:ext>
            </a:extLst>
          </p:cNvPr>
          <p:cNvGrpSpPr/>
          <p:nvPr/>
        </p:nvGrpSpPr>
        <p:grpSpPr>
          <a:xfrm>
            <a:off x="9443886" y="3908219"/>
            <a:ext cx="439262" cy="452767"/>
            <a:chOff x="4389649" y="1066936"/>
            <a:chExt cx="439262" cy="452767"/>
          </a:xfrm>
        </p:grpSpPr>
        <p:sp>
          <p:nvSpPr>
            <p:cNvPr id="547" name="Oval 546">
              <a:extLst>
                <a:ext uri="{FF2B5EF4-FFF2-40B4-BE49-F238E27FC236}">
                  <a16:creationId xmlns:a16="http://schemas.microsoft.com/office/drawing/2014/main" id="{B5815E14-554B-034C-BF2D-4238120C7682}"/>
                </a:ext>
              </a:extLst>
            </p:cNvPr>
            <p:cNvSpPr/>
            <p:nvPr/>
          </p:nvSpPr>
          <p:spPr>
            <a:xfrm>
              <a:off x="4389649" y="1079665"/>
              <a:ext cx="439262" cy="440038"/>
            </a:xfrm>
            <a:prstGeom prst="ellipse">
              <a:avLst/>
            </a:prstGeom>
            <a:solidFill>
              <a:schemeClr val="bg1"/>
            </a:solidFill>
            <a:ln w="254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48" name="Graphic 547" descr="Doctor">
              <a:extLst>
                <a:ext uri="{FF2B5EF4-FFF2-40B4-BE49-F238E27FC236}">
                  <a16:creationId xmlns:a16="http://schemas.microsoft.com/office/drawing/2014/main" id="{912467E6-B74C-964F-9CF7-D7AF77F7579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389649" y="1066936"/>
              <a:ext cx="425653" cy="426405"/>
            </a:xfrm>
            <a:prstGeom prst="rect">
              <a:avLst/>
            </a:prstGeom>
          </p:spPr>
        </p:pic>
      </p:grpSp>
      <p:cxnSp>
        <p:nvCxnSpPr>
          <p:cNvPr id="570" name="Elbow Connector 569">
            <a:extLst>
              <a:ext uri="{FF2B5EF4-FFF2-40B4-BE49-F238E27FC236}">
                <a16:creationId xmlns:a16="http://schemas.microsoft.com/office/drawing/2014/main" id="{78551A2F-F714-4042-BD44-20D3141C2702}"/>
              </a:ext>
            </a:extLst>
          </p:cNvPr>
          <p:cNvCxnSpPr>
            <a:cxnSpLocks/>
            <a:stCxn id="4" idx="0"/>
            <a:endCxn id="6" idx="1"/>
          </p:cNvCxnSpPr>
          <p:nvPr/>
        </p:nvCxnSpPr>
        <p:spPr>
          <a:xfrm>
            <a:off x="1517108" y="2415779"/>
            <a:ext cx="309161" cy="426435"/>
          </a:xfrm>
          <a:prstGeom prst="bentConnector3">
            <a:avLst>
              <a:gd name="adj1" fmla="val 29524"/>
            </a:avLst>
          </a:prstGeom>
          <a:ln w="19050">
            <a:solidFill>
              <a:schemeClr val="bg1">
                <a:lumMod val="65000"/>
              </a:schemeClr>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573" name="Elbow Connector 572">
            <a:extLst>
              <a:ext uri="{FF2B5EF4-FFF2-40B4-BE49-F238E27FC236}">
                <a16:creationId xmlns:a16="http://schemas.microsoft.com/office/drawing/2014/main" id="{651254B6-5CF9-C44B-BC13-D67AEA91BA74}"/>
              </a:ext>
            </a:extLst>
          </p:cNvPr>
          <p:cNvCxnSpPr>
            <a:cxnSpLocks/>
            <a:stCxn id="5" idx="0"/>
            <a:endCxn id="6" idx="1"/>
          </p:cNvCxnSpPr>
          <p:nvPr/>
        </p:nvCxnSpPr>
        <p:spPr>
          <a:xfrm flipV="1">
            <a:off x="1516823" y="2842214"/>
            <a:ext cx="309446" cy="428610"/>
          </a:xfrm>
          <a:prstGeom prst="bentConnector3">
            <a:avLst>
              <a:gd name="adj1" fmla="val 29542"/>
            </a:avLst>
          </a:prstGeom>
          <a:ln w="19050">
            <a:solidFill>
              <a:schemeClr val="bg1">
                <a:lumMod val="65000"/>
              </a:schemeClr>
            </a:solidFill>
            <a:tailEnd type="triangle" w="med" len="lg"/>
          </a:ln>
        </p:spPr>
        <p:style>
          <a:lnRef idx="1">
            <a:schemeClr val="accent1"/>
          </a:lnRef>
          <a:fillRef idx="0">
            <a:schemeClr val="accent1"/>
          </a:fillRef>
          <a:effectRef idx="0">
            <a:schemeClr val="accent1"/>
          </a:effectRef>
          <a:fontRef idx="minor">
            <a:schemeClr val="tx1"/>
          </a:fontRef>
        </p:style>
      </p:cxnSp>
      <p:sp>
        <p:nvSpPr>
          <p:cNvPr id="74" name="Title 1">
            <a:extLst>
              <a:ext uri="{FF2B5EF4-FFF2-40B4-BE49-F238E27FC236}">
                <a16:creationId xmlns:a16="http://schemas.microsoft.com/office/drawing/2014/main" id="{D5E1C1C5-3B40-6645-B902-A79287E3CFBF}"/>
              </a:ext>
            </a:extLst>
          </p:cNvPr>
          <p:cNvSpPr>
            <a:spLocks noGrp="1"/>
          </p:cNvSpPr>
          <p:nvPr>
            <p:ph type="title"/>
          </p:nvPr>
        </p:nvSpPr>
        <p:spPr>
          <a:xfrm>
            <a:off x="2403041" y="48389"/>
            <a:ext cx="10953000" cy="919373"/>
          </a:xfrm>
        </p:spPr>
        <p:txBody>
          <a:bodyPr>
            <a:normAutofit/>
          </a:bodyPr>
          <a:lstStyle/>
          <a:p>
            <a:r>
              <a:rPr lang="en-US" sz="3100" dirty="0">
                <a:latin typeface="+mj-lt"/>
              </a:rPr>
              <a:t>The AUCM Care Delivery Process</a:t>
            </a:r>
          </a:p>
        </p:txBody>
      </p:sp>
      <p:pic>
        <p:nvPicPr>
          <p:cNvPr id="69" name="Graphic 68" descr="Doctor">
            <a:extLst>
              <a:ext uri="{FF2B5EF4-FFF2-40B4-BE49-F238E27FC236}">
                <a16:creationId xmlns:a16="http://schemas.microsoft.com/office/drawing/2014/main" id="{F413BF57-0A52-B149-8EFA-B77672FF35E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458963" y="4904728"/>
            <a:ext cx="425653" cy="426405"/>
          </a:xfrm>
          <a:prstGeom prst="rect">
            <a:avLst/>
          </a:prstGeom>
        </p:spPr>
      </p:pic>
      <p:sp>
        <p:nvSpPr>
          <p:cNvPr id="79" name="Oval 78">
            <a:extLst>
              <a:ext uri="{FF2B5EF4-FFF2-40B4-BE49-F238E27FC236}">
                <a16:creationId xmlns:a16="http://schemas.microsoft.com/office/drawing/2014/main" id="{CEFB4239-8A3F-DE4B-89E3-87806F7D06F6}"/>
              </a:ext>
            </a:extLst>
          </p:cNvPr>
          <p:cNvSpPr/>
          <p:nvPr/>
        </p:nvSpPr>
        <p:spPr>
          <a:xfrm>
            <a:off x="9458963" y="5903609"/>
            <a:ext cx="448056" cy="434692"/>
          </a:xfrm>
          <a:prstGeom prst="ellipse">
            <a:avLst/>
          </a:prstGeom>
          <a:solidFill>
            <a:schemeClr val="bg1"/>
          </a:solid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6" name="Graphic 75" descr="User">
            <a:extLst>
              <a:ext uri="{FF2B5EF4-FFF2-40B4-BE49-F238E27FC236}">
                <a16:creationId xmlns:a16="http://schemas.microsoft.com/office/drawing/2014/main" id="{705CBF2B-56E0-514A-8C31-9826602E970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451412" y="5889956"/>
            <a:ext cx="434174" cy="421225"/>
          </a:xfrm>
          <a:prstGeom prst="rect">
            <a:avLst/>
          </a:prstGeom>
        </p:spPr>
      </p:pic>
    </p:spTree>
    <p:extLst>
      <p:ext uri="{BB962C8B-B14F-4D97-AF65-F5344CB8AC3E}">
        <p14:creationId xmlns:p14="http://schemas.microsoft.com/office/powerpoint/2010/main" val="2457749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71738-69BE-BC46-9DE6-32B317C2443D}"/>
              </a:ext>
            </a:extLst>
          </p:cNvPr>
          <p:cNvSpPr>
            <a:spLocks noGrp="1"/>
          </p:cNvSpPr>
          <p:nvPr>
            <p:ph type="title"/>
          </p:nvPr>
        </p:nvSpPr>
        <p:spPr/>
        <p:txBody>
          <a:bodyPr>
            <a:normAutofit/>
          </a:bodyPr>
          <a:lstStyle/>
          <a:p>
            <a:r>
              <a:rPr lang="en-US" dirty="0"/>
              <a:t>The AUCM Includes Waivers to Support EM Physicians </a:t>
            </a:r>
          </a:p>
        </p:txBody>
      </p:sp>
      <p:graphicFrame>
        <p:nvGraphicFramePr>
          <p:cNvPr id="6" name="Content Placeholder 4">
            <a:extLst>
              <a:ext uri="{FF2B5EF4-FFF2-40B4-BE49-F238E27FC236}">
                <a16:creationId xmlns:a16="http://schemas.microsoft.com/office/drawing/2014/main" id="{7DD0A238-7102-ED4D-893A-99130998A70D}"/>
              </a:ext>
            </a:extLst>
          </p:cNvPr>
          <p:cNvGraphicFramePr>
            <a:graphicFrameLocks/>
          </p:cNvGraphicFramePr>
          <p:nvPr/>
        </p:nvGraphicFramePr>
        <p:xfrm>
          <a:off x="619500" y="2031336"/>
          <a:ext cx="10953000" cy="3979499"/>
        </p:xfrm>
        <a:graphic>
          <a:graphicData uri="http://schemas.openxmlformats.org/drawingml/2006/table">
            <a:tbl>
              <a:tblPr firstCol="1" bandRow="1">
                <a:tableStyleId>{5C22544A-7EE6-4342-B048-85BDC9FD1C3A}</a:tableStyleId>
              </a:tblPr>
              <a:tblGrid>
                <a:gridCol w="2721577">
                  <a:extLst>
                    <a:ext uri="{9D8B030D-6E8A-4147-A177-3AD203B41FA5}">
                      <a16:colId xmlns:a16="http://schemas.microsoft.com/office/drawing/2014/main" val="46935445"/>
                    </a:ext>
                  </a:extLst>
                </a:gridCol>
                <a:gridCol w="8231423">
                  <a:extLst>
                    <a:ext uri="{9D8B030D-6E8A-4147-A177-3AD203B41FA5}">
                      <a16:colId xmlns:a16="http://schemas.microsoft.com/office/drawing/2014/main" val="1418235948"/>
                    </a:ext>
                  </a:extLst>
                </a:gridCol>
              </a:tblGrid>
              <a:tr h="1240284">
                <a:tc>
                  <a:txBody>
                    <a:bodyPr/>
                    <a:lstStyle/>
                    <a:p>
                      <a:pPr marL="0" marR="0" algn="ctr">
                        <a:lnSpc>
                          <a:spcPct val="107000"/>
                        </a:lnSpc>
                        <a:spcBef>
                          <a:spcPts val="0"/>
                        </a:spcBef>
                        <a:spcAft>
                          <a:spcPts val="1200"/>
                        </a:spcAft>
                      </a:pPr>
                      <a:r>
                        <a:rPr lang="en-US" sz="2000" b="1" dirty="0">
                          <a:effectLst/>
                          <a:latin typeface="Arial" panose="020B0604020202020204" pitchFamily="34" charset="0"/>
                          <a:cs typeface="Arial" panose="020B0604020202020204" pitchFamily="34" charset="0"/>
                        </a:rPr>
                        <a:t>Telehealth</a:t>
                      </a:r>
                      <a:endParaRPr lang="en-US" sz="2000" b="1"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lnL w="6350" cap="flat" cmpd="sng" algn="ctr">
                      <a:solidFill>
                        <a:srgbClr val="4BB5F5"/>
                      </a:solidFill>
                      <a:prstDash val="solid"/>
                      <a:round/>
                      <a:headEnd type="none" w="med" len="med"/>
                      <a:tailEnd type="none" w="med" len="med"/>
                    </a:lnL>
                    <a:lnR w="12700" cmpd="sng">
                      <a:noFill/>
                    </a:lnR>
                    <a:lnT w="6350" cap="flat" cmpd="sng" algn="ctr">
                      <a:solidFill>
                        <a:srgbClr val="4BB5F5"/>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4BB5F5"/>
                    </a:solidFill>
                  </a:tcPr>
                </a:tc>
                <a:tc>
                  <a:txBody>
                    <a:bodyPr/>
                    <a:lstStyle/>
                    <a:p>
                      <a:pPr marL="0" marR="0">
                        <a:lnSpc>
                          <a:spcPct val="120000"/>
                        </a:lnSpc>
                        <a:spcBef>
                          <a:spcPts val="0"/>
                        </a:spcBef>
                        <a:spcAft>
                          <a:spcPts val="1200"/>
                        </a:spcAft>
                      </a:pPr>
                      <a:r>
                        <a:rPr lang="en-US" sz="1600" dirty="0">
                          <a:solidFill>
                            <a:schemeClr val="tx1">
                              <a:lumMod val="65000"/>
                              <a:lumOff val="35000"/>
                            </a:schemeClr>
                          </a:solidFill>
                          <a:effectLst/>
                          <a:latin typeface="Arial" panose="020B0604020202020204" pitchFamily="34" charset="0"/>
                          <a:cs typeface="Arial" panose="020B0604020202020204" pitchFamily="34" charset="0"/>
                        </a:rPr>
                        <a:t>Emergency physicians will be allowed to provide telehealth services into the beneficiary’s home or residence and to bill one of the in-home visits under the same waiver that was put in place in the Next Generation ACO Model and other APMs. </a:t>
                      </a:r>
                    </a:p>
                  </a:txBody>
                  <a:tcPr marL="274320" marR="457200" marT="0" marB="0" anchor="ctr">
                    <a:lnL w="12700" cmpd="sng">
                      <a:noFill/>
                    </a:lnL>
                    <a:lnR w="6350" cap="flat" cmpd="sng" algn="ctr">
                      <a:solidFill>
                        <a:srgbClr val="4BB5F5"/>
                      </a:solidFill>
                      <a:prstDash val="solid"/>
                      <a:round/>
                      <a:headEnd type="none" w="med" len="med"/>
                      <a:tailEnd type="none" w="med" len="med"/>
                    </a:lnR>
                    <a:lnT w="6350" cap="flat" cmpd="sng" algn="ctr">
                      <a:solidFill>
                        <a:srgbClr val="4BB5F5"/>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EFF6FF"/>
                    </a:solidFill>
                  </a:tcPr>
                </a:tc>
                <a:extLst>
                  <a:ext uri="{0D108BD9-81ED-4DB2-BD59-A6C34878D82A}">
                    <a16:rowId xmlns:a16="http://schemas.microsoft.com/office/drawing/2014/main" val="3762404824"/>
                  </a:ext>
                </a:extLst>
              </a:tr>
              <a:tr h="1271551">
                <a:tc>
                  <a:txBody>
                    <a:bodyPr/>
                    <a:lstStyle/>
                    <a:p>
                      <a:pPr marL="0" marR="0" algn="ctr">
                        <a:lnSpc>
                          <a:spcPct val="90000"/>
                        </a:lnSpc>
                        <a:spcBef>
                          <a:spcPts val="0"/>
                        </a:spcBef>
                        <a:spcAft>
                          <a:spcPts val="1200"/>
                        </a:spcAft>
                      </a:pPr>
                      <a:r>
                        <a:rPr lang="en-US" sz="2000" b="1" dirty="0">
                          <a:effectLst/>
                          <a:latin typeface="Arial" panose="020B0604020202020204" pitchFamily="34" charset="0"/>
                          <a:cs typeface="Arial" panose="020B0604020202020204" pitchFamily="34" charset="0"/>
                        </a:rPr>
                        <a:t>Post Discharge Home Visit</a:t>
                      </a:r>
                      <a:endParaRPr lang="en-US" sz="2000" b="1"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lnL w="6350" cap="flat" cmpd="sng" algn="ctr">
                      <a:solidFill>
                        <a:srgbClr val="4BB5F5"/>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085B8B"/>
                    </a:solidFill>
                  </a:tcPr>
                </a:tc>
                <a:tc>
                  <a:txBody>
                    <a:bodyPr/>
                    <a:lstStyle/>
                    <a:p>
                      <a:pPr marL="0" marR="0" lvl="0" indent="0" algn="l" defTabSz="914400" rtl="0" eaLnBrk="1" fontAlgn="auto" latinLnBrk="0" hangingPunct="1">
                        <a:lnSpc>
                          <a:spcPct val="120000"/>
                        </a:lnSpc>
                        <a:spcBef>
                          <a:spcPts val="0"/>
                        </a:spcBef>
                        <a:spcAft>
                          <a:spcPts val="1200"/>
                        </a:spcAft>
                        <a:buClrTx/>
                        <a:buSzTx/>
                        <a:buFontTx/>
                        <a:buNone/>
                        <a:tabLst/>
                        <a:defRPr/>
                      </a:pPr>
                      <a:r>
                        <a:rPr lang="en-US" sz="1600" dirty="0">
                          <a:solidFill>
                            <a:schemeClr val="tx1">
                              <a:lumMod val="75000"/>
                              <a:lumOff val="25000"/>
                            </a:schemeClr>
                          </a:solidFill>
                          <a:effectLst/>
                          <a:latin typeface="Arial" panose="020B0604020202020204" pitchFamily="34" charset="0"/>
                          <a:cs typeface="Arial" panose="020B0604020202020204" pitchFamily="34" charset="0"/>
                        </a:rPr>
                        <a:t>Licensed clinical staff may provide home visits under the general supervision of an emergency physician to eligible Medicare beneficiaries. The providers may bill these services utilizing the same G-codes utilized in other APMs. </a:t>
                      </a:r>
                    </a:p>
                  </a:txBody>
                  <a:tcPr marL="274320" marR="457200" marT="0" marB="0" anchor="ctr">
                    <a:lnL w="12700" cmpd="sng">
                      <a:noFill/>
                    </a:lnL>
                    <a:lnR w="6350" cap="flat" cmpd="sng" algn="ctr">
                      <a:solidFill>
                        <a:srgbClr val="4BB5F5"/>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D4E6FD"/>
                    </a:solidFill>
                  </a:tcPr>
                </a:tc>
                <a:extLst>
                  <a:ext uri="{0D108BD9-81ED-4DB2-BD59-A6C34878D82A}">
                    <a16:rowId xmlns:a16="http://schemas.microsoft.com/office/drawing/2014/main" val="504788516"/>
                  </a:ext>
                </a:extLst>
              </a:tr>
              <a:tr h="1467664">
                <a:tc>
                  <a:txBody>
                    <a:bodyPr/>
                    <a:lstStyle/>
                    <a:p>
                      <a:pPr marL="0" marR="0" algn="ctr">
                        <a:lnSpc>
                          <a:spcPct val="90000"/>
                        </a:lnSpc>
                        <a:spcBef>
                          <a:spcPts val="0"/>
                        </a:spcBef>
                        <a:spcAft>
                          <a:spcPts val="1200"/>
                        </a:spcAft>
                      </a:pPr>
                      <a:r>
                        <a:rPr lang="en-US" sz="2000" b="1" dirty="0">
                          <a:solidFill>
                            <a:schemeClr val="bg1"/>
                          </a:solidFill>
                          <a:effectLst/>
                          <a:latin typeface="Arial" panose="020B0604020202020204" pitchFamily="34" charset="0"/>
                          <a:cs typeface="Arial" panose="020B0604020202020204" pitchFamily="34" charset="0"/>
                        </a:rPr>
                        <a:t>Transitional Care </a:t>
                      </a:r>
                      <a:br>
                        <a:rPr lang="en-US" sz="2000" b="1" dirty="0">
                          <a:solidFill>
                            <a:schemeClr val="bg1"/>
                          </a:solidFill>
                          <a:effectLst/>
                          <a:latin typeface="Arial" panose="020B0604020202020204" pitchFamily="34" charset="0"/>
                          <a:cs typeface="Arial" panose="020B0604020202020204" pitchFamily="34" charset="0"/>
                        </a:rPr>
                      </a:br>
                      <a:r>
                        <a:rPr lang="en-US" sz="2000" b="1" dirty="0">
                          <a:solidFill>
                            <a:schemeClr val="bg1"/>
                          </a:solidFill>
                          <a:effectLst/>
                          <a:latin typeface="Arial" panose="020B0604020202020204" pitchFamily="34" charset="0"/>
                          <a:cs typeface="Arial" panose="020B0604020202020204" pitchFamily="34" charset="0"/>
                        </a:rPr>
                        <a:t>Management </a:t>
                      </a:r>
                      <a:endParaRPr lang="en-US" sz="20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lnL w="6350" cap="flat" cmpd="sng" algn="ctr">
                      <a:solidFill>
                        <a:srgbClr val="4BB5F5"/>
                      </a:solidFill>
                      <a:prstDash val="solid"/>
                      <a:round/>
                      <a:headEnd type="none" w="med" len="med"/>
                      <a:tailEnd type="none" w="med" len="med"/>
                    </a:lnL>
                    <a:lnR w="12700" cmpd="sng">
                      <a:noFill/>
                    </a:lnR>
                    <a:lnT w="12700" cmpd="sng">
                      <a:noFill/>
                    </a:lnT>
                    <a:lnB w="6350" cap="flat" cmpd="sng" algn="ctr">
                      <a:solidFill>
                        <a:srgbClr val="4BB5F5"/>
                      </a:solidFill>
                      <a:prstDash val="solid"/>
                      <a:round/>
                      <a:headEnd type="none" w="med" len="med"/>
                      <a:tailEnd type="none" w="med" len="med"/>
                    </a:lnB>
                    <a:lnTlToBr w="12700" cmpd="sng">
                      <a:noFill/>
                      <a:prstDash val="solid"/>
                    </a:lnTlToBr>
                    <a:lnBlToTr w="12700" cmpd="sng">
                      <a:noFill/>
                      <a:prstDash val="solid"/>
                    </a:lnBlToTr>
                    <a:solidFill>
                      <a:srgbClr val="4BB5F5"/>
                    </a:solidFill>
                  </a:tcPr>
                </a:tc>
                <a:tc>
                  <a:txBody>
                    <a:bodyPr/>
                    <a:lstStyle/>
                    <a:p>
                      <a:pPr marL="0" marR="0">
                        <a:lnSpc>
                          <a:spcPct val="120000"/>
                        </a:lnSpc>
                        <a:spcBef>
                          <a:spcPts val="0"/>
                        </a:spcBef>
                        <a:spcAft>
                          <a:spcPts val="1200"/>
                        </a:spcAft>
                      </a:pPr>
                      <a:r>
                        <a:rPr lang="en-US" sz="1600" dirty="0">
                          <a:solidFill>
                            <a:schemeClr val="tx1">
                              <a:lumMod val="65000"/>
                              <a:lumOff val="35000"/>
                            </a:schemeClr>
                          </a:solidFill>
                          <a:effectLst/>
                          <a:latin typeface="Arial" panose="020B0604020202020204" pitchFamily="34" charset="0"/>
                          <a:cs typeface="Arial" panose="020B0604020202020204" pitchFamily="34" charset="0"/>
                        </a:rPr>
                        <a:t>Authorize emergency physicians to bill for a transitional care management code. This could be done utilizing the current CPT codes (99494 and 99496) or the ED specific Acute Care Transition codes submitted to the CPT Editorial panel in 2016.</a:t>
                      </a:r>
                      <a:endParaRPr lang="en-US" sz="1600" dirty="0">
                        <a:solidFill>
                          <a:schemeClr val="tx1">
                            <a:lumMod val="65000"/>
                            <a:lumOff val="3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274320" marR="457200" marT="0" marB="0" anchor="ctr">
                    <a:lnL w="12700" cmpd="sng">
                      <a:noFill/>
                    </a:lnL>
                    <a:lnR w="6350" cap="flat" cmpd="sng" algn="ctr">
                      <a:solidFill>
                        <a:srgbClr val="4BB5F5"/>
                      </a:solidFill>
                      <a:prstDash val="solid"/>
                      <a:round/>
                      <a:headEnd type="none" w="med" len="med"/>
                      <a:tailEnd type="none" w="med" len="med"/>
                    </a:lnR>
                    <a:lnT w="12700" cmpd="sng">
                      <a:noFill/>
                    </a:lnT>
                    <a:lnB w="6350" cap="flat" cmpd="sng" algn="ctr">
                      <a:solidFill>
                        <a:srgbClr val="4BB5F5"/>
                      </a:solidFill>
                      <a:prstDash val="solid"/>
                      <a:round/>
                      <a:headEnd type="none" w="med" len="med"/>
                      <a:tailEnd type="none" w="med" len="med"/>
                    </a:lnB>
                    <a:lnTlToBr w="12700" cmpd="sng">
                      <a:noFill/>
                      <a:prstDash val="solid"/>
                    </a:lnTlToBr>
                    <a:lnBlToTr w="12700" cmpd="sng">
                      <a:noFill/>
                      <a:prstDash val="solid"/>
                    </a:lnBlToTr>
                    <a:solidFill>
                      <a:srgbClr val="EFF6FF"/>
                    </a:solidFill>
                  </a:tcPr>
                </a:tc>
                <a:extLst>
                  <a:ext uri="{0D108BD9-81ED-4DB2-BD59-A6C34878D82A}">
                    <a16:rowId xmlns:a16="http://schemas.microsoft.com/office/drawing/2014/main" val="1650705036"/>
                  </a:ext>
                </a:extLst>
              </a:tr>
            </a:tbl>
          </a:graphicData>
        </a:graphic>
      </p:graphicFrame>
    </p:spTree>
    <p:extLst>
      <p:ext uri="{BB962C8B-B14F-4D97-AF65-F5344CB8AC3E}">
        <p14:creationId xmlns:p14="http://schemas.microsoft.com/office/powerpoint/2010/main" val="1942161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4FAA0-2F23-5A4C-BBC5-020CFD94365C}"/>
              </a:ext>
            </a:extLst>
          </p:cNvPr>
          <p:cNvSpPr>
            <a:spLocks noGrp="1"/>
          </p:cNvSpPr>
          <p:nvPr>
            <p:ph type="title"/>
          </p:nvPr>
        </p:nvSpPr>
        <p:spPr/>
        <p:txBody>
          <a:bodyPr>
            <a:normAutofit fontScale="90000"/>
          </a:bodyPr>
          <a:lstStyle/>
          <a:p>
            <a:r>
              <a:rPr lang="en-US" dirty="0"/>
              <a:t>Physician Reimbursement Encourages Improved ED Performance</a:t>
            </a:r>
          </a:p>
        </p:txBody>
      </p:sp>
      <p:sp>
        <p:nvSpPr>
          <p:cNvPr id="4" name="Content Placeholder 2">
            <a:extLst>
              <a:ext uri="{FF2B5EF4-FFF2-40B4-BE49-F238E27FC236}">
                <a16:creationId xmlns:a16="http://schemas.microsoft.com/office/drawing/2014/main" id="{44546CB8-E060-864E-AB70-56E9130DC392}"/>
              </a:ext>
            </a:extLst>
          </p:cNvPr>
          <p:cNvSpPr txBox="1">
            <a:spLocks/>
          </p:cNvSpPr>
          <p:nvPr/>
        </p:nvSpPr>
        <p:spPr>
          <a:xfrm>
            <a:off x="367747" y="2112207"/>
            <a:ext cx="11268931" cy="731852"/>
          </a:xfrm>
          <a:prstGeom prst="rect">
            <a:avLst/>
          </a:prstGeom>
        </p:spPr>
        <p:txBody>
          <a:bodyPr vert="horz" lIns="91440" tIns="45720" rIns="91440" bIns="45720" rtlCol="0">
            <a:noAutofit/>
          </a:bodyPr>
          <a:lstStyle>
            <a:lvl1pPr marL="228600" indent="-228600" algn="l" defTabSz="914400" rtl="0" eaLnBrk="1" latinLnBrk="0" hangingPunct="1">
              <a:lnSpc>
                <a:spcPct val="110000"/>
              </a:lnSpc>
              <a:spcBef>
                <a:spcPts val="1000"/>
              </a:spcBef>
              <a:buClr>
                <a:schemeClr val="accent2"/>
              </a:buClr>
              <a:buSzPct val="85000"/>
              <a:buFontTx/>
              <a:buBlip>
                <a:blip r:embed="rId3"/>
              </a:buBlip>
              <a:defRPr sz="2000" kern="1200" spc="-20" baseline="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10000"/>
              </a:lnSpc>
              <a:spcBef>
                <a:spcPts val="1000"/>
              </a:spcBef>
              <a:spcAft>
                <a:spcPts val="0"/>
              </a:spcAft>
              <a:buClr>
                <a:srgbClr val="70A149"/>
              </a:buClr>
              <a:buSzPct val="85000"/>
              <a:buFontTx/>
              <a:buNone/>
              <a:tabLst/>
              <a:defRPr/>
            </a:pPr>
            <a:r>
              <a:rPr kumimoji="0" lang="en-US" sz="2200" b="0" i="0" u="none" strike="noStrike" kern="1200" cap="none" spc="-20" normalizeH="0" baseline="0" noProof="0" dirty="0">
                <a:ln>
                  <a:noFill/>
                </a:ln>
                <a:solidFill>
                  <a:srgbClr val="000000">
                    <a:lumMod val="50000"/>
                    <a:lumOff val="50000"/>
                  </a:srgbClr>
                </a:solidFill>
                <a:effectLst/>
                <a:uLnTx/>
                <a:uFillTx/>
                <a:latin typeface="Arial" charset="0"/>
                <a:cs typeface="Arial" charset="0"/>
              </a:rPr>
              <a:t>Under the AUCM, participants receive positive or negative reconciliation payments based on performance metrics and quality measure scores </a:t>
            </a:r>
          </a:p>
          <a:p>
            <a:pPr marL="0" marR="0" lvl="0" indent="0" algn="l" defTabSz="914400" rtl="0" eaLnBrk="1" fontAlgn="auto" latinLnBrk="0" hangingPunct="1">
              <a:lnSpc>
                <a:spcPct val="110000"/>
              </a:lnSpc>
              <a:spcBef>
                <a:spcPts val="1000"/>
              </a:spcBef>
              <a:spcAft>
                <a:spcPts val="0"/>
              </a:spcAft>
              <a:buClr>
                <a:srgbClr val="70A149"/>
              </a:buClr>
              <a:buSzPct val="85000"/>
              <a:buFontTx/>
              <a:buNone/>
              <a:tabLst/>
              <a:defRPr/>
            </a:pPr>
            <a:endParaRPr kumimoji="0" lang="en-US" sz="2200" b="0" i="0" u="none" strike="noStrike" kern="1200" cap="none" spc="-20" normalizeH="0" baseline="0" noProof="0" dirty="0">
              <a:ln>
                <a:noFill/>
              </a:ln>
              <a:solidFill>
                <a:srgbClr val="000000">
                  <a:lumMod val="50000"/>
                  <a:lumOff val="50000"/>
                </a:srgbClr>
              </a:solidFill>
              <a:effectLst/>
              <a:uLnTx/>
              <a:uFillTx/>
              <a:latin typeface="Arial" charset="0"/>
              <a:cs typeface="Arial" charset="0"/>
            </a:endParaRPr>
          </a:p>
        </p:txBody>
      </p:sp>
      <p:sp>
        <p:nvSpPr>
          <p:cNvPr id="5" name="Rectangle 4">
            <a:extLst>
              <a:ext uri="{FF2B5EF4-FFF2-40B4-BE49-F238E27FC236}">
                <a16:creationId xmlns:a16="http://schemas.microsoft.com/office/drawing/2014/main" id="{76FAE6C8-1E7A-624B-BF78-88846EBC958F}"/>
              </a:ext>
            </a:extLst>
          </p:cNvPr>
          <p:cNvSpPr/>
          <p:nvPr/>
        </p:nvSpPr>
        <p:spPr>
          <a:xfrm>
            <a:off x="2618725" y="3097980"/>
            <a:ext cx="8337686"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If actual cost of an episode is</a:t>
            </a:r>
            <a:r>
              <a:rPr kumimoji="0" lang="en-US" sz="1800" b="1"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 </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less </a:t>
            </a: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than the pre-determined price; participants </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share the savings </a:t>
            </a: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(participants keeps a portion of the difference) </a:t>
            </a:r>
          </a:p>
        </p:txBody>
      </p:sp>
      <p:sp>
        <p:nvSpPr>
          <p:cNvPr id="6" name="Rectangle 5">
            <a:extLst>
              <a:ext uri="{FF2B5EF4-FFF2-40B4-BE49-F238E27FC236}">
                <a16:creationId xmlns:a16="http://schemas.microsoft.com/office/drawing/2014/main" id="{8695E97B-5465-8D45-8DFF-0BF35031889A}"/>
              </a:ext>
            </a:extLst>
          </p:cNvPr>
          <p:cNvSpPr/>
          <p:nvPr/>
        </p:nvSpPr>
        <p:spPr>
          <a:xfrm>
            <a:off x="442790" y="3187539"/>
            <a:ext cx="1983567" cy="646331"/>
          </a:xfrm>
          <a:prstGeom prst="rect">
            <a:avLst/>
          </a:prstGeom>
          <a:solidFill>
            <a:schemeClr val="tx2">
              <a:lumMod val="60000"/>
              <a:lumOff val="40000"/>
            </a:schemeClr>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Positive Reconciliation</a:t>
            </a:r>
            <a:endParaRPr kumimoji="0" lang="en-US" sz="18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7" name="Straight Connector 6">
            <a:extLst>
              <a:ext uri="{FF2B5EF4-FFF2-40B4-BE49-F238E27FC236}">
                <a16:creationId xmlns:a16="http://schemas.microsoft.com/office/drawing/2014/main" id="{A4C4A930-36BB-644C-A0D1-1BC349068F75}"/>
              </a:ext>
            </a:extLst>
          </p:cNvPr>
          <p:cNvCxnSpPr>
            <a:cxnSpLocks/>
          </p:cNvCxnSpPr>
          <p:nvPr/>
        </p:nvCxnSpPr>
        <p:spPr>
          <a:xfrm>
            <a:off x="442790" y="3016953"/>
            <a:ext cx="10513621"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9C47B73C-8114-7243-A5C7-B5876EC9C3F9}"/>
              </a:ext>
            </a:extLst>
          </p:cNvPr>
          <p:cNvSpPr/>
          <p:nvPr/>
        </p:nvSpPr>
        <p:spPr>
          <a:xfrm>
            <a:off x="2618725" y="4063546"/>
            <a:ext cx="8337686"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If actual cost of an episode is</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 higher </a:t>
            </a: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than the pre-determined price; participants </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share the losses </a:t>
            </a: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(participants owes a portion of the difference to Medicare)</a:t>
            </a:r>
          </a:p>
        </p:txBody>
      </p:sp>
      <p:sp>
        <p:nvSpPr>
          <p:cNvPr id="13" name="Rectangle 12">
            <a:extLst>
              <a:ext uri="{FF2B5EF4-FFF2-40B4-BE49-F238E27FC236}">
                <a16:creationId xmlns:a16="http://schemas.microsoft.com/office/drawing/2014/main" id="{9587D1B7-9AD5-B04E-9889-FDB00DC5B28D}"/>
              </a:ext>
            </a:extLst>
          </p:cNvPr>
          <p:cNvSpPr/>
          <p:nvPr/>
        </p:nvSpPr>
        <p:spPr>
          <a:xfrm>
            <a:off x="442790" y="4055794"/>
            <a:ext cx="1983567" cy="646331"/>
          </a:xfrm>
          <a:prstGeom prst="rect">
            <a:avLst/>
          </a:prstGeom>
          <a:solidFill>
            <a:schemeClr val="tx2">
              <a:lumMod val="60000"/>
              <a:lumOff val="40000"/>
            </a:schemeClr>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Negative Reconciliation</a:t>
            </a:r>
            <a:endParaRPr kumimoji="0" lang="en-US" sz="18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43A0D9B9-5E9F-3647-BFDB-139ABD8F044D}"/>
              </a:ext>
            </a:extLst>
          </p:cNvPr>
          <p:cNvSpPr/>
          <p:nvPr/>
        </p:nvSpPr>
        <p:spPr>
          <a:xfrm>
            <a:off x="2618725" y="4888998"/>
            <a:ext cx="8337686" cy="120032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The </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facility-specific episode benchmark </a:t>
            </a: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is set using 3 years of historical claims data; it is then </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risk-adjusted</a:t>
            </a: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 and used to determine the </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episode-specific target price</a:t>
            </a: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 which is used by CMS to determine a positive or negative reconciliation payment to the participant</a:t>
            </a:r>
            <a:endParaRPr kumimoji="0" lang="en-US" sz="1800" b="0" i="0" u="none" strike="sngStrike" kern="1200" cap="none" spc="0" normalizeH="0" baseline="0" noProof="0" dirty="0">
              <a:ln>
                <a:noFill/>
              </a:ln>
              <a:solidFill>
                <a:srgbClr val="000000">
                  <a:lumMod val="50000"/>
                  <a:lumOff val="50000"/>
                </a:srgbClr>
              </a:solidFill>
              <a:effectLst/>
              <a:uLnTx/>
              <a:uFillTx/>
              <a:latin typeface="Arial" panose="020B0604020202020204"/>
              <a:ea typeface="+mn-ea"/>
              <a:cs typeface="+mn-cs"/>
            </a:endParaRPr>
          </a:p>
        </p:txBody>
      </p:sp>
      <p:sp>
        <p:nvSpPr>
          <p:cNvPr id="14" name="Rectangle 13">
            <a:extLst>
              <a:ext uri="{FF2B5EF4-FFF2-40B4-BE49-F238E27FC236}">
                <a16:creationId xmlns:a16="http://schemas.microsoft.com/office/drawing/2014/main" id="{98D85618-EB64-7949-A9BE-BEB9E74A7699}"/>
              </a:ext>
            </a:extLst>
          </p:cNvPr>
          <p:cNvSpPr/>
          <p:nvPr/>
        </p:nvSpPr>
        <p:spPr>
          <a:xfrm>
            <a:off x="442790" y="4924050"/>
            <a:ext cx="1983567" cy="646331"/>
          </a:xfrm>
          <a:prstGeom prst="rect">
            <a:avLst/>
          </a:prstGeom>
          <a:solidFill>
            <a:schemeClr val="tx2">
              <a:lumMod val="60000"/>
              <a:lumOff val="40000"/>
            </a:schemeClr>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Pre-Determined Price</a:t>
            </a:r>
            <a:endParaRPr kumimoji="0" lang="en-US" sz="18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068C50FB-0B6E-5A4F-A96B-2AB0564BF162}"/>
              </a:ext>
            </a:extLst>
          </p:cNvPr>
          <p:cNvSpPr/>
          <p:nvPr/>
        </p:nvSpPr>
        <p:spPr>
          <a:xfrm>
            <a:off x="5067300" y="2129663"/>
            <a:ext cx="5389747" cy="435051"/>
          </a:xfrm>
          <a:prstGeom prst="rect">
            <a:avLst/>
          </a:prstGeom>
          <a:no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64909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B29B8-DFF0-EB41-8F97-289259117A10}"/>
              </a:ext>
            </a:extLst>
          </p:cNvPr>
          <p:cNvSpPr>
            <a:spLocks noGrp="1"/>
          </p:cNvSpPr>
          <p:nvPr>
            <p:ph type="title"/>
          </p:nvPr>
        </p:nvSpPr>
        <p:spPr/>
        <p:txBody>
          <a:bodyPr>
            <a:normAutofit/>
          </a:bodyPr>
          <a:lstStyle/>
          <a:p>
            <a:r>
              <a:rPr lang="en-US" dirty="0"/>
              <a:t>Incentives Tied to the Quality of ED Care Delivered</a:t>
            </a:r>
          </a:p>
        </p:txBody>
      </p:sp>
      <p:sp>
        <p:nvSpPr>
          <p:cNvPr id="3" name="Content Placeholder 2">
            <a:extLst>
              <a:ext uri="{FF2B5EF4-FFF2-40B4-BE49-F238E27FC236}">
                <a16:creationId xmlns:a16="http://schemas.microsoft.com/office/drawing/2014/main" id="{1A6AE75B-B621-8C46-8EAD-2F4C47633624}"/>
              </a:ext>
            </a:extLst>
          </p:cNvPr>
          <p:cNvSpPr>
            <a:spLocks noGrp="1"/>
          </p:cNvSpPr>
          <p:nvPr>
            <p:ph idx="1"/>
          </p:nvPr>
        </p:nvSpPr>
        <p:spPr>
          <a:xfrm>
            <a:off x="633984" y="2141338"/>
            <a:ext cx="10953000" cy="3965867"/>
          </a:xfrm>
        </p:spPr>
        <p:txBody>
          <a:bodyPr>
            <a:normAutofit/>
          </a:bodyPr>
          <a:lstStyle/>
          <a:p>
            <a:pPr marL="0" indent="0">
              <a:buNone/>
            </a:pPr>
            <a:r>
              <a:rPr lang="en-US" dirty="0">
                <a:solidFill>
                  <a:schemeClr val="tx1">
                    <a:lumMod val="50000"/>
                    <a:lumOff val="50000"/>
                  </a:schemeClr>
                </a:solidFill>
              </a:rPr>
              <a:t>Provider performance metrics in key quality measure categories determine reconciliation payments and the size of the discount built into the pre-determined price</a:t>
            </a:r>
          </a:p>
          <a:p>
            <a:pPr marL="0" indent="0">
              <a:buNone/>
            </a:pPr>
            <a:r>
              <a:rPr lang="en-US" b="1" dirty="0">
                <a:solidFill>
                  <a:schemeClr val="tx1">
                    <a:lumMod val="50000"/>
                    <a:lumOff val="50000"/>
                  </a:schemeClr>
                </a:solidFill>
              </a:rPr>
              <a:t>The Quality Measures and Performance Metrics Include:</a:t>
            </a:r>
          </a:p>
          <a:p>
            <a:pPr marL="0" indent="0">
              <a:buNone/>
            </a:pPr>
            <a:endParaRPr lang="en-US" dirty="0">
              <a:solidFill>
                <a:schemeClr val="tx1">
                  <a:lumMod val="50000"/>
                  <a:lumOff val="50000"/>
                </a:schemeClr>
              </a:solidFill>
            </a:endParaRPr>
          </a:p>
        </p:txBody>
      </p:sp>
      <p:sp>
        <p:nvSpPr>
          <p:cNvPr id="4" name="Rectangle 3">
            <a:extLst>
              <a:ext uri="{FF2B5EF4-FFF2-40B4-BE49-F238E27FC236}">
                <a16:creationId xmlns:a16="http://schemas.microsoft.com/office/drawing/2014/main" id="{387CD547-9D76-C348-8382-D4A70F333C7E}"/>
              </a:ext>
            </a:extLst>
          </p:cNvPr>
          <p:cNvSpPr/>
          <p:nvPr/>
        </p:nvSpPr>
        <p:spPr>
          <a:xfrm>
            <a:off x="1698168" y="2141338"/>
            <a:ext cx="2318019" cy="395254"/>
          </a:xfrm>
          <a:prstGeom prst="rect">
            <a:avLst/>
          </a:prstGeom>
          <a:no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5" name="Rectangle 4">
            <a:extLst>
              <a:ext uri="{FF2B5EF4-FFF2-40B4-BE49-F238E27FC236}">
                <a16:creationId xmlns:a16="http://schemas.microsoft.com/office/drawing/2014/main" id="{6853938D-7845-2245-B88F-521A95F4AB43}"/>
              </a:ext>
            </a:extLst>
          </p:cNvPr>
          <p:cNvSpPr/>
          <p:nvPr/>
        </p:nvSpPr>
        <p:spPr>
          <a:xfrm>
            <a:off x="4746283" y="2164543"/>
            <a:ext cx="3000104" cy="372055"/>
          </a:xfrm>
          <a:prstGeom prst="rect">
            <a:avLst/>
          </a:prstGeom>
          <a:no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6" name="Rectangle 5">
            <a:extLst>
              <a:ext uri="{FF2B5EF4-FFF2-40B4-BE49-F238E27FC236}">
                <a16:creationId xmlns:a16="http://schemas.microsoft.com/office/drawing/2014/main" id="{D22F10C6-9DCE-8C45-AA7D-5ACB1D32745B}"/>
              </a:ext>
            </a:extLst>
          </p:cNvPr>
          <p:cNvSpPr/>
          <p:nvPr/>
        </p:nvSpPr>
        <p:spPr>
          <a:xfrm>
            <a:off x="2618725" y="3657558"/>
            <a:ext cx="8337686"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Through completion of </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Safe Discharge Assessment</a:t>
            </a:r>
          </a:p>
        </p:txBody>
      </p:sp>
      <p:sp>
        <p:nvSpPr>
          <p:cNvPr id="7" name="Rectangle 6">
            <a:extLst>
              <a:ext uri="{FF2B5EF4-FFF2-40B4-BE49-F238E27FC236}">
                <a16:creationId xmlns:a16="http://schemas.microsoft.com/office/drawing/2014/main" id="{70F99F16-56B5-C547-84E2-4CD9EF08E5F0}"/>
              </a:ext>
            </a:extLst>
          </p:cNvPr>
          <p:cNvSpPr/>
          <p:nvPr/>
        </p:nvSpPr>
        <p:spPr>
          <a:xfrm>
            <a:off x="442790" y="3657803"/>
            <a:ext cx="1983567" cy="646331"/>
          </a:xfrm>
          <a:prstGeom prst="rect">
            <a:avLst/>
          </a:prstGeom>
          <a:solidFill>
            <a:schemeClr val="tx2">
              <a:lumMod val="60000"/>
              <a:lumOff val="40000"/>
            </a:schemeClr>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Patient Engagement</a:t>
            </a:r>
            <a:endParaRPr kumimoji="0" lang="en-US" sz="18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3BF9887D-826C-B942-9DD4-6D739085A70D}"/>
              </a:ext>
            </a:extLst>
          </p:cNvPr>
          <p:cNvSpPr/>
          <p:nvPr/>
        </p:nvSpPr>
        <p:spPr>
          <a:xfrm>
            <a:off x="2618725" y="4508410"/>
            <a:ext cx="8337686"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Engaging</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 </a:t>
            </a: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in</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 Shared Decision Making </a:t>
            </a: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about discharge plan</a:t>
            </a:r>
            <a:endParaRPr kumimoji="0" lang="en-US" sz="1800" b="1"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endParaRPr>
          </a:p>
        </p:txBody>
      </p:sp>
      <p:sp>
        <p:nvSpPr>
          <p:cNvPr id="10" name="Rectangle 9">
            <a:extLst>
              <a:ext uri="{FF2B5EF4-FFF2-40B4-BE49-F238E27FC236}">
                <a16:creationId xmlns:a16="http://schemas.microsoft.com/office/drawing/2014/main" id="{D42A34AC-88B2-E64E-A4AD-A96E81B7D51E}"/>
              </a:ext>
            </a:extLst>
          </p:cNvPr>
          <p:cNvSpPr/>
          <p:nvPr/>
        </p:nvSpPr>
        <p:spPr>
          <a:xfrm>
            <a:off x="442790" y="4526058"/>
            <a:ext cx="1983567" cy="646331"/>
          </a:xfrm>
          <a:prstGeom prst="rect">
            <a:avLst/>
          </a:prstGeom>
          <a:solidFill>
            <a:schemeClr val="tx2">
              <a:lumMod val="60000"/>
              <a:lumOff val="40000"/>
            </a:schemeClr>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Process of Care Coordination</a:t>
            </a:r>
            <a:endParaRPr kumimoji="0" lang="en-US" sz="18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7039CBD1-224E-8B40-80DD-B6BF4AE46088}"/>
              </a:ext>
            </a:extLst>
          </p:cNvPr>
          <p:cNvSpPr/>
          <p:nvPr/>
        </p:nvSpPr>
        <p:spPr>
          <a:xfrm>
            <a:off x="2618725" y="5359262"/>
            <a:ext cx="8337686" cy="92333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Utilizing the</a:t>
            </a:r>
            <a:r>
              <a:rPr kumimoji="0" lang="en-US" sz="1800" b="0"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 </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Event-free Post-discharge Rate </a:t>
            </a: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to determine if an unfavorable post-ED event occurred during the discharge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endParaRPr>
          </a:p>
        </p:txBody>
      </p:sp>
      <p:sp>
        <p:nvSpPr>
          <p:cNvPr id="12" name="Rectangle 11">
            <a:extLst>
              <a:ext uri="{FF2B5EF4-FFF2-40B4-BE49-F238E27FC236}">
                <a16:creationId xmlns:a16="http://schemas.microsoft.com/office/drawing/2014/main" id="{C0357C37-C948-EC46-A3F5-A0EE2DB3D0F6}"/>
              </a:ext>
            </a:extLst>
          </p:cNvPr>
          <p:cNvSpPr/>
          <p:nvPr/>
        </p:nvSpPr>
        <p:spPr>
          <a:xfrm>
            <a:off x="442789" y="5394313"/>
            <a:ext cx="1983567" cy="646331"/>
          </a:xfrm>
          <a:prstGeom prst="rect">
            <a:avLst/>
          </a:prstGeom>
          <a:solidFill>
            <a:schemeClr val="tx2">
              <a:lumMod val="60000"/>
              <a:lumOff val="40000"/>
            </a:schemeClr>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Post-discharge Outcomes</a:t>
            </a:r>
            <a:endParaRPr kumimoji="0" lang="en-US" sz="18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13" name="Straight Connector 12">
            <a:extLst>
              <a:ext uri="{FF2B5EF4-FFF2-40B4-BE49-F238E27FC236}">
                <a16:creationId xmlns:a16="http://schemas.microsoft.com/office/drawing/2014/main" id="{BC4AF300-A01B-384D-B3EF-7D0A3647D572}"/>
              </a:ext>
            </a:extLst>
          </p:cNvPr>
          <p:cNvCxnSpPr>
            <a:cxnSpLocks/>
          </p:cNvCxnSpPr>
          <p:nvPr/>
        </p:nvCxnSpPr>
        <p:spPr>
          <a:xfrm>
            <a:off x="338287" y="3371828"/>
            <a:ext cx="10513621"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6749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BCCC3-FCB9-8F43-BDF3-54E975EC0B74}"/>
              </a:ext>
            </a:extLst>
          </p:cNvPr>
          <p:cNvSpPr>
            <a:spLocks noGrp="1"/>
          </p:cNvSpPr>
          <p:nvPr>
            <p:ph type="title"/>
          </p:nvPr>
        </p:nvSpPr>
        <p:spPr/>
        <p:txBody>
          <a:bodyPr>
            <a:normAutofit fontScale="90000"/>
          </a:bodyPr>
          <a:lstStyle/>
          <a:p>
            <a:r>
              <a:rPr lang="en-US" dirty="0"/>
              <a:t>The AUCM Fosters Patient-Centric Redesign and Direct Engagement</a:t>
            </a:r>
          </a:p>
        </p:txBody>
      </p:sp>
      <p:sp>
        <p:nvSpPr>
          <p:cNvPr id="5" name="TextBox 4">
            <a:extLst>
              <a:ext uri="{FF2B5EF4-FFF2-40B4-BE49-F238E27FC236}">
                <a16:creationId xmlns:a16="http://schemas.microsoft.com/office/drawing/2014/main" id="{68269630-1902-524C-A89A-DCF35E4A6602}"/>
              </a:ext>
            </a:extLst>
          </p:cNvPr>
          <p:cNvSpPr txBox="1"/>
          <p:nvPr/>
        </p:nvSpPr>
        <p:spPr>
          <a:xfrm>
            <a:off x="5753483" y="1975150"/>
            <a:ext cx="6079929" cy="206210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776BD"/>
              </a:buClr>
              <a:buSzTx/>
              <a:buFontTx/>
              <a:buNone/>
              <a:tabLst/>
              <a:defRPr/>
            </a:pPr>
            <a:r>
              <a:rPr kumimoji="0" lang="en-US" sz="16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Patient-centric </a:t>
            </a:r>
            <a:r>
              <a:rPr kumimoji="0" lang="en-US" sz="16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efforts built-in</a:t>
            </a:r>
          </a:p>
          <a:p>
            <a:pPr marL="742950" marR="0" lvl="1" indent="-285750" algn="l" defTabSz="914400" rtl="0" eaLnBrk="1" fontAlgn="auto" latinLnBrk="0" hangingPunct="1">
              <a:lnSpc>
                <a:spcPct val="100000"/>
              </a:lnSpc>
              <a:spcBef>
                <a:spcPts val="0"/>
              </a:spcBef>
              <a:spcAft>
                <a:spcPts val="0"/>
              </a:spcAft>
              <a:buClr>
                <a:srgbClr val="0776BD"/>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SDA and direct engagement through shared decision making</a:t>
            </a:r>
          </a:p>
          <a:p>
            <a:pPr marL="742950" marR="0" lvl="1" indent="-285750" algn="l" defTabSz="914400" rtl="0" eaLnBrk="1" fontAlgn="auto" latinLnBrk="0" hangingPunct="1">
              <a:lnSpc>
                <a:spcPct val="100000"/>
              </a:lnSpc>
              <a:spcBef>
                <a:spcPts val="0"/>
              </a:spcBef>
              <a:spcAft>
                <a:spcPts val="0"/>
              </a:spcAft>
              <a:buClr>
                <a:srgbClr val="0776BD"/>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Monitoring post-discharge events ensures efforts to decrease cost of care </a:t>
            </a:r>
          </a:p>
          <a:p>
            <a:pPr marL="742950" marR="0" lvl="1" indent="-285750" algn="l" defTabSz="914400" rtl="0" eaLnBrk="1" fontAlgn="auto" latinLnBrk="0" hangingPunct="1">
              <a:lnSpc>
                <a:spcPct val="100000"/>
              </a:lnSpc>
              <a:spcBef>
                <a:spcPts val="0"/>
              </a:spcBef>
              <a:spcAft>
                <a:spcPts val="0"/>
              </a:spcAft>
              <a:buClr>
                <a:srgbClr val="0776BD"/>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Follow-up services built into the model may positively impact patient satisfaction scores</a:t>
            </a:r>
          </a:p>
          <a:p>
            <a:pPr marL="285750" marR="0" lvl="0" indent="-285750" algn="l" defTabSz="914400" rtl="0" eaLnBrk="1" fontAlgn="auto" latinLnBrk="0" hangingPunct="1">
              <a:lnSpc>
                <a:spcPct val="100000"/>
              </a:lnSpc>
              <a:spcBef>
                <a:spcPts val="0"/>
              </a:spcBef>
              <a:spcAft>
                <a:spcPts val="0"/>
              </a:spcAft>
              <a:buClr>
                <a:srgbClr val="0776BD"/>
              </a:buClr>
              <a:buSzTx/>
              <a:buFont typeface="Arial" panose="020B0604020202020204" pitchFamily="34" charset="0"/>
              <a:buChar char="•"/>
              <a:tabLst/>
              <a:defRPr/>
            </a:pPr>
            <a:endParaRPr kumimoji="0" lang="en-US" sz="16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endParaRPr>
          </a:p>
        </p:txBody>
      </p:sp>
      <p:sp>
        <p:nvSpPr>
          <p:cNvPr id="6" name="Rectangle 5">
            <a:extLst>
              <a:ext uri="{FF2B5EF4-FFF2-40B4-BE49-F238E27FC236}">
                <a16:creationId xmlns:a16="http://schemas.microsoft.com/office/drawing/2014/main" id="{F7E545E0-F1B5-2347-9A0F-47EEE5EDCAEE}"/>
              </a:ext>
            </a:extLst>
          </p:cNvPr>
          <p:cNvSpPr/>
          <p:nvPr/>
        </p:nvSpPr>
        <p:spPr>
          <a:xfrm>
            <a:off x="0" y="2160816"/>
            <a:ext cx="3647089" cy="394639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2A54C334-8844-FE4D-81AC-0C46BD6D9FA5}"/>
              </a:ext>
            </a:extLst>
          </p:cNvPr>
          <p:cNvSpPr/>
          <p:nvPr/>
        </p:nvSpPr>
        <p:spPr>
          <a:xfrm>
            <a:off x="231748" y="2911837"/>
            <a:ext cx="3183591" cy="2308324"/>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charset="0"/>
                <a:ea typeface="Arial" charset="0"/>
                <a:cs typeface="Arial" charset="0"/>
              </a:rPr>
              <a:t>EM physicians are directly engaged to improve quality of care and reduce healthcare system costs through the adoption of patient-centric care redesigns that identifies at-risk patients and enhances their post-ED discharge care</a:t>
            </a:r>
          </a:p>
        </p:txBody>
      </p:sp>
      <p:cxnSp>
        <p:nvCxnSpPr>
          <p:cNvPr id="8" name="Straight Connector 7">
            <a:extLst>
              <a:ext uri="{FF2B5EF4-FFF2-40B4-BE49-F238E27FC236}">
                <a16:creationId xmlns:a16="http://schemas.microsoft.com/office/drawing/2014/main" id="{1B8CC01A-23B1-0C4E-9FE5-E69BDE801D61}"/>
              </a:ext>
            </a:extLst>
          </p:cNvPr>
          <p:cNvCxnSpPr/>
          <p:nvPr/>
        </p:nvCxnSpPr>
        <p:spPr>
          <a:xfrm>
            <a:off x="4064000" y="3851798"/>
            <a:ext cx="7769412" cy="0"/>
          </a:xfrm>
          <a:prstGeom prst="line">
            <a:avLst/>
          </a:prstGeom>
          <a:ln w="127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D29E62EC-8789-284D-81AD-AAE453307745}"/>
              </a:ext>
            </a:extLst>
          </p:cNvPr>
          <p:cNvSpPr/>
          <p:nvPr/>
        </p:nvSpPr>
        <p:spPr>
          <a:xfrm>
            <a:off x="4183301" y="1971551"/>
            <a:ext cx="1033970" cy="1033970"/>
          </a:xfrm>
          <a:prstGeom prst="ellips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pic>
        <p:nvPicPr>
          <p:cNvPr id="12" name="Graphic 11" descr="Lock">
            <a:extLst>
              <a:ext uri="{FF2B5EF4-FFF2-40B4-BE49-F238E27FC236}">
                <a16:creationId xmlns:a16="http://schemas.microsoft.com/office/drawing/2014/main" id="{BAD2F8B9-67AE-1943-BAE4-FB9AB16BDAD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243086" y="2031336"/>
            <a:ext cx="914400" cy="914400"/>
          </a:xfrm>
          <a:prstGeom prst="rect">
            <a:avLst/>
          </a:prstGeom>
        </p:spPr>
      </p:pic>
      <p:sp>
        <p:nvSpPr>
          <p:cNvPr id="15" name="TextBox 14">
            <a:extLst>
              <a:ext uri="{FF2B5EF4-FFF2-40B4-BE49-F238E27FC236}">
                <a16:creationId xmlns:a16="http://schemas.microsoft.com/office/drawing/2014/main" id="{03B4B1EC-4D51-7C4B-BBED-550EA3F0FFA5}"/>
              </a:ext>
            </a:extLst>
          </p:cNvPr>
          <p:cNvSpPr txBox="1"/>
          <p:nvPr/>
        </p:nvSpPr>
        <p:spPr>
          <a:xfrm>
            <a:off x="5757519" y="4065999"/>
            <a:ext cx="6079929"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776BD"/>
              </a:buClr>
              <a:buSzTx/>
              <a:buFontTx/>
              <a:buNone/>
              <a:tabLst/>
              <a:defRPr/>
            </a:pPr>
            <a:r>
              <a:rPr kumimoji="0" lang="en-US" sz="16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Improves clinician’s capacity </a:t>
            </a:r>
            <a:r>
              <a:rPr kumimoji="0" lang="en-US" sz="16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to deliver safe, valuable, and efficient care</a:t>
            </a:r>
          </a:p>
          <a:p>
            <a:pPr marL="742950" marR="0" lvl="1" indent="-285750" algn="l" defTabSz="914400" rtl="0" eaLnBrk="1" fontAlgn="auto" latinLnBrk="0" hangingPunct="1">
              <a:lnSpc>
                <a:spcPct val="100000"/>
              </a:lnSpc>
              <a:spcBef>
                <a:spcPts val="0"/>
              </a:spcBef>
              <a:spcAft>
                <a:spcPts val="0"/>
              </a:spcAft>
              <a:buClr>
                <a:srgbClr val="0776BD"/>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ED clinicians are empowered to make the right disposition decision for the right patient at the right time. </a:t>
            </a:r>
          </a:p>
        </p:txBody>
      </p:sp>
      <p:sp>
        <p:nvSpPr>
          <p:cNvPr id="16" name="Oval 15">
            <a:extLst>
              <a:ext uri="{FF2B5EF4-FFF2-40B4-BE49-F238E27FC236}">
                <a16:creationId xmlns:a16="http://schemas.microsoft.com/office/drawing/2014/main" id="{25C6F932-ADF4-6A42-958F-80E0DA85618D}"/>
              </a:ext>
            </a:extLst>
          </p:cNvPr>
          <p:cNvSpPr/>
          <p:nvPr/>
        </p:nvSpPr>
        <p:spPr>
          <a:xfrm>
            <a:off x="4183301" y="4037253"/>
            <a:ext cx="1033970" cy="1033970"/>
          </a:xfrm>
          <a:prstGeom prst="ellips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pic>
        <p:nvPicPr>
          <p:cNvPr id="17" name="Graphic 16" descr="Doctor">
            <a:extLst>
              <a:ext uri="{FF2B5EF4-FFF2-40B4-BE49-F238E27FC236}">
                <a16:creationId xmlns:a16="http://schemas.microsoft.com/office/drawing/2014/main" id="{572FFA76-61E7-2A4E-B635-1FDC9A8F6AC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226844" y="4009954"/>
            <a:ext cx="914400" cy="914400"/>
          </a:xfrm>
          <a:prstGeom prst="rect">
            <a:avLst/>
          </a:prstGeom>
        </p:spPr>
      </p:pic>
    </p:spTree>
    <p:extLst>
      <p:ext uri="{BB962C8B-B14F-4D97-AF65-F5344CB8AC3E}">
        <p14:creationId xmlns:p14="http://schemas.microsoft.com/office/powerpoint/2010/main" val="8606734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D48ED85B-0D0F-6546-B182-BEEBE2762B63}"/>
              </a:ext>
            </a:extLst>
          </p:cNvPr>
          <p:cNvSpPr txBox="1">
            <a:spLocks/>
          </p:cNvSpPr>
          <p:nvPr/>
        </p:nvSpPr>
        <p:spPr>
          <a:xfrm>
            <a:off x="6096000" y="2304008"/>
            <a:ext cx="6096000" cy="3602307"/>
          </a:xfrm>
          <a:prstGeom prst="rect">
            <a:avLst/>
          </a:prstGeom>
          <a:solidFill>
            <a:schemeClr val="bg2">
              <a:alpha val="74902"/>
            </a:schemeClr>
          </a:solidFill>
        </p:spPr>
        <p:txBody>
          <a:bodyPr vert="horz" wrap="square" lIns="274320" tIns="548640" rIns="274320" bIns="274320" numCol="1" rtlCol="0">
            <a:noAutofit/>
          </a:bodyPr>
          <a:lstStyle>
            <a:lvl1pPr marL="228600" indent="-228600" algn="l" defTabSz="914400" rtl="0" eaLnBrk="1" latinLnBrk="0" hangingPunct="1">
              <a:lnSpc>
                <a:spcPct val="110000"/>
              </a:lnSpc>
              <a:spcBef>
                <a:spcPts val="1000"/>
              </a:spcBef>
              <a:buClr>
                <a:schemeClr val="accent2"/>
              </a:buClr>
              <a:buSzPct val="85000"/>
              <a:buFontTx/>
              <a:buBlip>
                <a:blip r:embed="rId3"/>
              </a:buBlip>
              <a:defRPr sz="2000" kern="1200" spc="-20" baseline="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110000"/>
              </a:lnSpc>
              <a:spcBef>
                <a:spcPts val="1000"/>
              </a:spcBef>
              <a:spcAft>
                <a:spcPts val="0"/>
              </a:spcAft>
              <a:buClr>
                <a:srgbClr val="70A149"/>
              </a:buClr>
              <a:buSzPct val="85000"/>
              <a:buFontTx/>
              <a:buBlip>
                <a:blip r:embed="rId3"/>
              </a:buBlip>
              <a:tabLst/>
              <a:defRPr/>
            </a:pPr>
            <a:r>
              <a:rPr kumimoji="0" lang="en-US" sz="2000" b="0" i="0" u="none" strike="noStrike" kern="1200" cap="none" spc="-20" normalizeH="0" baseline="0" noProof="0" dirty="0">
                <a:ln>
                  <a:noFill/>
                </a:ln>
                <a:solidFill>
                  <a:srgbClr val="000000">
                    <a:lumMod val="50000"/>
                    <a:lumOff val="50000"/>
                  </a:srgbClr>
                </a:solidFill>
                <a:effectLst/>
                <a:uLnTx/>
                <a:uFillTx/>
                <a:latin typeface="Arial" charset="0"/>
                <a:cs typeface="Arial" charset="0"/>
              </a:rPr>
              <a:t>Reducing admissions for the qualifying four high-frequency conditions stipulated under the AUCM  will </a:t>
            </a:r>
            <a:r>
              <a:rPr kumimoji="0" lang="en-US" sz="2000" b="1" i="0" u="none" strike="noStrike" kern="1200" cap="none" spc="-20" normalizeH="0" baseline="0" noProof="0" dirty="0">
                <a:ln>
                  <a:noFill/>
                </a:ln>
                <a:solidFill>
                  <a:srgbClr val="0776BD">
                    <a:lumMod val="60000"/>
                    <a:lumOff val="40000"/>
                  </a:srgbClr>
                </a:solidFill>
                <a:effectLst/>
                <a:uLnTx/>
                <a:uFillTx/>
                <a:latin typeface="Arial" charset="0"/>
                <a:cs typeface="Arial" charset="0"/>
              </a:rPr>
              <a:t>yield substantial savings for Medicare</a:t>
            </a:r>
            <a:r>
              <a:rPr kumimoji="0" lang="en-US" sz="2000" b="0" i="0" u="none" strike="noStrike" kern="1200" cap="none" spc="-20" normalizeH="0" baseline="0" noProof="0" dirty="0">
                <a:ln>
                  <a:noFill/>
                </a:ln>
                <a:solidFill>
                  <a:srgbClr val="000000">
                    <a:lumMod val="50000"/>
                    <a:lumOff val="50000"/>
                  </a:srgbClr>
                </a:solidFill>
                <a:effectLst/>
                <a:uLnTx/>
                <a:uFillTx/>
                <a:latin typeface="Arial" charset="0"/>
                <a:cs typeface="Arial" charset="0"/>
              </a:rPr>
              <a:t>:</a:t>
            </a:r>
          </a:p>
          <a:p>
            <a:pPr marL="685800" marR="0" lvl="1" indent="-228600" algn="l" defTabSz="914400" rtl="0" eaLnBrk="1" fontAlgn="auto" latinLnBrk="0" hangingPunct="1">
              <a:lnSpc>
                <a:spcPct val="90000"/>
              </a:lnSpc>
              <a:spcBef>
                <a:spcPts val="500"/>
              </a:spcBef>
              <a:spcAft>
                <a:spcPts val="0"/>
              </a:spcAft>
              <a:buClrTx/>
              <a:buSzPct val="100000"/>
              <a:buFontTx/>
              <a:buBlip>
                <a:blip r:embed="rId4"/>
              </a:buBlip>
              <a:tabLst/>
              <a:defRPr/>
            </a:pPr>
            <a:r>
              <a:rPr kumimoji="0" lang="en-US" sz="1800" b="0" i="0" u="none" strike="noStrike" kern="1200" cap="none" spc="-20" normalizeH="0" baseline="0" noProof="0" dirty="0">
                <a:ln>
                  <a:noFill/>
                </a:ln>
                <a:solidFill>
                  <a:srgbClr val="000000">
                    <a:lumMod val="50000"/>
                    <a:lumOff val="50000"/>
                  </a:srgbClr>
                </a:solidFill>
                <a:effectLst/>
                <a:uLnTx/>
                <a:uFillTx/>
                <a:latin typeface="Arial" charset="0"/>
                <a:cs typeface="Arial" charset="0"/>
              </a:rPr>
              <a:t>A 3% decrease in admission rates could </a:t>
            </a:r>
            <a:r>
              <a:rPr kumimoji="0" lang="en-US" sz="1800" b="1" i="0" u="none" strike="noStrike" kern="1200" cap="none" spc="-20" normalizeH="0" baseline="0" noProof="0" dirty="0">
                <a:ln>
                  <a:noFill/>
                </a:ln>
                <a:solidFill>
                  <a:srgbClr val="0776BD">
                    <a:lumMod val="60000"/>
                    <a:lumOff val="40000"/>
                  </a:srgbClr>
                </a:solidFill>
                <a:effectLst/>
                <a:uLnTx/>
                <a:uFillTx/>
                <a:latin typeface="Arial" charset="0"/>
                <a:cs typeface="Arial" charset="0"/>
              </a:rPr>
              <a:t>reduce spending by approximately $314 million</a:t>
            </a:r>
            <a:r>
              <a:rPr kumimoji="0" lang="en-US" sz="1800" b="0" i="0" u="none" strike="noStrike" kern="1200" cap="none" spc="-20" normalizeH="0" baseline="0" noProof="0" dirty="0">
                <a:ln>
                  <a:noFill/>
                </a:ln>
                <a:solidFill>
                  <a:srgbClr val="000000">
                    <a:lumMod val="50000"/>
                    <a:lumOff val="50000"/>
                  </a:srgbClr>
                </a:solidFill>
                <a:effectLst/>
                <a:uLnTx/>
                <a:uFillTx/>
                <a:latin typeface="Arial" charset="0"/>
                <a:cs typeface="Arial" charset="0"/>
              </a:rPr>
              <a:t> in the first year</a:t>
            </a:r>
          </a:p>
          <a:p>
            <a:pPr marL="685800" marR="0" lvl="1" indent="-228600" algn="l" defTabSz="914400" rtl="0" eaLnBrk="1" fontAlgn="auto" latinLnBrk="0" hangingPunct="1">
              <a:lnSpc>
                <a:spcPct val="90000"/>
              </a:lnSpc>
              <a:spcBef>
                <a:spcPts val="500"/>
              </a:spcBef>
              <a:spcAft>
                <a:spcPts val="0"/>
              </a:spcAft>
              <a:buClrTx/>
              <a:buSzPct val="100000"/>
              <a:buFontTx/>
              <a:buBlip>
                <a:blip r:embed="rId4"/>
              </a:buBlip>
              <a:tabLst/>
              <a:defRPr/>
            </a:pPr>
            <a:r>
              <a:rPr kumimoji="0" lang="en-US" sz="1800" b="0" i="0" u="none" strike="noStrike" kern="1200" cap="none" spc="-20" normalizeH="0" baseline="0" noProof="0" dirty="0">
                <a:ln>
                  <a:noFill/>
                </a:ln>
                <a:solidFill>
                  <a:srgbClr val="000000">
                    <a:lumMod val="50000"/>
                    <a:lumOff val="50000"/>
                  </a:srgbClr>
                </a:solidFill>
                <a:effectLst/>
                <a:uLnTx/>
                <a:uFillTx/>
                <a:latin typeface="Arial" charset="0"/>
                <a:cs typeface="Arial" charset="0"/>
              </a:rPr>
              <a:t>An 8% decrease in admission rates over the first three years of the model could </a:t>
            </a:r>
            <a:r>
              <a:rPr kumimoji="0" lang="en-US" sz="1800" b="1" i="0" u="none" strike="noStrike" kern="1200" cap="none" spc="-20" normalizeH="0" baseline="0" noProof="0" dirty="0">
                <a:ln>
                  <a:noFill/>
                </a:ln>
                <a:solidFill>
                  <a:srgbClr val="0776BD">
                    <a:lumMod val="60000"/>
                    <a:lumOff val="40000"/>
                  </a:srgbClr>
                </a:solidFill>
                <a:effectLst/>
                <a:uLnTx/>
                <a:uFillTx/>
                <a:latin typeface="Arial" charset="0"/>
                <a:cs typeface="Arial" charset="0"/>
              </a:rPr>
              <a:t>save over $840 million annually</a:t>
            </a:r>
          </a:p>
        </p:txBody>
      </p:sp>
      <p:sp>
        <p:nvSpPr>
          <p:cNvPr id="2" name="Title 1">
            <a:extLst>
              <a:ext uri="{FF2B5EF4-FFF2-40B4-BE49-F238E27FC236}">
                <a16:creationId xmlns:a16="http://schemas.microsoft.com/office/drawing/2014/main" id="{7CEABBEE-934E-2D4A-84A5-30754879CA33}"/>
              </a:ext>
            </a:extLst>
          </p:cNvPr>
          <p:cNvSpPr>
            <a:spLocks noGrp="1"/>
          </p:cNvSpPr>
          <p:nvPr>
            <p:ph type="title"/>
          </p:nvPr>
        </p:nvSpPr>
        <p:spPr/>
        <p:txBody>
          <a:bodyPr>
            <a:normAutofit fontScale="90000"/>
          </a:bodyPr>
          <a:lstStyle/>
          <a:p>
            <a:r>
              <a:rPr lang="en-US" dirty="0"/>
              <a:t>Positive and Proactive Value-based Effort to Reduce System Costs</a:t>
            </a:r>
          </a:p>
        </p:txBody>
      </p:sp>
      <p:sp>
        <p:nvSpPr>
          <p:cNvPr id="5" name="Content Placeholder 2">
            <a:extLst>
              <a:ext uri="{FF2B5EF4-FFF2-40B4-BE49-F238E27FC236}">
                <a16:creationId xmlns:a16="http://schemas.microsoft.com/office/drawing/2014/main" id="{27979529-CE3F-6449-B459-FB6CC25E69BD}"/>
              </a:ext>
            </a:extLst>
          </p:cNvPr>
          <p:cNvSpPr txBox="1">
            <a:spLocks/>
          </p:cNvSpPr>
          <p:nvPr/>
        </p:nvSpPr>
        <p:spPr>
          <a:xfrm>
            <a:off x="0" y="2304009"/>
            <a:ext cx="6096000" cy="3602306"/>
          </a:xfrm>
          <a:prstGeom prst="rect">
            <a:avLst/>
          </a:prstGeom>
          <a:solidFill>
            <a:schemeClr val="bg2">
              <a:alpha val="74902"/>
            </a:schemeClr>
          </a:solidFill>
        </p:spPr>
        <p:txBody>
          <a:bodyPr vert="horz" wrap="square" lIns="274320" tIns="548640" rIns="274320" bIns="274320" numCol="1" rtlCol="0" anchor="t">
            <a:noAutofit/>
          </a:bodyPr>
          <a:lstStyle>
            <a:lvl1pPr marL="228600" indent="-228600" algn="l" defTabSz="914400" rtl="0" eaLnBrk="1" latinLnBrk="0" hangingPunct="1">
              <a:lnSpc>
                <a:spcPct val="110000"/>
              </a:lnSpc>
              <a:spcBef>
                <a:spcPts val="1000"/>
              </a:spcBef>
              <a:buClr>
                <a:schemeClr val="accent2"/>
              </a:buClr>
              <a:buSzPct val="85000"/>
              <a:buFontTx/>
              <a:buBlip>
                <a:blip r:embed="rId3"/>
              </a:buBlip>
              <a:defRPr sz="2000" kern="1200" spc="-20" baseline="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110000"/>
              </a:lnSpc>
              <a:spcBef>
                <a:spcPts val="400"/>
              </a:spcBef>
              <a:spcAft>
                <a:spcPts val="0"/>
              </a:spcAft>
              <a:buClr>
                <a:srgbClr val="70A149"/>
              </a:buClr>
              <a:buSzPct val="85000"/>
              <a:buFontTx/>
              <a:buBlip>
                <a:blip r:embed="rId3"/>
              </a:buBlip>
              <a:tabLst/>
              <a:defRPr/>
            </a:pPr>
            <a:r>
              <a:rPr kumimoji="0" lang="en-US" sz="2000" b="0" i="0" u="none" strike="noStrike" kern="1200" cap="none" spc="-20" normalizeH="0" baseline="0" noProof="0" dirty="0">
                <a:ln>
                  <a:noFill/>
                </a:ln>
                <a:solidFill>
                  <a:srgbClr val="000000">
                    <a:lumMod val="50000"/>
                    <a:lumOff val="50000"/>
                  </a:srgbClr>
                </a:solidFill>
                <a:effectLst/>
                <a:uLnTx/>
                <a:uFillTx/>
                <a:latin typeface="Arial" charset="0"/>
                <a:cs typeface="Arial" charset="0"/>
              </a:rPr>
              <a:t>Provides healthcare systems an opportunity to </a:t>
            </a:r>
            <a:r>
              <a:rPr kumimoji="0" lang="en-US" sz="2000" b="1" i="0" u="none" strike="noStrike" kern="1200" cap="none" spc="-20" normalizeH="0" baseline="0" noProof="0" dirty="0">
                <a:ln>
                  <a:noFill/>
                </a:ln>
                <a:solidFill>
                  <a:srgbClr val="0776BD">
                    <a:lumMod val="60000"/>
                    <a:lumOff val="40000"/>
                  </a:srgbClr>
                </a:solidFill>
                <a:effectLst/>
                <a:uLnTx/>
                <a:uFillTx/>
                <a:latin typeface="Arial" charset="0"/>
                <a:cs typeface="Arial" charset="0"/>
              </a:rPr>
              <a:t>effectively and proactively engage in transformation efforts</a:t>
            </a:r>
            <a:r>
              <a:rPr kumimoji="0" lang="en-US" sz="2000" b="0" i="0" u="none" strike="noStrike" kern="1200" cap="none" spc="-20" normalizeH="0" baseline="0" noProof="0" dirty="0">
                <a:ln>
                  <a:noFill/>
                </a:ln>
                <a:solidFill>
                  <a:srgbClr val="000000">
                    <a:lumMod val="50000"/>
                    <a:lumOff val="50000"/>
                  </a:srgbClr>
                </a:solidFill>
                <a:effectLst/>
                <a:uLnTx/>
                <a:uFillTx/>
                <a:latin typeface="Arial" charset="0"/>
                <a:cs typeface="Arial" charset="0"/>
              </a:rPr>
              <a:t> through a novel EM-focused value-based arrangement</a:t>
            </a:r>
          </a:p>
          <a:p>
            <a:pPr marL="685800" marR="0" lvl="1" indent="-228600" algn="l" defTabSz="914400" rtl="0" eaLnBrk="1" fontAlgn="auto" latinLnBrk="0" hangingPunct="1">
              <a:lnSpc>
                <a:spcPct val="90000"/>
              </a:lnSpc>
              <a:spcBef>
                <a:spcPts val="500"/>
              </a:spcBef>
              <a:spcAft>
                <a:spcPts val="0"/>
              </a:spcAft>
              <a:buClrTx/>
              <a:buSzPct val="100000"/>
              <a:buFontTx/>
              <a:buBlip>
                <a:blip r:embed="rId4"/>
              </a:buBlip>
              <a:tabLst/>
              <a:defRPr/>
            </a:pPr>
            <a:r>
              <a:rPr kumimoji="0" lang="en-US" sz="1800" b="1" i="0" u="none" strike="noStrike" kern="1200" cap="none" spc="-20" normalizeH="0" baseline="0" noProof="0" dirty="0">
                <a:ln>
                  <a:noFill/>
                </a:ln>
                <a:solidFill>
                  <a:srgbClr val="0776BD">
                    <a:lumMod val="60000"/>
                    <a:lumOff val="40000"/>
                  </a:srgbClr>
                </a:solidFill>
                <a:effectLst/>
                <a:uLnTx/>
                <a:uFillTx/>
                <a:latin typeface="Arial" charset="0"/>
                <a:cs typeface="Arial" charset="0"/>
              </a:rPr>
              <a:t>Improve scores</a:t>
            </a:r>
            <a:r>
              <a:rPr kumimoji="0" lang="en-US" sz="1800" b="0" i="0" u="none" strike="noStrike" kern="1200" cap="none" spc="-20" normalizeH="0" baseline="0" noProof="0" dirty="0">
                <a:ln>
                  <a:noFill/>
                </a:ln>
                <a:solidFill>
                  <a:srgbClr val="000000">
                    <a:lumMod val="50000"/>
                    <a:lumOff val="50000"/>
                  </a:srgbClr>
                </a:solidFill>
                <a:effectLst/>
                <a:uLnTx/>
                <a:uFillTx/>
                <a:latin typeface="Arial" charset="0"/>
                <a:cs typeface="Arial" charset="0"/>
              </a:rPr>
              <a:t> in other CMS programs and </a:t>
            </a:r>
            <a:r>
              <a:rPr kumimoji="0" lang="en-US" sz="1800" b="1" i="0" u="none" strike="noStrike" kern="1200" cap="none" spc="-20" normalizeH="0" baseline="0" noProof="0" dirty="0">
                <a:ln>
                  <a:noFill/>
                </a:ln>
                <a:solidFill>
                  <a:srgbClr val="0776BD">
                    <a:lumMod val="60000"/>
                    <a:lumOff val="40000"/>
                  </a:srgbClr>
                </a:solidFill>
                <a:effectLst/>
                <a:uLnTx/>
                <a:uFillTx/>
                <a:latin typeface="Arial" charset="0"/>
                <a:cs typeface="Arial" charset="0"/>
              </a:rPr>
              <a:t>save money </a:t>
            </a:r>
            <a:r>
              <a:rPr kumimoji="0" lang="en-US" sz="1800" b="0" i="0" u="none" strike="noStrike" kern="1200" cap="none" spc="-20" normalizeH="0" baseline="0" noProof="0" dirty="0">
                <a:ln>
                  <a:noFill/>
                </a:ln>
                <a:solidFill>
                  <a:srgbClr val="000000">
                    <a:lumMod val="50000"/>
                    <a:lumOff val="50000"/>
                  </a:srgbClr>
                </a:solidFill>
                <a:effectLst/>
                <a:uLnTx/>
                <a:uFillTx/>
                <a:latin typeface="Arial" charset="0"/>
                <a:cs typeface="Arial" charset="0"/>
              </a:rPr>
              <a:t>through built-in metrics</a:t>
            </a:r>
          </a:p>
          <a:p>
            <a:pPr marL="685800" marR="0" lvl="1" indent="-228600" algn="l" defTabSz="914400" rtl="0" eaLnBrk="1" fontAlgn="auto" latinLnBrk="0" hangingPunct="1">
              <a:lnSpc>
                <a:spcPct val="90000"/>
              </a:lnSpc>
              <a:spcBef>
                <a:spcPts val="500"/>
              </a:spcBef>
              <a:spcAft>
                <a:spcPts val="0"/>
              </a:spcAft>
              <a:buClrTx/>
              <a:buSzPct val="100000"/>
              <a:buFontTx/>
              <a:buBlip>
                <a:blip r:embed="rId4"/>
              </a:buBlip>
              <a:tabLst/>
              <a:defRPr/>
            </a:pPr>
            <a:r>
              <a:rPr kumimoji="0" lang="en-US" sz="1800" b="0" i="0" u="none" strike="noStrike" kern="1200" cap="none" spc="-20" normalizeH="0" baseline="0" noProof="0" dirty="0">
                <a:ln>
                  <a:noFill/>
                </a:ln>
                <a:solidFill>
                  <a:srgbClr val="000000">
                    <a:lumMod val="50000"/>
                    <a:lumOff val="50000"/>
                  </a:srgbClr>
                </a:solidFill>
                <a:effectLst/>
                <a:uLnTx/>
                <a:uFillTx/>
                <a:latin typeface="Arial" charset="0"/>
                <a:cs typeface="Arial" charset="0"/>
              </a:rPr>
              <a:t>Supports efforts to </a:t>
            </a:r>
            <a:r>
              <a:rPr kumimoji="0" lang="en-US" sz="1800" b="1" i="0" u="none" strike="noStrike" kern="1200" cap="none" spc="-20" normalizeH="0" baseline="0" noProof="0" dirty="0">
                <a:ln>
                  <a:noFill/>
                </a:ln>
                <a:solidFill>
                  <a:srgbClr val="0776BD">
                    <a:lumMod val="60000"/>
                    <a:lumOff val="40000"/>
                  </a:srgbClr>
                </a:solidFill>
                <a:effectLst/>
                <a:uLnTx/>
                <a:uFillTx/>
                <a:latin typeface="Arial" charset="0"/>
                <a:cs typeface="Arial" charset="0"/>
              </a:rPr>
              <a:t>decrease ED boarding </a:t>
            </a:r>
            <a:r>
              <a:rPr kumimoji="0" lang="en-US" sz="1800" b="0" i="0" u="none" strike="noStrike" kern="1200" cap="none" spc="-20" normalizeH="0" baseline="0" noProof="0" dirty="0">
                <a:ln>
                  <a:noFill/>
                </a:ln>
                <a:solidFill>
                  <a:srgbClr val="000000">
                    <a:lumMod val="50000"/>
                    <a:lumOff val="50000"/>
                  </a:srgbClr>
                </a:solidFill>
                <a:effectLst/>
                <a:uLnTx/>
                <a:uFillTx/>
                <a:latin typeface="Arial" charset="0"/>
                <a:cs typeface="Arial" charset="0"/>
              </a:rPr>
              <a:t>addressing high-occupancy concerns</a:t>
            </a:r>
            <a:endParaRPr kumimoji="0" lang="en-US" sz="1800" b="0" i="0" u="none" strike="noStrike" kern="1200" cap="none" spc="-20" normalizeH="0" baseline="0" noProof="0" dirty="0">
              <a:ln>
                <a:noFill/>
              </a:ln>
              <a:solidFill>
                <a:srgbClr val="000000"/>
              </a:solidFill>
              <a:effectLst/>
              <a:uLnTx/>
              <a:uFillTx/>
              <a:latin typeface="Arial" charset="0"/>
              <a:cs typeface="Arial" charset="0"/>
            </a:endParaRPr>
          </a:p>
        </p:txBody>
      </p:sp>
      <p:grpSp>
        <p:nvGrpSpPr>
          <p:cNvPr id="6" name="Group 5">
            <a:extLst>
              <a:ext uri="{FF2B5EF4-FFF2-40B4-BE49-F238E27FC236}">
                <a16:creationId xmlns:a16="http://schemas.microsoft.com/office/drawing/2014/main" id="{1006FD75-0E9B-D148-8AB9-BCB144B3C699}"/>
              </a:ext>
            </a:extLst>
          </p:cNvPr>
          <p:cNvGrpSpPr/>
          <p:nvPr/>
        </p:nvGrpSpPr>
        <p:grpSpPr>
          <a:xfrm>
            <a:off x="0" y="1952175"/>
            <a:ext cx="12192000" cy="764431"/>
            <a:chOff x="0" y="1394569"/>
            <a:chExt cx="9033256" cy="1168136"/>
          </a:xfrm>
        </p:grpSpPr>
        <p:sp>
          <p:nvSpPr>
            <p:cNvPr id="7" name="Rectangle 6">
              <a:extLst>
                <a:ext uri="{FF2B5EF4-FFF2-40B4-BE49-F238E27FC236}">
                  <a16:creationId xmlns:a16="http://schemas.microsoft.com/office/drawing/2014/main" id="{05970F45-527F-5440-AD42-BC556610341C}"/>
                </a:ext>
              </a:extLst>
            </p:cNvPr>
            <p:cNvSpPr/>
            <p:nvPr/>
          </p:nvSpPr>
          <p:spPr>
            <a:xfrm>
              <a:off x="4516628" y="1394569"/>
              <a:ext cx="4516628" cy="116813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FFFFFF"/>
                  </a:solidFill>
                  <a:effectLst/>
                  <a:uLnTx/>
                  <a:uFillTx/>
                  <a:latin typeface="Arial" charset="0"/>
                  <a:ea typeface="Arial" charset="0"/>
                  <a:cs typeface="Arial" charset="0"/>
                </a:rPr>
                <a:t>Estimated Cost Savings </a:t>
              </a:r>
            </a:p>
          </p:txBody>
        </p:sp>
        <p:sp>
          <p:nvSpPr>
            <p:cNvPr id="8" name="Rectangle 7">
              <a:extLst>
                <a:ext uri="{FF2B5EF4-FFF2-40B4-BE49-F238E27FC236}">
                  <a16:creationId xmlns:a16="http://schemas.microsoft.com/office/drawing/2014/main" id="{80991197-CD38-4B4F-97FF-295E3C0B792B}"/>
                </a:ext>
              </a:extLst>
            </p:cNvPr>
            <p:cNvSpPr/>
            <p:nvPr/>
          </p:nvSpPr>
          <p:spPr>
            <a:xfrm>
              <a:off x="0" y="1394569"/>
              <a:ext cx="4516628" cy="1168136"/>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FFFFFF"/>
                  </a:solidFill>
                  <a:effectLst/>
                  <a:uLnTx/>
                  <a:uFillTx/>
                  <a:latin typeface="Arial" charset="0"/>
                  <a:ea typeface="Arial" charset="0"/>
                  <a:cs typeface="Arial" charset="0"/>
                </a:rPr>
                <a:t>Value Over Volume</a:t>
              </a:r>
            </a:p>
          </p:txBody>
        </p:sp>
      </p:grpSp>
      <p:sp>
        <p:nvSpPr>
          <p:cNvPr id="3" name="Rectangle 2">
            <a:extLst>
              <a:ext uri="{FF2B5EF4-FFF2-40B4-BE49-F238E27FC236}">
                <a16:creationId xmlns:a16="http://schemas.microsoft.com/office/drawing/2014/main" id="{88FDADA1-C8C5-EC46-B50F-52F6C64DFC15}"/>
              </a:ext>
            </a:extLst>
          </p:cNvPr>
          <p:cNvSpPr/>
          <p:nvPr/>
        </p:nvSpPr>
        <p:spPr>
          <a:xfrm>
            <a:off x="92927" y="6134247"/>
            <a:ext cx="6096000" cy="184666"/>
          </a:xfrm>
          <a:prstGeom prst="rect">
            <a:avLst/>
          </a:prstGeom>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a:ln>
                  <a:noFill/>
                </a:ln>
                <a:solidFill>
                  <a:srgbClr val="000000"/>
                </a:solidFill>
                <a:effectLst/>
                <a:uLnTx/>
                <a:uFillTx/>
                <a:latin typeface="Arial" panose="020B0604020202020204"/>
                <a:ea typeface="+mn-ea"/>
                <a:cs typeface="+mn-cs"/>
              </a:rPr>
              <a:t>Sources: </a:t>
            </a:r>
            <a:r>
              <a:rPr kumimoji="0" lang="en-US" sz="600" b="0" i="0" u="none" strike="noStrike" kern="1200" cap="none" spc="0" normalizeH="0" baseline="0" noProof="0" dirty="0">
                <a:ln>
                  <a:noFill/>
                </a:ln>
                <a:solidFill>
                  <a:srgbClr val="000000"/>
                </a:solidFill>
                <a:effectLst/>
                <a:uLnTx/>
                <a:uFillTx/>
                <a:latin typeface="Arial" panose="020B0604020202020204"/>
                <a:ea typeface="+mn-ea"/>
                <a:cs typeface="+mn-cs"/>
              </a:rPr>
              <a:t>American College of Emergency Physicians. The AUCM Proposal. (2018) </a:t>
            </a:r>
            <a:r>
              <a:rPr kumimoji="0" lang="en-US" sz="600" b="0" i="0" u="sng" strike="noStrike" kern="1200" cap="none" spc="0" normalizeH="0" baseline="0" noProof="0" dirty="0">
                <a:ln>
                  <a:noFill/>
                </a:ln>
                <a:solidFill>
                  <a:srgbClr val="000000"/>
                </a:solidFill>
                <a:effectLst/>
                <a:uLnTx/>
                <a:uFillTx/>
                <a:latin typeface="Arial" panose="020B0604020202020204"/>
                <a:ea typeface="+mn-ea"/>
                <a:cs typeface="+mn-cs"/>
                <a:hlinkClick r:id="rId5"/>
              </a:rPr>
              <a:t>https://aspe.hhs.gov/system/files/pdf/255906/ACEPResubmissionofAUCMtoPTAC.PDF</a:t>
            </a:r>
            <a:endParaRPr kumimoji="0" lang="en-US" sz="60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164798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7" name="TextBox 6">
            <a:extLst>
              <a:ext uri="{FF2B5EF4-FFF2-40B4-BE49-F238E27FC236}">
                <a16:creationId xmlns:a16="http://schemas.microsoft.com/office/drawing/2014/main" id="{80DB93D2-6FCF-4948-921F-945114649628}"/>
              </a:ext>
            </a:extLst>
          </p:cNvPr>
          <p:cNvSpPr txBox="1"/>
          <p:nvPr/>
        </p:nvSpPr>
        <p:spPr>
          <a:xfrm>
            <a:off x="6746628" y="1783959"/>
            <a:ext cx="4645250" cy="2889114"/>
          </a:xfrm>
          <a:prstGeom prst="rect">
            <a:avLst/>
          </a:prstGeom>
        </p:spPr>
        <p:txBody>
          <a:bodyPr vert="horz" lIns="91440" tIns="45720" rIns="91440" bIns="45720" rtlCol="0" anchor="b">
            <a:normAutofit fontScale="85000" lnSpcReduction="20000"/>
          </a:bodyPr>
          <a:lstStyle/>
          <a:p>
            <a:pPr marL="228600" marR="0" lvl="0" indent="-228600" algn="l" defTabSz="914400" rtl="0" eaLnBrk="1" fontAlgn="auto" latinLnBrk="0" hangingPunct="1">
              <a:lnSpc>
                <a:spcPct val="90000"/>
              </a:lnSpc>
              <a:spcBef>
                <a:spcPts val="1000"/>
              </a:spcBef>
              <a:spcAft>
                <a:spcPts val="0"/>
              </a:spcAft>
              <a:buClr>
                <a:srgbClr val="F0F6FF"/>
              </a:buClr>
              <a:buSzPct val="85000"/>
              <a:buFont typeface="Wingdings" pitchFamily="2" charset="2"/>
              <a:buChar char="ü"/>
              <a:tabLst/>
              <a:defRPr/>
            </a:pPr>
            <a:r>
              <a:rPr kumimoji="0" lang="en-US" sz="1800" b="0" i="0" u="none" strike="noStrike" kern="1200" cap="none" spc="-20" normalizeH="0" baseline="0" noProof="0" dirty="0">
                <a:ln>
                  <a:noFill/>
                </a:ln>
                <a:solidFill>
                  <a:srgbClr val="FFFFFF"/>
                </a:solidFill>
                <a:effectLst/>
                <a:uLnTx/>
                <a:uFillTx/>
                <a:latin typeface="Arial" panose="020B0604020202020204"/>
                <a:ea typeface="+mn-ea"/>
                <a:cs typeface="Arial" charset="0"/>
              </a:rPr>
              <a:t>Stakeholders across the healthcare system are interested in efforts to increase patient quality and improve costs through value-based arrangements</a:t>
            </a:r>
          </a:p>
          <a:p>
            <a:pPr marL="228600" marR="0" lvl="0" indent="-228600" algn="l" defTabSz="914400" rtl="0" eaLnBrk="1" fontAlgn="auto" latinLnBrk="0" hangingPunct="1">
              <a:lnSpc>
                <a:spcPct val="90000"/>
              </a:lnSpc>
              <a:spcBef>
                <a:spcPts val="1000"/>
              </a:spcBef>
              <a:spcAft>
                <a:spcPts val="0"/>
              </a:spcAft>
              <a:buClr>
                <a:srgbClr val="F0F6FF"/>
              </a:buClr>
              <a:buSzPct val="85000"/>
              <a:buFont typeface="Wingdings" pitchFamily="2" charset="2"/>
              <a:buChar char="ü"/>
              <a:tabLst/>
              <a:defRPr/>
            </a:pPr>
            <a:r>
              <a:rPr kumimoji="0" lang="en-US" sz="1800" b="0" i="0" u="none" strike="noStrike" kern="1200" cap="none" spc="-20" normalizeH="0" baseline="0" noProof="0" dirty="0">
                <a:ln>
                  <a:noFill/>
                </a:ln>
                <a:solidFill>
                  <a:srgbClr val="FFFFFF"/>
                </a:solidFill>
                <a:effectLst/>
                <a:uLnTx/>
                <a:uFillTx/>
                <a:latin typeface="Arial" panose="020B0604020202020204"/>
                <a:ea typeface="+mn-ea"/>
                <a:cs typeface="Arial" charset="0"/>
              </a:rPr>
              <a:t>Physician participation is value-based reform efforts benefits the entire healthcare system yet there are no avenues for EM physicians to directly participate </a:t>
            </a:r>
          </a:p>
          <a:p>
            <a:pPr marL="228600" marR="0" lvl="0" indent="-228600" algn="l" defTabSz="914400" rtl="0" eaLnBrk="1" fontAlgn="auto" latinLnBrk="0" hangingPunct="1">
              <a:lnSpc>
                <a:spcPct val="90000"/>
              </a:lnSpc>
              <a:spcBef>
                <a:spcPts val="1000"/>
              </a:spcBef>
              <a:spcAft>
                <a:spcPts val="0"/>
              </a:spcAft>
              <a:buClr>
                <a:srgbClr val="F0F6FF"/>
              </a:buClr>
              <a:buSzPct val="85000"/>
              <a:buFont typeface="Wingdings" pitchFamily="2" charset="2"/>
              <a:buChar char="ü"/>
              <a:tabLst/>
              <a:defRPr/>
            </a:pPr>
            <a:r>
              <a:rPr kumimoji="0" lang="en-US" sz="1800" b="0" i="0" u="none" strike="noStrike" kern="1200" cap="none" spc="-20" normalizeH="0" baseline="0" noProof="0" dirty="0">
                <a:ln>
                  <a:noFill/>
                </a:ln>
                <a:solidFill>
                  <a:srgbClr val="FFFFFF"/>
                </a:solidFill>
                <a:effectLst/>
                <a:uLnTx/>
                <a:uFillTx/>
                <a:latin typeface="Arial" panose="020B0604020202020204"/>
                <a:ea typeface="+mn-ea"/>
                <a:cs typeface="Arial" charset="0"/>
              </a:rPr>
              <a:t>ACEP developed the AUCM to provide EM physicians with an opportunity to participate directly in an Advanced APM; while designed for Medicare, components of the AUCM could be utilized across payors</a:t>
            </a:r>
          </a:p>
          <a:p>
            <a:pPr marL="228600" marR="0" lvl="0" indent="-228600" algn="l" defTabSz="914400" rtl="0" eaLnBrk="1" fontAlgn="auto" latinLnBrk="0" hangingPunct="1">
              <a:lnSpc>
                <a:spcPct val="90000"/>
              </a:lnSpc>
              <a:spcBef>
                <a:spcPts val="1000"/>
              </a:spcBef>
              <a:spcAft>
                <a:spcPts val="0"/>
              </a:spcAft>
              <a:buClr>
                <a:srgbClr val="F0F6FF"/>
              </a:buClr>
              <a:buSzPct val="85000"/>
              <a:buFont typeface="Wingdings" pitchFamily="2" charset="2"/>
              <a:buChar char="ü"/>
              <a:tabLst/>
              <a:defRPr/>
            </a:pPr>
            <a:r>
              <a:rPr kumimoji="0" lang="en-US" sz="1800" b="0" i="0" u="none" strike="noStrike" kern="1200" cap="none" spc="-20" normalizeH="0" baseline="0" noProof="0" dirty="0">
                <a:ln>
                  <a:noFill/>
                </a:ln>
                <a:solidFill>
                  <a:srgbClr val="FFFFFF"/>
                </a:solidFill>
                <a:effectLst/>
                <a:uLnTx/>
                <a:uFillTx/>
                <a:latin typeface="Arial" charset="0"/>
                <a:ea typeface="+mn-ea"/>
                <a:cs typeface="Arial" charset="0"/>
              </a:rPr>
              <a:t>Stakeholders are encouraged to gain a deeper understanding of the AUCM and begin laying the groundwork for EM transformation discussions</a:t>
            </a:r>
            <a:endParaRPr kumimoji="0" lang="en-US" sz="1800" b="0" i="0" u="none" strike="noStrike" kern="1200" cap="none" spc="-20" normalizeH="0" baseline="0" noProof="0" dirty="0">
              <a:ln>
                <a:noFill/>
              </a:ln>
              <a:solidFill>
                <a:srgbClr val="FFFFFF"/>
              </a:solidFill>
              <a:effectLst/>
              <a:highlight>
                <a:srgbClr val="FFFF00"/>
              </a:highlight>
              <a:uLnTx/>
              <a:uFillTx/>
              <a:latin typeface="Arial" panose="020B0604020202020204"/>
              <a:ea typeface="+mn-ea"/>
              <a:cs typeface="Arial" charset="0"/>
            </a:endParaRPr>
          </a:p>
        </p:txBody>
      </p:sp>
      <p:sp>
        <p:nvSpPr>
          <p:cNvPr id="73" name="Freeform: Shape 72">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screenshot of a cell phone&#10;&#10;Description automatically generated">
            <a:extLst>
              <a:ext uri="{FF2B5EF4-FFF2-40B4-BE49-F238E27FC236}">
                <a16:creationId xmlns:a16="http://schemas.microsoft.com/office/drawing/2014/main" id="{8C7BFFA9-8535-104F-898F-84E680A79E03}"/>
              </a:ext>
            </a:extLst>
          </p:cNvPr>
          <p:cNvPicPr>
            <a:picLocks noChangeAspect="1"/>
          </p:cNvPicPr>
          <p:nvPr/>
        </p:nvPicPr>
        <p:blipFill>
          <a:blip r:embed="rId3"/>
          <a:stretch>
            <a:fillRect/>
          </a:stretch>
        </p:blipFill>
        <p:spPr>
          <a:xfrm>
            <a:off x="434897" y="5895030"/>
            <a:ext cx="1918559" cy="581926"/>
          </a:xfrm>
          <a:prstGeom prst="rect">
            <a:avLst/>
          </a:prstGeom>
        </p:spPr>
      </p:pic>
      <p:pic>
        <p:nvPicPr>
          <p:cNvPr id="8" name="Picture 2" descr="ILLUSTRATION: Chris Whissen   PHOTOS: shutterstock.com">
            <a:extLst>
              <a:ext uri="{FF2B5EF4-FFF2-40B4-BE49-F238E27FC236}">
                <a16:creationId xmlns:a16="http://schemas.microsoft.com/office/drawing/2014/main" id="{85132463-218E-FC46-8F9E-389359B63F2C}"/>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19382" y="1110574"/>
            <a:ext cx="4047843" cy="326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3715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6">
            <a:extLst>
              <a:ext uri="{FF2B5EF4-FFF2-40B4-BE49-F238E27FC236}">
                <a16:creationId xmlns:a16="http://schemas.microsoft.com/office/drawing/2014/main" id="{917E932E-3DD5-4114-8C3A-A62D767B42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20" name="Rectangle 8">
            <a:extLst>
              <a:ext uri="{FF2B5EF4-FFF2-40B4-BE49-F238E27FC236}">
                <a16:creationId xmlns:a16="http://schemas.microsoft.com/office/drawing/2014/main" id="{5ABC7591-C57E-4D72-853E-5E29163F1A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23314" y="0"/>
            <a:ext cx="5268686" cy="1652335"/>
          </a:xfrm>
          <a:prstGeom prst="rect">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776BD"/>
              </a:solidFill>
              <a:effectLst/>
              <a:uLnTx/>
              <a:uFillTx/>
              <a:latin typeface="Arial" panose="020B0604020202020204"/>
              <a:ea typeface="+mn-ea"/>
              <a:cs typeface="+mn-cs"/>
            </a:endParaRPr>
          </a:p>
        </p:txBody>
      </p:sp>
      <p:sp>
        <p:nvSpPr>
          <p:cNvPr id="21" name="Rectangle 10">
            <a:extLst>
              <a:ext uri="{FF2B5EF4-FFF2-40B4-BE49-F238E27FC236}">
                <a16:creationId xmlns:a16="http://schemas.microsoft.com/office/drawing/2014/main" id="{5CC8CE9F-BFD2-4458-B58F-368D984842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23314" y="5205665"/>
            <a:ext cx="5268686" cy="1652335"/>
          </a:xfrm>
          <a:prstGeom prst="rect">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776BD"/>
              </a:solidFill>
              <a:effectLst/>
              <a:uLnTx/>
              <a:uFillTx/>
              <a:latin typeface="Arial" panose="020B0604020202020204"/>
              <a:ea typeface="+mn-ea"/>
              <a:cs typeface="+mn-cs"/>
            </a:endParaRPr>
          </a:p>
        </p:txBody>
      </p:sp>
      <p:sp>
        <p:nvSpPr>
          <p:cNvPr id="22" name="Freeform: Shape 12">
            <a:extLst>
              <a:ext uri="{FF2B5EF4-FFF2-40B4-BE49-F238E27FC236}">
                <a16:creationId xmlns:a16="http://schemas.microsoft.com/office/drawing/2014/main" id="{80FCD887-31EB-4CE5-8424-3208B14E2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0" cy="6858002"/>
          </a:xfrm>
          <a:custGeom>
            <a:avLst/>
            <a:gdLst>
              <a:gd name="connsiteX0" fmla="*/ 5244354 w 12192000"/>
              <a:gd name="connsiteY0" fmla="*/ 0 h 6858002"/>
              <a:gd name="connsiteX1" fmla="*/ 5308362 w 12192000"/>
              <a:gd name="connsiteY1" fmla="*/ 0 h 6858002"/>
              <a:gd name="connsiteX2" fmla="*/ 5308362 w 12192000"/>
              <a:gd name="connsiteY2" fmla="*/ 1592826 h 6858002"/>
              <a:gd name="connsiteX3" fmla="*/ 12192000 w 12192000"/>
              <a:gd name="connsiteY3" fmla="*/ 1592826 h 6858002"/>
              <a:gd name="connsiteX4" fmla="*/ 12192000 w 12192000"/>
              <a:gd name="connsiteY4" fmla="*/ 1656834 h 6858002"/>
              <a:gd name="connsiteX5" fmla="*/ 11204090 w 12192000"/>
              <a:gd name="connsiteY5" fmla="*/ 1656834 h 6858002"/>
              <a:gd name="connsiteX6" fmla="*/ 11204090 w 12192000"/>
              <a:gd name="connsiteY6" fmla="*/ 5196250 h 6858002"/>
              <a:gd name="connsiteX7" fmla="*/ 12192000 w 12192000"/>
              <a:gd name="connsiteY7" fmla="*/ 5196250 h 6858002"/>
              <a:gd name="connsiteX8" fmla="*/ 12192000 w 12192000"/>
              <a:gd name="connsiteY8" fmla="*/ 5260258 h 6858002"/>
              <a:gd name="connsiteX9" fmla="*/ 11204090 w 12192000"/>
              <a:gd name="connsiteY9" fmla="*/ 5260258 h 6858002"/>
              <a:gd name="connsiteX10" fmla="*/ 5308362 w 12192000"/>
              <a:gd name="connsiteY10" fmla="*/ 5260258 h 6858002"/>
              <a:gd name="connsiteX11" fmla="*/ 5308362 w 12192000"/>
              <a:gd name="connsiteY11" fmla="*/ 6858002 h 6858002"/>
              <a:gd name="connsiteX12" fmla="*/ 5244354 w 12192000"/>
              <a:gd name="connsiteY12" fmla="*/ 6858002 h 6858002"/>
              <a:gd name="connsiteX13" fmla="*/ 5244354 w 12192000"/>
              <a:gd name="connsiteY13" fmla="*/ 5260258 h 6858002"/>
              <a:gd name="connsiteX14" fmla="*/ 1 w 12192000"/>
              <a:gd name="connsiteY14" fmla="*/ 5260258 h 6858002"/>
              <a:gd name="connsiteX15" fmla="*/ 1 w 12192000"/>
              <a:gd name="connsiteY15" fmla="*/ 5196250 h 6858002"/>
              <a:gd name="connsiteX16" fmla="*/ 5244354 w 12192000"/>
              <a:gd name="connsiteY16" fmla="*/ 5196250 h 6858002"/>
              <a:gd name="connsiteX17" fmla="*/ 5244354 w 12192000"/>
              <a:gd name="connsiteY17" fmla="*/ 1656834 h 6858002"/>
              <a:gd name="connsiteX18" fmla="*/ 0 w 12192000"/>
              <a:gd name="connsiteY18" fmla="*/ 1656834 h 6858002"/>
              <a:gd name="connsiteX19" fmla="*/ 0 w 12192000"/>
              <a:gd name="connsiteY19" fmla="*/ 1592826 h 6858002"/>
              <a:gd name="connsiteX20" fmla="*/ 5244354 w 12192000"/>
              <a:gd name="connsiteY20" fmla="*/ 159282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192000" h="6858002">
                <a:moveTo>
                  <a:pt x="5244354" y="0"/>
                </a:moveTo>
                <a:lnTo>
                  <a:pt x="5308362" y="0"/>
                </a:lnTo>
                <a:lnTo>
                  <a:pt x="5308362" y="1592826"/>
                </a:lnTo>
                <a:lnTo>
                  <a:pt x="12192000" y="1592826"/>
                </a:lnTo>
                <a:lnTo>
                  <a:pt x="12192000" y="1656834"/>
                </a:lnTo>
                <a:lnTo>
                  <a:pt x="11204090" y="1656834"/>
                </a:lnTo>
                <a:lnTo>
                  <a:pt x="11204090" y="5196250"/>
                </a:lnTo>
                <a:lnTo>
                  <a:pt x="12192000" y="5196250"/>
                </a:lnTo>
                <a:lnTo>
                  <a:pt x="12192000" y="5260258"/>
                </a:lnTo>
                <a:lnTo>
                  <a:pt x="11204090" y="5260258"/>
                </a:lnTo>
                <a:lnTo>
                  <a:pt x="5308362" y="5260258"/>
                </a:lnTo>
                <a:lnTo>
                  <a:pt x="5308362" y="6858002"/>
                </a:lnTo>
                <a:lnTo>
                  <a:pt x="5244354" y="6858002"/>
                </a:lnTo>
                <a:lnTo>
                  <a:pt x="5244354" y="5260258"/>
                </a:lnTo>
                <a:lnTo>
                  <a:pt x="1" y="5260258"/>
                </a:lnTo>
                <a:lnTo>
                  <a:pt x="1" y="5196250"/>
                </a:lnTo>
                <a:lnTo>
                  <a:pt x="5244354" y="5196250"/>
                </a:lnTo>
                <a:lnTo>
                  <a:pt x="5244354" y="1656834"/>
                </a:lnTo>
                <a:lnTo>
                  <a:pt x="0" y="1656834"/>
                </a:lnTo>
                <a:lnTo>
                  <a:pt x="0" y="1592826"/>
                </a:lnTo>
                <a:lnTo>
                  <a:pt x="5244354" y="1592826"/>
                </a:lnTo>
                <a:close/>
              </a:path>
            </a:pathLst>
          </a:cu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2" name="Title 1"/>
          <p:cNvSpPr>
            <a:spLocks noGrp="1"/>
          </p:cNvSpPr>
          <p:nvPr>
            <p:ph type="ctrTitle"/>
          </p:nvPr>
        </p:nvSpPr>
        <p:spPr>
          <a:xfrm>
            <a:off x="1673649" y="2313986"/>
            <a:ext cx="4576119" cy="1392837"/>
          </a:xfrm>
        </p:spPr>
        <p:txBody>
          <a:bodyPr>
            <a:normAutofit/>
          </a:bodyPr>
          <a:lstStyle/>
          <a:p>
            <a:r>
              <a:rPr lang="en-US" sz="3200" dirty="0">
                <a:solidFill>
                  <a:schemeClr val="bg1"/>
                </a:solidFill>
              </a:rPr>
              <a:t>Additional Resources</a:t>
            </a:r>
          </a:p>
        </p:txBody>
      </p:sp>
    </p:spTree>
    <p:extLst>
      <p:ext uri="{BB962C8B-B14F-4D97-AF65-F5344CB8AC3E}">
        <p14:creationId xmlns:p14="http://schemas.microsoft.com/office/powerpoint/2010/main" val="18335465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9D4C2-B9C9-D747-BC3F-61CE0DD03739}"/>
              </a:ext>
            </a:extLst>
          </p:cNvPr>
          <p:cNvSpPr>
            <a:spLocks noGrp="1"/>
          </p:cNvSpPr>
          <p:nvPr>
            <p:ph type="title"/>
          </p:nvPr>
        </p:nvSpPr>
        <p:spPr/>
        <p:txBody>
          <a:bodyPr/>
          <a:lstStyle/>
          <a:p>
            <a:r>
              <a:rPr lang="en-US" dirty="0"/>
              <a:t>Learn More About the AUCM</a:t>
            </a:r>
          </a:p>
        </p:txBody>
      </p:sp>
      <p:sp>
        <p:nvSpPr>
          <p:cNvPr id="3" name="Content Placeholder 2">
            <a:extLst>
              <a:ext uri="{FF2B5EF4-FFF2-40B4-BE49-F238E27FC236}">
                <a16:creationId xmlns:a16="http://schemas.microsoft.com/office/drawing/2014/main" id="{E1AE7401-2355-874C-AE71-A43877443C8C}"/>
              </a:ext>
            </a:extLst>
          </p:cNvPr>
          <p:cNvSpPr>
            <a:spLocks noGrp="1"/>
          </p:cNvSpPr>
          <p:nvPr>
            <p:ph idx="1"/>
          </p:nvPr>
        </p:nvSpPr>
        <p:spPr/>
        <p:txBody>
          <a:bodyPr>
            <a:normAutofit fontScale="85000" lnSpcReduction="10000"/>
          </a:bodyPr>
          <a:lstStyle/>
          <a:p>
            <a:r>
              <a:rPr lang="en-US" dirty="0"/>
              <a:t>ACEP’s the  Acute Unscheduled Care Model Homepage: </a:t>
            </a:r>
            <a:r>
              <a:rPr lang="en-US" dirty="0">
                <a:hlinkClick r:id="rId3"/>
              </a:rPr>
              <a:t>www.acep.org/apm</a:t>
            </a:r>
            <a:r>
              <a:rPr lang="en-US" dirty="0"/>
              <a:t> </a:t>
            </a:r>
          </a:p>
          <a:p>
            <a:r>
              <a:rPr lang="en-US" dirty="0"/>
              <a:t>PTAC Homepage: </a:t>
            </a:r>
            <a:r>
              <a:rPr lang="en-US" dirty="0">
                <a:hlinkClick r:id="rId4"/>
              </a:rPr>
              <a:t>https://aspe.hhs.gov/ptac-physician-focused-payment-model-technical-advisory-committee</a:t>
            </a:r>
            <a:endParaRPr lang="en-US" dirty="0"/>
          </a:p>
          <a:p>
            <a:r>
              <a:rPr lang="en-US" dirty="0"/>
              <a:t>American College of Emergency Physicians. The AUCM Proposal. (2018) </a:t>
            </a:r>
            <a:r>
              <a:rPr lang="en-US" u="sng" dirty="0">
                <a:hlinkClick r:id="rId5"/>
              </a:rPr>
              <a:t>https://aspe.hhs.gov/system/files/pdf/255906/ACEPResubmissionofAUCMtoPTAC.PDF</a:t>
            </a:r>
            <a:r>
              <a:rPr lang="en-US" dirty="0"/>
              <a:t> </a:t>
            </a:r>
          </a:p>
          <a:p>
            <a:pPr lvl="1"/>
            <a:r>
              <a:rPr lang="en-US" dirty="0"/>
              <a:t>Letter of Intent: </a:t>
            </a:r>
            <a:r>
              <a:rPr lang="en-US" dirty="0">
                <a:hlinkClick r:id="rId6"/>
              </a:rPr>
              <a:t>https://aspe.hhs.gov/system/files/pdf/255906/LoIACEP.PDF</a:t>
            </a:r>
            <a:endParaRPr lang="en-US" dirty="0"/>
          </a:p>
          <a:p>
            <a:pPr lvl="1"/>
            <a:r>
              <a:rPr lang="en-US" dirty="0"/>
              <a:t>Public Comments: </a:t>
            </a:r>
            <a:r>
              <a:rPr lang="en-US" dirty="0">
                <a:hlinkClick r:id="rId7"/>
              </a:rPr>
              <a:t>https://aspe.hhs.gov/system/files/pdf/255906/ACEPPublicComment.pdf</a:t>
            </a:r>
            <a:endParaRPr lang="en-US" dirty="0"/>
          </a:p>
          <a:p>
            <a:pPr lvl="1"/>
            <a:r>
              <a:rPr lang="en-US" dirty="0"/>
              <a:t>Preliminary Review Team (PRT) Report: </a:t>
            </a:r>
            <a:r>
              <a:rPr lang="en-US" dirty="0">
                <a:hlinkClick r:id="rId8"/>
              </a:rPr>
              <a:t>https://aspe.hhs.gov/system/files/pdf/259886/PRT_Report_ACEP_08-13-18_508.pdf</a:t>
            </a:r>
            <a:endParaRPr lang="en-US" dirty="0"/>
          </a:p>
          <a:p>
            <a:pPr lvl="1"/>
            <a:r>
              <a:rPr lang="en-US" dirty="0"/>
              <a:t>Additional Information from Submitter: </a:t>
            </a:r>
            <a:r>
              <a:rPr lang="en-US" dirty="0">
                <a:hlinkClick r:id="rId9"/>
              </a:rPr>
              <a:t>https://aspe.hhs.gov/system/files/pdf/255906/AdditionalInformationfromSubmitterACEP.pdf</a:t>
            </a:r>
            <a:endParaRPr lang="en-US" dirty="0"/>
          </a:p>
          <a:p>
            <a:pPr lvl="1"/>
            <a:r>
              <a:rPr lang="en-US" dirty="0"/>
              <a:t>Additional Information/Analyses: </a:t>
            </a:r>
            <a:r>
              <a:rPr lang="en-US" dirty="0">
                <a:hlinkClick r:id="rId10"/>
              </a:rPr>
              <a:t>https://aspe.hhs.gov/system/files/pdf/255906/AdditionalInformationorAnalysesACEP.pdf</a:t>
            </a:r>
            <a:endParaRPr lang="en-US" dirty="0"/>
          </a:p>
          <a:p>
            <a:pPr lvl="1"/>
            <a:r>
              <a:rPr lang="en-US" dirty="0"/>
              <a:t>Additional Information/Analyses – Data Tables: </a:t>
            </a:r>
            <a:r>
              <a:rPr lang="en-US" dirty="0">
                <a:hlinkClick r:id="rId11"/>
              </a:rPr>
              <a:t>https://aspe.hhs.gov/system/files/pdf/255906/AddlInfoorAnalyses-DataTablesACEP.pdf</a:t>
            </a:r>
            <a:endParaRPr lang="en-US" dirty="0"/>
          </a:p>
          <a:p>
            <a:pPr lvl="1"/>
            <a:r>
              <a:rPr lang="en-US" dirty="0"/>
              <a:t>Committee Member Disclosures: </a:t>
            </a:r>
            <a:r>
              <a:rPr lang="en-US" dirty="0">
                <a:hlinkClick r:id="rId12"/>
              </a:rPr>
              <a:t>https://aspe.hhs.gov/system/files/pdf/259886/ACEP_Disclosures_508.pdf</a:t>
            </a:r>
            <a:endParaRPr lang="en-US" dirty="0"/>
          </a:p>
          <a:p>
            <a:pPr lvl="1"/>
            <a:r>
              <a:rPr lang="en-US" dirty="0"/>
              <a:t>Report to the Secretary: </a:t>
            </a:r>
            <a:r>
              <a:rPr lang="en-US" dirty="0">
                <a:hlinkClick r:id="rId13"/>
              </a:rPr>
              <a:t>https://aspe.hhs.gov/system/files/pdf/255726/ReportToTheSecretary_ACEP_10.20.18.pdf</a:t>
            </a:r>
            <a:endParaRPr lang="en-US" dirty="0"/>
          </a:p>
          <a:p>
            <a:pPr lvl="1"/>
            <a:endParaRPr lang="en-US" dirty="0"/>
          </a:p>
          <a:p>
            <a:endParaRPr lang="en-US" dirty="0"/>
          </a:p>
        </p:txBody>
      </p:sp>
    </p:spTree>
    <p:extLst>
      <p:ext uri="{BB962C8B-B14F-4D97-AF65-F5344CB8AC3E}">
        <p14:creationId xmlns:p14="http://schemas.microsoft.com/office/powerpoint/2010/main" val="2667499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8CDA7-E515-D246-B796-825253007E42}"/>
              </a:ext>
            </a:extLst>
          </p:cNvPr>
          <p:cNvSpPr>
            <a:spLocks noGrp="1"/>
          </p:cNvSpPr>
          <p:nvPr>
            <p:ph type="title"/>
          </p:nvPr>
        </p:nvSpPr>
        <p:spPr>
          <a:xfrm>
            <a:off x="633984" y="1111963"/>
            <a:ext cx="10953000" cy="919373"/>
          </a:xfrm>
        </p:spPr>
        <p:txBody>
          <a:bodyPr>
            <a:normAutofit fontScale="90000"/>
          </a:bodyPr>
          <a:lstStyle/>
          <a:p>
            <a:r>
              <a:rPr lang="en-US" dirty="0"/>
              <a:t>Healthcare Focused on “Value Over Volume” and Patient-Centric Care</a:t>
            </a:r>
          </a:p>
        </p:txBody>
      </p:sp>
      <p:sp>
        <p:nvSpPr>
          <p:cNvPr id="3" name="Content Placeholder 2">
            <a:extLst>
              <a:ext uri="{FF2B5EF4-FFF2-40B4-BE49-F238E27FC236}">
                <a16:creationId xmlns:a16="http://schemas.microsoft.com/office/drawing/2014/main" id="{4F0B615F-7AB1-1340-AF60-C669B8E0342C}"/>
              </a:ext>
            </a:extLst>
          </p:cNvPr>
          <p:cNvSpPr>
            <a:spLocks noGrp="1"/>
          </p:cNvSpPr>
          <p:nvPr>
            <p:ph idx="1"/>
          </p:nvPr>
        </p:nvSpPr>
        <p:spPr>
          <a:xfrm>
            <a:off x="633985" y="2141338"/>
            <a:ext cx="5024694" cy="3965867"/>
          </a:xfrm>
        </p:spPr>
        <p:txBody>
          <a:bodyPr>
            <a:normAutofit/>
          </a:bodyPr>
          <a:lstStyle/>
          <a:p>
            <a:r>
              <a:rPr lang="en-US" sz="1800" dirty="0">
                <a:solidFill>
                  <a:schemeClr val="tx1">
                    <a:lumMod val="50000"/>
                    <a:lumOff val="50000"/>
                  </a:schemeClr>
                </a:solidFill>
              </a:rPr>
              <a:t>Our healthcare system is moving towards greater coordination and integration of services and systems to </a:t>
            </a:r>
            <a:r>
              <a:rPr lang="en-US" sz="1800" b="1" dirty="0">
                <a:solidFill>
                  <a:schemeClr val="tx2">
                    <a:lumMod val="60000"/>
                    <a:lumOff val="40000"/>
                  </a:schemeClr>
                </a:solidFill>
              </a:rPr>
              <a:t>optimize resource utilization</a:t>
            </a:r>
            <a:r>
              <a:rPr lang="en-US" sz="1800" dirty="0">
                <a:solidFill>
                  <a:schemeClr val="tx1">
                    <a:lumMod val="50000"/>
                    <a:lumOff val="50000"/>
                  </a:schemeClr>
                </a:solidFill>
              </a:rPr>
              <a:t>, </a:t>
            </a:r>
            <a:r>
              <a:rPr lang="en-US" sz="1800" b="1" dirty="0">
                <a:solidFill>
                  <a:schemeClr val="tx2">
                    <a:lumMod val="60000"/>
                    <a:lumOff val="40000"/>
                  </a:schemeClr>
                </a:solidFill>
              </a:rPr>
              <a:t>improve quality</a:t>
            </a:r>
            <a:r>
              <a:rPr lang="en-US" sz="1800" dirty="0">
                <a:solidFill>
                  <a:schemeClr val="tx2">
                    <a:lumMod val="60000"/>
                    <a:lumOff val="40000"/>
                  </a:schemeClr>
                </a:solidFill>
              </a:rPr>
              <a:t>, </a:t>
            </a:r>
            <a:r>
              <a:rPr lang="en-US" sz="1800" b="1" dirty="0">
                <a:solidFill>
                  <a:schemeClr val="tx2">
                    <a:lumMod val="60000"/>
                    <a:lumOff val="40000"/>
                  </a:schemeClr>
                </a:solidFill>
              </a:rPr>
              <a:t>reduce overall costs</a:t>
            </a:r>
            <a:r>
              <a:rPr lang="en-US" sz="1800" b="1" dirty="0">
                <a:solidFill>
                  <a:schemeClr val="tx1">
                    <a:lumMod val="50000"/>
                    <a:lumOff val="50000"/>
                  </a:schemeClr>
                </a:solidFill>
              </a:rPr>
              <a:t>,</a:t>
            </a:r>
            <a:r>
              <a:rPr lang="en-US" sz="1800" b="1" dirty="0">
                <a:solidFill>
                  <a:schemeClr val="tx2">
                    <a:lumMod val="60000"/>
                    <a:lumOff val="40000"/>
                  </a:schemeClr>
                </a:solidFill>
              </a:rPr>
              <a:t> </a:t>
            </a:r>
            <a:r>
              <a:rPr lang="en-US" sz="1800" dirty="0">
                <a:solidFill>
                  <a:schemeClr val="tx1">
                    <a:lumMod val="50000"/>
                    <a:lumOff val="50000"/>
                  </a:schemeClr>
                </a:solidFill>
              </a:rPr>
              <a:t>and </a:t>
            </a:r>
            <a:r>
              <a:rPr lang="en-US" sz="1800" b="1" dirty="0">
                <a:solidFill>
                  <a:schemeClr val="tx2">
                    <a:lumMod val="60000"/>
                    <a:lumOff val="40000"/>
                  </a:schemeClr>
                </a:solidFill>
              </a:rPr>
              <a:t>align provider incentives</a:t>
            </a:r>
            <a:endParaRPr lang="en-US" sz="1800" dirty="0">
              <a:solidFill>
                <a:schemeClr val="tx1">
                  <a:lumMod val="50000"/>
                  <a:lumOff val="50000"/>
                </a:schemeClr>
              </a:solidFill>
            </a:endParaRPr>
          </a:p>
          <a:p>
            <a:r>
              <a:rPr lang="en-US" sz="1800" dirty="0">
                <a:solidFill>
                  <a:schemeClr val="tx1">
                    <a:lumMod val="50000"/>
                    <a:lumOff val="50000"/>
                  </a:schemeClr>
                </a:solidFill>
                <a:latin typeface="Arial" panose="020B0604020202020204" pitchFamily="34" charset="0"/>
                <a:cs typeface="Arial" panose="020B0604020202020204" pitchFamily="34" charset="0"/>
              </a:rPr>
              <a:t>Innovative payment and care-delivery efforts within </a:t>
            </a:r>
            <a:r>
              <a:rPr lang="en-US" sz="1800" b="1" dirty="0">
                <a:solidFill>
                  <a:schemeClr val="tx2">
                    <a:lumMod val="60000"/>
                    <a:lumOff val="40000"/>
                  </a:schemeClr>
                </a:solidFill>
                <a:latin typeface="Arial" panose="020B0604020202020204" pitchFamily="34" charset="0"/>
                <a:cs typeface="Arial" panose="020B0604020202020204" pitchFamily="34" charset="0"/>
              </a:rPr>
              <a:t>Medicare</a:t>
            </a:r>
            <a:r>
              <a:rPr lang="en-US" sz="1800" dirty="0">
                <a:solidFill>
                  <a:schemeClr val="tx1">
                    <a:lumMod val="50000"/>
                    <a:lumOff val="50000"/>
                  </a:schemeClr>
                </a:solidFill>
                <a:latin typeface="Arial" panose="020B0604020202020204" pitchFamily="34" charset="0"/>
                <a:cs typeface="Arial" panose="020B0604020202020204" pitchFamily="34" charset="0"/>
              </a:rPr>
              <a:t> (federally operated), </a:t>
            </a:r>
            <a:r>
              <a:rPr lang="en-US" sz="1800" b="1" dirty="0">
                <a:solidFill>
                  <a:schemeClr val="tx2">
                    <a:lumMod val="60000"/>
                    <a:lumOff val="40000"/>
                  </a:schemeClr>
                </a:solidFill>
                <a:latin typeface="Arial" panose="020B0604020202020204" pitchFamily="34" charset="0"/>
                <a:cs typeface="Arial" panose="020B0604020202020204" pitchFamily="34" charset="0"/>
              </a:rPr>
              <a:t>Medicaid</a:t>
            </a:r>
            <a:r>
              <a:rPr lang="en-US" sz="1800" dirty="0">
                <a:solidFill>
                  <a:schemeClr val="tx1">
                    <a:lumMod val="50000"/>
                    <a:lumOff val="50000"/>
                  </a:schemeClr>
                </a:solidFill>
                <a:latin typeface="Arial" panose="020B0604020202020204" pitchFamily="34" charset="0"/>
                <a:cs typeface="Arial" panose="020B0604020202020204" pitchFamily="34" charset="0"/>
              </a:rPr>
              <a:t> (state-based)</a:t>
            </a:r>
            <a:r>
              <a:rPr lang="en-US" sz="1800" b="1" dirty="0">
                <a:solidFill>
                  <a:schemeClr val="tx1">
                    <a:lumMod val="50000"/>
                    <a:lumOff val="50000"/>
                  </a:schemeClr>
                </a:solidFill>
              </a:rPr>
              <a:t>,</a:t>
            </a:r>
            <a:r>
              <a:rPr lang="en-US" sz="1800" dirty="0">
                <a:solidFill>
                  <a:schemeClr val="tx1">
                    <a:lumMod val="50000"/>
                    <a:lumOff val="50000"/>
                  </a:schemeClr>
                </a:solidFill>
                <a:latin typeface="Arial" panose="020B0604020202020204" pitchFamily="34" charset="0"/>
                <a:cs typeface="Arial" panose="020B0604020202020204" pitchFamily="34" charset="0"/>
              </a:rPr>
              <a:t> and </a:t>
            </a:r>
            <a:r>
              <a:rPr lang="en-US" sz="1800" b="1" dirty="0">
                <a:solidFill>
                  <a:schemeClr val="tx2">
                    <a:lumMod val="60000"/>
                    <a:lumOff val="40000"/>
                  </a:schemeClr>
                </a:solidFill>
                <a:latin typeface="Arial" panose="020B0604020202020204" pitchFamily="34" charset="0"/>
                <a:cs typeface="Arial" panose="020B0604020202020204" pitchFamily="34" charset="0"/>
              </a:rPr>
              <a:t>commercial</a:t>
            </a:r>
            <a:r>
              <a:rPr lang="en-US" sz="1800" b="1" dirty="0">
                <a:solidFill>
                  <a:schemeClr val="tx2"/>
                </a:solidFill>
                <a:latin typeface="Arial" panose="020B0604020202020204" pitchFamily="34" charset="0"/>
                <a:cs typeface="Arial" panose="020B0604020202020204" pitchFamily="34" charset="0"/>
              </a:rPr>
              <a:t> </a:t>
            </a:r>
            <a:r>
              <a:rPr lang="en-US" sz="1800" b="1" dirty="0">
                <a:solidFill>
                  <a:schemeClr val="tx2">
                    <a:lumMod val="60000"/>
                    <a:lumOff val="40000"/>
                  </a:schemeClr>
                </a:solidFill>
                <a:latin typeface="Arial" panose="020B0604020202020204" pitchFamily="34" charset="0"/>
                <a:cs typeface="Arial" panose="020B0604020202020204" pitchFamily="34" charset="0"/>
              </a:rPr>
              <a:t>markets</a:t>
            </a:r>
            <a:r>
              <a:rPr lang="en-US" sz="1800" dirty="0">
                <a:solidFill>
                  <a:schemeClr val="tx1">
                    <a:lumMod val="50000"/>
                    <a:lumOff val="50000"/>
                  </a:schemeClr>
                </a:solidFill>
                <a:latin typeface="Arial" panose="020B0604020202020204" pitchFamily="34" charset="0"/>
                <a:cs typeface="Arial" panose="020B0604020202020204" pitchFamily="34" charset="0"/>
              </a:rPr>
              <a:t> signify payors, policymakers and other healthcare stakeholder's commitment to fostering a system that values quality and efficient patient-centric care</a:t>
            </a:r>
          </a:p>
          <a:p>
            <a:endParaRPr lang="en-US" sz="18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35054015-9CCB-DF45-90C1-FAC6B7091EB1}"/>
              </a:ext>
            </a:extLst>
          </p:cNvPr>
          <p:cNvSpPr/>
          <p:nvPr/>
        </p:nvSpPr>
        <p:spPr>
          <a:xfrm>
            <a:off x="6110484" y="2031336"/>
            <a:ext cx="6096000" cy="646331"/>
          </a:xfrm>
          <a:prstGeom prst="rect">
            <a:avLst/>
          </a:prstGeom>
        </p:spPr>
        <p:txBody>
          <a:bodyPr>
            <a:spAutoFit/>
          </a:bodyPr>
          <a:lstStyle/>
          <a:p>
            <a:pPr marL="285750" marR="0" lvl="0" indent="-285750" algn="l" defTabSz="914400" rtl="0" eaLnBrk="1" fontAlgn="auto" latinLnBrk="0" hangingPunct="1">
              <a:lnSpc>
                <a:spcPct val="100000"/>
              </a:lnSpc>
              <a:spcBef>
                <a:spcPts val="0"/>
              </a:spcBef>
              <a:spcAft>
                <a:spcPts val="0"/>
              </a:spcAft>
              <a:buClr>
                <a:srgbClr val="0776BD"/>
              </a:buClr>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mn-ea"/>
                <a:cs typeface="Arial" panose="020B0604020202020204" pitchFamily="34" charset="0"/>
              </a:rPr>
              <a:t>Payors are making a </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pitchFamily="34" charset="0"/>
                <a:ea typeface="+mn-ea"/>
                <a:cs typeface="Arial" panose="020B0604020202020204" pitchFamily="34" charset="0"/>
              </a:rPr>
              <a:t>concerted effort to invest in value-based models</a:t>
            </a: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pitchFamily="34" charset="0"/>
                <a:ea typeface="+mn-ea"/>
                <a:cs typeface="Arial" panose="020B0604020202020204" pitchFamily="34" charset="0"/>
              </a:rPr>
              <a:t> </a:t>
            </a:r>
          </a:p>
        </p:txBody>
      </p:sp>
      <p:pic>
        <p:nvPicPr>
          <p:cNvPr id="5" name="Picture 4">
            <a:extLst>
              <a:ext uri="{FF2B5EF4-FFF2-40B4-BE49-F238E27FC236}">
                <a16:creationId xmlns:a16="http://schemas.microsoft.com/office/drawing/2014/main" id="{9CE71F01-755E-FD46-815A-FD7436F8BB57}"/>
              </a:ext>
            </a:extLst>
          </p:cNvPr>
          <p:cNvPicPr>
            <a:picLocks noChangeAspect="1"/>
          </p:cNvPicPr>
          <p:nvPr/>
        </p:nvPicPr>
        <p:blipFill rotWithShape="1">
          <a:blip r:embed="rId3"/>
          <a:srcRect b="8749"/>
          <a:stretch/>
        </p:blipFill>
        <p:spPr>
          <a:xfrm>
            <a:off x="6344473" y="3291773"/>
            <a:ext cx="5388180" cy="1552904"/>
          </a:xfrm>
          <a:prstGeom prst="rect">
            <a:avLst/>
          </a:prstGeom>
        </p:spPr>
      </p:pic>
      <p:sp>
        <p:nvSpPr>
          <p:cNvPr id="6" name="Rectangle 5">
            <a:extLst>
              <a:ext uri="{FF2B5EF4-FFF2-40B4-BE49-F238E27FC236}">
                <a16:creationId xmlns:a16="http://schemas.microsoft.com/office/drawing/2014/main" id="{BC029B16-5E91-AA4D-A88E-72D8D3C70112}"/>
              </a:ext>
            </a:extLst>
          </p:cNvPr>
          <p:cNvSpPr/>
          <p:nvPr/>
        </p:nvSpPr>
        <p:spPr>
          <a:xfrm>
            <a:off x="5990563" y="4844677"/>
            <a:ext cx="6096000" cy="246221"/>
          </a:xfrm>
          <a:prstGeom prst="rect">
            <a:avLst/>
          </a:prstGeom>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6FF">
                    <a:lumMod val="25000"/>
                  </a:srgbClr>
                </a:solidFill>
                <a:effectLst/>
                <a:uLnTx/>
                <a:uFillTx/>
                <a:latin typeface="Arial" panose="020B0604020202020204"/>
                <a:ea typeface="+mn-ea"/>
                <a:cs typeface="+mn-cs"/>
              </a:rPr>
              <a:t>Percent of payments flowing through shared accountability models</a:t>
            </a:r>
          </a:p>
        </p:txBody>
      </p:sp>
      <p:sp>
        <p:nvSpPr>
          <p:cNvPr id="8" name="Rectangle 7">
            <a:extLst>
              <a:ext uri="{FF2B5EF4-FFF2-40B4-BE49-F238E27FC236}">
                <a16:creationId xmlns:a16="http://schemas.microsoft.com/office/drawing/2014/main" id="{443EDDBC-8466-EA46-8D8C-688C34FF1F2B}"/>
              </a:ext>
            </a:extLst>
          </p:cNvPr>
          <p:cNvSpPr/>
          <p:nvPr/>
        </p:nvSpPr>
        <p:spPr>
          <a:xfrm>
            <a:off x="9418845" y="6107205"/>
            <a:ext cx="2081019" cy="184666"/>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kumimoji="0" lang="en-US" sz="600" b="1" i="0" u="none" strike="noStrike" kern="1200" cap="none" spc="0" normalizeH="0" baseline="0" noProof="0" dirty="0">
                <a:ln>
                  <a:noFill/>
                </a:ln>
                <a:solidFill>
                  <a:srgbClr val="000000"/>
                </a:solidFill>
                <a:effectLst/>
                <a:uLnTx/>
                <a:uFillTx/>
                <a:latin typeface="Arial" panose="020B0604020202020204" pitchFamily="34" charset="0"/>
                <a:ea typeface="Cambria" panose="02040503050406030204" pitchFamily="18" charset="0"/>
                <a:cs typeface="Arial" panose="020B0604020202020204" pitchFamily="34" charset="0"/>
              </a:rPr>
              <a:t>Sources</a:t>
            </a:r>
            <a:r>
              <a:rPr kumimoji="0" lang="en-US" sz="600" b="0" i="0" u="none" strike="noStrike" kern="1200" cap="none" spc="0" normalizeH="0" baseline="0" noProof="0" dirty="0">
                <a:ln>
                  <a:noFill/>
                </a:ln>
                <a:solidFill>
                  <a:srgbClr val="000000"/>
                </a:solidFill>
                <a:effectLst/>
                <a:uLnTx/>
                <a:uFillTx/>
                <a:latin typeface="Arial" panose="020B0604020202020204" pitchFamily="34" charset="0"/>
                <a:ea typeface="Cambria" panose="02040503050406030204" pitchFamily="18" charset="0"/>
                <a:cs typeface="Arial" panose="020B0604020202020204" pitchFamily="34" charset="0"/>
              </a:rPr>
              <a:t>: </a:t>
            </a:r>
            <a:r>
              <a:rPr kumimoji="0" lang="en-US" sz="600" b="0" i="0" u="sng" strike="noStrike" kern="1200" cap="none" spc="0" normalizeH="0" baseline="0" noProof="0" dirty="0">
                <a:ln>
                  <a:noFill/>
                </a:ln>
                <a:solidFill>
                  <a:srgbClr val="000000"/>
                </a:solidFill>
                <a:effectLst/>
                <a:uLnTx/>
                <a:uFillTx/>
                <a:latin typeface="Arial" panose="020B0604020202020204" pitchFamily="34" charset="0"/>
                <a:ea typeface="Cambria" panose="02040503050406030204" pitchFamily="18" charset="0"/>
                <a:cs typeface="Arial" panose="020B0604020202020204" pitchFamily="34" charset="0"/>
                <a:hlinkClick r:id="rId4">
                  <a:extLst>
                    <a:ext uri="{A12FA001-AC4F-418D-AE19-62706E023703}">
                      <ahyp:hlinkClr xmlns:ahyp="http://schemas.microsoft.com/office/drawing/2018/hyperlinkcolor" val="tx"/>
                    </a:ext>
                  </a:extLst>
                </a:hlinkClick>
              </a:rPr>
              <a:t>https://hcp-lan.org/apm-measurement-effort/</a:t>
            </a:r>
            <a:r>
              <a:rPr kumimoji="0" lang="en-US" sz="600" b="0" i="0" u="sng" strike="noStrike" kern="1200" cap="none" spc="0" normalizeH="0" baseline="0" noProof="0" dirty="0">
                <a:ln>
                  <a:noFill/>
                </a:ln>
                <a:solidFill>
                  <a:srgbClr val="000000"/>
                </a:solidFill>
                <a:effectLst/>
                <a:uLnTx/>
                <a:uFillTx/>
                <a:latin typeface="Arial" panose="020B0604020202020204" pitchFamily="34" charset="0"/>
                <a:ea typeface="Cambria" panose="02040503050406030204" pitchFamily="18" charset="0"/>
                <a:cs typeface="Arial" panose="020B0604020202020204" pitchFamily="34" charset="0"/>
              </a:rPr>
              <a:t> </a:t>
            </a:r>
            <a:r>
              <a:rPr kumimoji="0" lang="en-US" sz="600" b="0" i="0" u="none" strike="noStrike" kern="1200" cap="none" spc="0" normalizeH="0" baseline="0" noProof="0" dirty="0">
                <a:ln>
                  <a:noFill/>
                </a:ln>
                <a:solidFill>
                  <a:srgbClr val="000000"/>
                </a:solidFill>
                <a:effectLst/>
                <a:uLnTx/>
                <a:uFillTx/>
                <a:latin typeface="Arial" panose="020B0604020202020204" pitchFamily="34" charset="0"/>
                <a:ea typeface="Cambria" panose="02040503050406030204" pitchFamily="18" charset="0"/>
                <a:cs typeface="Arial" panose="020B0604020202020204" pitchFamily="34" charset="0"/>
              </a:rPr>
              <a:t> </a:t>
            </a:r>
          </a:p>
        </p:txBody>
      </p:sp>
    </p:spTree>
    <p:extLst>
      <p:ext uri="{BB962C8B-B14F-4D97-AF65-F5344CB8AC3E}">
        <p14:creationId xmlns:p14="http://schemas.microsoft.com/office/powerpoint/2010/main" val="26078206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99CCE-092A-CE42-B0DD-0707599B6729}"/>
              </a:ext>
            </a:extLst>
          </p:cNvPr>
          <p:cNvSpPr>
            <a:spLocks noGrp="1"/>
          </p:cNvSpPr>
          <p:nvPr>
            <p:ph type="title"/>
          </p:nvPr>
        </p:nvSpPr>
        <p:spPr/>
        <p:txBody>
          <a:bodyPr>
            <a:normAutofit fontScale="90000"/>
          </a:bodyPr>
          <a:lstStyle/>
          <a:p>
            <a:r>
              <a:rPr lang="en-US" dirty="0"/>
              <a:t>Learn More About ACEP’s Clinical Emergency Data Registry (CEDR)</a:t>
            </a:r>
          </a:p>
        </p:txBody>
      </p:sp>
      <p:sp>
        <p:nvSpPr>
          <p:cNvPr id="3" name="Content Placeholder 2">
            <a:extLst>
              <a:ext uri="{FF2B5EF4-FFF2-40B4-BE49-F238E27FC236}">
                <a16:creationId xmlns:a16="http://schemas.microsoft.com/office/drawing/2014/main" id="{64C8620A-3BAD-B24E-8158-52D4115EE1EF}"/>
              </a:ext>
            </a:extLst>
          </p:cNvPr>
          <p:cNvSpPr>
            <a:spLocks noGrp="1"/>
          </p:cNvSpPr>
          <p:nvPr>
            <p:ph idx="1"/>
          </p:nvPr>
        </p:nvSpPr>
        <p:spPr/>
        <p:txBody>
          <a:bodyPr/>
          <a:lstStyle/>
          <a:p>
            <a:pPr fontAlgn="base"/>
            <a:r>
              <a:rPr lang="en-US" dirty="0">
                <a:latin typeface="+mn-lt"/>
              </a:rPr>
              <a:t>Clinical Emergency Data Registry (CEDR) was developed by ACEP as the first EM specialty-wide registry to measure acute care quality, outcomes, practice patterns, and trends in emergency care</a:t>
            </a:r>
          </a:p>
          <a:p>
            <a:pPr fontAlgn="base"/>
            <a:r>
              <a:rPr lang="en-US" dirty="0">
                <a:latin typeface="+mn-lt"/>
              </a:rPr>
              <a:t>CEDR, a qualified clinical data registry (QCDR), is primarily used as a mechanism for helping EM physicians and other providers meet reporting and attestation requirements in MIPS (Track 1 for physician participation in MACRA’s Quality Payment Program)</a:t>
            </a:r>
          </a:p>
          <a:p>
            <a:pPr fontAlgn="base"/>
            <a:r>
              <a:rPr lang="en-US" dirty="0">
                <a:latin typeface="+mn-lt"/>
              </a:rPr>
              <a:t>The CEDR registry ensures that physicians, rather than other parties or payors, are identifying what works best for their own clinical practice and patients</a:t>
            </a:r>
          </a:p>
          <a:p>
            <a:pPr fontAlgn="base"/>
            <a:r>
              <a:rPr lang="en-US" dirty="0"/>
              <a:t>Additional Information</a:t>
            </a:r>
            <a:r>
              <a:rPr lang="en-US" dirty="0">
                <a:solidFill>
                  <a:schemeClr val="tx1">
                    <a:lumMod val="50000"/>
                    <a:lumOff val="50000"/>
                  </a:schemeClr>
                </a:solidFill>
              </a:rPr>
              <a:t>: </a:t>
            </a:r>
            <a:r>
              <a:rPr lang="en-US" dirty="0">
                <a:hlinkClick r:id="rId3"/>
              </a:rPr>
              <a:t>https://www.acep.org/federal-advocacy/federal-advocacy-overview/APM</a:t>
            </a:r>
            <a:endParaRPr lang="en-US" dirty="0"/>
          </a:p>
        </p:txBody>
      </p:sp>
    </p:spTree>
    <p:extLst>
      <p:ext uri="{BB962C8B-B14F-4D97-AF65-F5344CB8AC3E}">
        <p14:creationId xmlns:p14="http://schemas.microsoft.com/office/powerpoint/2010/main" val="13840688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5DDC5-B2B7-E045-B876-30FE63A97877}"/>
              </a:ext>
            </a:extLst>
          </p:cNvPr>
          <p:cNvSpPr>
            <a:spLocks noGrp="1"/>
          </p:cNvSpPr>
          <p:nvPr>
            <p:ph type="title"/>
          </p:nvPr>
        </p:nvSpPr>
        <p:spPr/>
        <p:txBody>
          <a:bodyPr>
            <a:normAutofit fontScale="90000"/>
          </a:bodyPr>
          <a:lstStyle/>
          <a:p>
            <a:r>
              <a:rPr lang="en-US" dirty="0"/>
              <a:t>Medicare AAPM Participation and Clinical Emergency Data Registry (CEDR)</a:t>
            </a:r>
          </a:p>
        </p:txBody>
      </p:sp>
      <p:sp>
        <p:nvSpPr>
          <p:cNvPr id="3" name="Content Placeholder 2">
            <a:extLst>
              <a:ext uri="{FF2B5EF4-FFF2-40B4-BE49-F238E27FC236}">
                <a16:creationId xmlns:a16="http://schemas.microsoft.com/office/drawing/2014/main" id="{E090EE50-94DA-0D44-8AEB-E75DE2EF3743}"/>
              </a:ext>
            </a:extLst>
          </p:cNvPr>
          <p:cNvSpPr>
            <a:spLocks noGrp="1"/>
          </p:cNvSpPr>
          <p:nvPr>
            <p:ph idx="1"/>
          </p:nvPr>
        </p:nvSpPr>
        <p:spPr/>
        <p:txBody>
          <a:bodyPr>
            <a:normAutofit lnSpcReduction="10000"/>
          </a:bodyPr>
          <a:lstStyle/>
          <a:p>
            <a:pPr fontAlgn="base"/>
            <a:r>
              <a:rPr lang="en-US" dirty="0">
                <a:latin typeface="+mn-lt"/>
              </a:rPr>
              <a:t>One of ACEP’s goals for the APM Initiative is to help EM physicians directly participate Medicare AAPMs (Track 1 for physician participation in MACRA’s QPP) through the QPP newly available All-Payer Option</a:t>
            </a:r>
          </a:p>
          <a:p>
            <a:pPr fontAlgn="base"/>
            <a:r>
              <a:rPr lang="en-US" dirty="0">
                <a:latin typeface="+mn-lt"/>
              </a:rPr>
              <a:t>The AUCM is still under development at CMS, so most EM physicians are still required to participate in MIPS—and can continue to use or consider using CEDR for reporting</a:t>
            </a:r>
          </a:p>
          <a:p>
            <a:pPr fontAlgn="base"/>
            <a:r>
              <a:rPr lang="en-US" dirty="0">
                <a:latin typeface="+mn-lt"/>
              </a:rPr>
              <a:t>EM physicians may begin qualifying for additional payments and avoid reporting in MIPS if CMMI decides to incorporate elements of the AUCM into an existing Medicare AAPM of if other payors utilize the AUCM framework to qualify for the All-Payor Option</a:t>
            </a:r>
          </a:p>
          <a:p>
            <a:pPr fontAlgn="base"/>
            <a:r>
              <a:rPr lang="en-US" dirty="0">
                <a:latin typeface="+mn-lt"/>
              </a:rPr>
              <a:t>CEDR will remain integral to measuring quality of care and providing essential data for transitioning into new payment models</a:t>
            </a:r>
          </a:p>
          <a:p>
            <a:pPr fontAlgn="base"/>
            <a:r>
              <a:rPr lang="en-US" dirty="0">
                <a:latin typeface="+mn-lt"/>
              </a:rPr>
              <a:t>Additional Information</a:t>
            </a:r>
            <a:r>
              <a:rPr lang="en-US" dirty="0">
                <a:solidFill>
                  <a:schemeClr val="tx1">
                    <a:lumMod val="50000"/>
                    <a:lumOff val="50000"/>
                  </a:schemeClr>
                </a:solidFill>
                <a:latin typeface="+mn-lt"/>
              </a:rPr>
              <a:t>: </a:t>
            </a:r>
            <a:r>
              <a:rPr lang="en-US" dirty="0">
                <a:latin typeface="+mn-lt"/>
                <a:hlinkClick r:id="rId3"/>
              </a:rPr>
              <a:t>https://www.acep.org/federal-advocacy/federal-advocacy-overview/APM/</a:t>
            </a:r>
            <a:endParaRPr lang="en-US" dirty="0">
              <a:latin typeface="+mn-lt"/>
            </a:endParaRPr>
          </a:p>
          <a:p>
            <a:pPr fontAlgn="base"/>
            <a:endParaRPr lang="en-US" dirty="0">
              <a:latin typeface="+mn-lt"/>
            </a:endParaRPr>
          </a:p>
        </p:txBody>
      </p:sp>
    </p:spTree>
    <p:extLst>
      <p:ext uri="{BB962C8B-B14F-4D97-AF65-F5344CB8AC3E}">
        <p14:creationId xmlns:p14="http://schemas.microsoft.com/office/powerpoint/2010/main" val="19842875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285E8-7956-B74B-9A11-90EAD433FCD9}"/>
              </a:ext>
            </a:extLst>
          </p:cNvPr>
          <p:cNvSpPr>
            <a:spLocks noGrp="1"/>
          </p:cNvSpPr>
          <p:nvPr>
            <p:ph type="title"/>
          </p:nvPr>
        </p:nvSpPr>
        <p:spPr/>
        <p:txBody>
          <a:bodyPr/>
          <a:lstStyle/>
          <a:p>
            <a:r>
              <a:rPr lang="en-US" dirty="0"/>
              <a:t>Citations</a:t>
            </a:r>
          </a:p>
        </p:txBody>
      </p:sp>
      <p:sp>
        <p:nvSpPr>
          <p:cNvPr id="3" name="Content Placeholder 2">
            <a:extLst>
              <a:ext uri="{FF2B5EF4-FFF2-40B4-BE49-F238E27FC236}">
                <a16:creationId xmlns:a16="http://schemas.microsoft.com/office/drawing/2014/main" id="{D44C595B-FF96-9F41-B755-4F2E8AA6F46C}"/>
              </a:ext>
            </a:extLst>
          </p:cNvPr>
          <p:cNvSpPr>
            <a:spLocks noGrp="1"/>
          </p:cNvSpPr>
          <p:nvPr>
            <p:ph idx="1"/>
          </p:nvPr>
        </p:nvSpPr>
        <p:spPr>
          <a:xfrm>
            <a:off x="633984" y="2074432"/>
            <a:ext cx="10953000" cy="3965867"/>
          </a:xfrm>
        </p:spPr>
        <p:txBody>
          <a:bodyPr>
            <a:noAutofit/>
          </a:bodyPr>
          <a:lstStyle/>
          <a:p>
            <a:pPr lvl="0">
              <a:buFont typeface="Arial" panose="020B0604020202020204" pitchFamily="34" charset="0"/>
              <a:buChar char="•"/>
            </a:pPr>
            <a:r>
              <a:rPr lang="en-US" sz="1300" dirty="0"/>
              <a:t>American College of Emergency Physicians (ACEP). Regs &amp; Eggs. The Awesome AUCM Model. (2019). </a:t>
            </a:r>
            <a:r>
              <a:rPr lang="en-US" sz="1300" u="sng" dirty="0">
                <a:hlinkClick r:id="rId3"/>
              </a:rPr>
              <a:t>https://www.acep.org/federal-advocacy/federal-advocacy-overview/regs-eggs/regs--eggs8/</a:t>
            </a:r>
            <a:r>
              <a:rPr lang="en-US" sz="1300" dirty="0"/>
              <a:t> </a:t>
            </a:r>
          </a:p>
          <a:p>
            <a:pPr lvl="0">
              <a:buFont typeface="Arial" panose="020B0604020202020204" pitchFamily="34" charset="0"/>
              <a:buChar char="•"/>
            </a:pPr>
            <a:r>
              <a:rPr lang="en-US" sz="1300" dirty="0"/>
              <a:t>American College of Emergency Physicians (ACEP). Regs &amp; Eggs. This Just In: The HHS Secretary Thinks AUCM is Awesome! (2019).  </a:t>
            </a:r>
            <a:r>
              <a:rPr lang="en-US" sz="1300" u="sng" dirty="0">
                <a:hlinkClick r:id="rId4"/>
              </a:rPr>
              <a:t>https://www.acep.org/federal-advocacy/federal-advocacy-overview/regs-eggs/regs--eggs1032019/</a:t>
            </a:r>
            <a:endParaRPr lang="en-US" sz="1300" dirty="0"/>
          </a:p>
          <a:p>
            <a:pPr lvl="0">
              <a:buFont typeface="Arial" panose="020B0604020202020204" pitchFamily="34" charset="0"/>
              <a:buChar char="•"/>
            </a:pPr>
            <a:r>
              <a:rPr lang="en-US" sz="1300" dirty="0"/>
              <a:t>Centers for Disease Control (CDC). National Hospital Ambulatory Medical Care Survey: 2016 Emergency Department Summary Tables. (2016). </a:t>
            </a:r>
            <a:r>
              <a:rPr lang="en-US" sz="1300" u="sng" dirty="0">
                <a:hlinkClick r:id="rId5"/>
              </a:rPr>
              <a:t>https://www.cdc.gov/nchs/data/nhamcs/web_tables/2016_ed_web_tables.pdf</a:t>
            </a:r>
            <a:r>
              <a:rPr lang="en-US" sz="1300" dirty="0"/>
              <a:t> </a:t>
            </a:r>
          </a:p>
          <a:p>
            <a:pPr lvl="0">
              <a:buFont typeface="Arial" panose="020B0604020202020204" pitchFamily="34" charset="0"/>
              <a:buChar char="•"/>
            </a:pPr>
            <a:r>
              <a:rPr lang="en-US" sz="1300" dirty="0"/>
              <a:t>Center for Improving Value in Healthcare (CIVHC). Colorado’s Accountable Care Collaborative. </a:t>
            </a:r>
            <a:r>
              <a:rPr lang="en-US" sz="1300" u="sng" dirty="0">
                <a:hlinkClick r:id="rId6"/>
              </a:rPr>
              <a:t>https://www.civhc.org/change-agent-gallery/colorados-accountable-care-collaborative/</a:t>
            </a:r>
            <a:r>
              <a:rPr lang="en-US" sz="1300" dirty="0"/>
              <a:t>   </a:t>
            </a:r>
          </a:p>
          <a:p>
            <a:pPr lvl="0">
              <a:buFont typeface="Arial" panose="020B0604020202020204" pitchFamily="34" charset="0"/>
              <a:buChar char="•"/>
            </a:pPr>
            <a:r>
              <a:rPr lang="en-US" sz="1300" dirty="0"/>
              <a:t>Centers for Medicare and Medicaid Services. Health Care Innovation Awards: Project Profile. Mount Sinai School of Medicine. (2020). </a:t>
            </a:r>
            <a:r>
              <a:rPr lang="en-US" sz="1300" u="sng" dirty="0">
                <a:hlinkClick r:id="rId7"/>
              </a:rPr>
              <a:t>https://innovation.cms.gov/initiatives/participant/Health-Care-Innovation-Awards/Mount-Sinai-School-Of-Medicine.html</a:t>
            </a:r>
            <a:endParaRPr lang="en-US" sz="1300" dirty="0"/>
          </a:p>
          <a:p>
            <a:pPr lvl="0">
              <a:buFont typeface="Arial" panose="020B0604020202020204" pitchFamily="34" charset="0"/>
              <a:buChar char="•"/>
            </a:pPr>
            <a:r>
              <a:rPr lang="en-US" sz="1300" dirty="0"/>
              <a:t>Centers for Medicare and Medicaid Services (CMS). MACRA About. (2019). </a:t>
            </a:r>
            <a:r>
              <a:rPr lang="en-US" sz="1300" u="sng" dirty="0">
                <a:hlinkClick r:id="rId8"/>
              </a:rPr>
              <a:t>https://www.cms.gov/Medicare/Quality-Initiatives-Patient-Assessment-Instruments/Value-Based-Programs/MACRA-MIPS-and-APMs/MACRA-MIPS-and-APMs</a:t>
            </a:r>
            <a:endParaRPr lang="en-US" sz="1300" dirty="0"/>
          </a:p>
          <a:p>
            <a:pPr lvl="0">
              <a:buFont typeface="Arial" panose="020B0604020202020204" pitchFamily="34" charset="0"/>
              <a:buChar char="•"/>
            </a:pPr>
            <a:r>
              <a:rPr lang="en-US" sz="1300" dirty="0"/>
              <a:t>Centers for Medicare and Medicaid Services (CMS). QPP Program Overview. (2019). </a:t>
            </a:r>
            <a:r>
              <a:rPr lang="en-US" sz="1300" u="sng" dirty="0">
                <a:hlinkClick r:id="rId9"/>
              </a:rPr>
              <a:t>https://qpp.cms.gov/apms/overview</a:t>
            </a:r>
            <a:r>
              <a:rPr lang="en-US" sz="1300" dirty="0"/>
              <a:t> </a:t>
            </a:r>
          </a:p>
          <a:p>
            <a:pPr lvl="0">
              <a:buFont typeface="Arial" panose="020B0604020202020204" pitchFamily="34" charset="0"/>
              <a:buChar char="•"/>
            </a:pPr>
            <a:r>
              <a:rPr lang="en-US" sz="1300" dirty="0"/>
              <a:t>Colorado Center on Law and Policy. The Colorado Medicaid Accountable Care Collaborative Program. (2011). </a:t>
            </a:r>
            <a:r>
              <a:rPr lang="en-US" sz="1300" u="sng" dirty="0">
                <a:hlinkClick r:id="rId10"/>
              </a:rPr>
              <a:t>http://www.healthpolicyproject.org/Publications_files/Medicaid/ColoradoAccountableCarePresentation.pdf</a:t>
            </a:r>
            <a:r>
              <a:rPr lang="en-US" sz="1300" dirty="0"/>
              <a:t>   </a:t>
            </a:r>
          </a:p>
        </p:txBody>
      </p:sp>
    </p:spTree>
    <p:extLst>
      <p:ext uri="{BB962C8B-B14F-4D97-AF65-F5344CB8AC3E}">
        <p14:creationId xmlns:p14="http://schemas.microsoft.com/office/powerpoint/2010/main" val="42528890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6EC1D-DD00-2F4F-A017-E62321CD7EC9}"/>
              </a:ext>
            </a:extLst>
          </p:cNvPr>
          <p:cNvSpPr>
            <a:spLocks noGrp="1"/>
          </p:cNvSpPr>
          <p:nvPr>
            <p:ph type="title"/>
          </p:nvPr>
        </p:nvSpPr>
        <p:spPr/>
        <p:txBody>
          <a:bodyPr/>
          <a:lstStyle/>
          <a:p>
            <a:r>
              <a:rPr lang="en-US" dirty="0"/>
              <a:t>Citations</a:t>
            </a:r>
          </a:p>
        </p:txBody>
      </p:sp>
      <p:sp>
        <p:nvSpPr>
          <p:cNvPr id="3" name="Content Placeholder 2">
            <a:extLst>
              <a:ext uri="{FF2B5EF4-FFF2-40B4-BE49-F238E27FC236}">
                <a16:creationId xmlns:a16="http://schemas.microsoft.com/office/drawing/2014/main" id="{7BA90335-4F8C-514C-919A-4B4B3AE72D5E}"/>
              </a:ext>
            </a:extLst>
          </p:cNvPr>
          <p:cNvSpPr>
            <a:spLocks noGrp="1"/>
          </p:cNvSpPr>
          <p:nvPr>
            <p:ph idx="1"/>
          </p:nvPr>
        </p:nvSpPr>
        <p:spPr/>
        <p:txBody>
          <a:bodyPr>
            <a:normAutofit fontScale="92500" lnSpcReduction="20000"/>
          </a:bodyPr>
          <a:lstStyle/>
          <a:p>
            <a:pPr lvl="0">
              <a:buFont typeface="Arial" panose="020B0604020202020204" pitchFamily="34" charset="0"/>
              <a:buChar char="•"/>
            </a:pPr>
            <a:r>
              <a:rPr lang="en-US" sz="1400" dirty="0"/>
              <a:t>Health Care Payment Learning &amp; Action Network (HCP-LAN). APM Framework. (2017). </a:t>
            </a:r>
            <a:r>
              <a:rPr lang="en-US" sz="1400" u="sng" dirty="0">
                <a:hlinkClick r:id="rId3"/>
              </a:rPr>
              <a:t>https://hcp-lan.org/apm-refresh-white-paper/</a:t>
            </a:r>
            <a:r>
              <a:rPr lang="en-US" sz="1400" dirty="0"/>
              <a:t> </a:t>
            </a:r>
          </a:p>
          <a:p>
            <a:pPr lvl="0">
              <a:buFont typeface="Arial" panose="020B0604020202020204" pitchFamily="34" charset="0"/>
              <a:buChar char="•"/>
            </a:pPr>
            <a:r>
              <a:rPr lang="en-US" sz="1400" dirty="0"/>
              <a:t>Health Care Payment Learning and Action Network (HCP LAN). APM Measurement Effort. </a:t>
            </a:r>
            <a:r>
              <a:rPr lang="en-US" sz="1400" u="sng" dirty="0">
                <a:hlinkClick r:id="rId4"/>
              </a:rPr>
              <a:t>https://hcp-lan.org/apm-measurement-effort/</a:t>
            </a:r>
            <a:r>
              <a:rPr lang="en-US" sz="1400" dirty="0"/>
              <a:t>  </a:t>
            </a:r>
          </a:p>
          <a:p>
            <a:pPr>
              <a:buFont typeface="Arial" panose="020B0604020202020204" pitchFamily="34" charset="0"/>
              <a:buChar char="•"/>
            </a:pPr>
            <a:r>
              <a:rPr lang="en-US" sz="1400" dirty="0"/>
              <a:t>Health Care Payment Learning &amp; Action Network (HCP-LAN). APM Framework. (2017). </a:t>
            </a:r>
            <a:r>
              <a:rPr lang="en-US" sz="1400" dirty="0">
                <a:hlinkClick r:id="rId3"/>
              </a:rPr>
              <a:t>https://hcp-lan.org/apm-refresh-white-paper/</a:t>
            </a:r>
            <a:r>
              <a:rPr lang="en-US" sz="1400" dirty="0"/>
              <a:t>    </a:t>
            </a:r>
          </a:p>
          <a:p>
            <a:pPr>
              <a:buFont typeface="Arial" panose="020B0604020202020204" pitchFamily="34" charset="0"/>
              <a:buChar char="•"/>
            </a:pPr>
            <a:r>
              <a:rPr lang="en-US" sz="1400" dirty="0"/>
              <a:t>Health Leaders. Highmark Health, Contessa Launch Home-Based Acute Care Model. (2019). </a:t>
            </a:r>
            <a:r>
              <a:rPr lang="en-US" sz="1400" u="sng" dirty="0">
                <a:hlinkClick r:id="rId5"/>
              </a:rPr>
              <a:t>https://www.healthleadersmedia.com/innovation/highmark-health-contessa-launch-home-based-acute-care-model</a:t>
            </a:r>
            <a:endParaRPr lang="en-US" sz="1400" dirty="0"/>
          </a:p>
          <a:p>
            <a:pPr lvl="0">
              <a:buFont typeface="Arial" panose="020B0604020202020204" pitchFamily="34" charset="0"/>
              <a:buChar char="•"/>
            </a:pPr>
            <a:r>
              <a:rPr lang="en-US" sz="1400" dirty="0"/>
              <a:t>Jacqueline LaPointe. Doctors, Employers Disagree on Healthcare Payment Reform Strategy. (2018). </a:t>
            </a:r>
            <a:r>
              <a:rPr lang="en-US" sz="1400" u="sng" dirty="0">
                <a:hlinkClick r:id="rId6"/>
              </a:rPr>
              <a:t>https://revcycleintelligence.com/news/doctors-employers-disagree-on-healthcare-payment-reform-strategy</a:t>
            </a:r>
            <a:r>
              <a:rPr lang="en-US" sz="1400" dirty="0"/>
              <a:t>   </a:t>
            </a:r>
          </a:p>
          <a:p>
            <a:pPr lvl="0">
              <a:buFont typeface="Arial" panose="020B0604020202020204" pitchFamily="34" charset="0"/>
              <a:buChar char="•"/>
            </a:pPr>
            <a:r>
              <a:rPr lang="en-US" sz="1400" dirty="0"/>
              <a:t>Leavitt Partners. Medicare Alternative Payment Models: Not Every Provider Has a Path Forward. (2017). </a:t>
            </a:r>
            <a:r>
              <a:rPr lang="en-US" sz="1400" u="sng" dirty="0">
                <a:hlinkClick r:id="rId7"/>
              </a:rPr>
              <a:t>https://leavittpartners.com/whitepaper/medicare-alternative-payment-models-not-every-provider-path-forward/</a:t>
            </a:r>
            <a:endParaRPr lang="en-US" sz="1400" dirty="0"/>
          </a:p>
          <a:p>
            <a:pPr lvl="0">
              <a:buFont typeface="Arial" panose="020B0604020202020204" pitchFamily="34" charset="0"/>
              <a:buChar char="•"/>
            </a:pPr>
            <a:r>
              <a:rPr lang="en-US" sz="1400" dirty="0"/>
              <a:t>Martine </a:t>
            </a:r>
            <a:r>
              <a:rPr lang="en-US" sz="1400" dirty="0" err="1"/>
              <a:t>Sanon</a:t>
            </a:r>
            <a:r>
              <a:rPr lang="en-US" sz="1400" dirty="0"/>
              <a:t>, Ula Hwang, </a:t>
            </a:r>
            <a:r>
              <a:rPr lang="en-US" sz="1400" dirty="0" err="1"/>
              <a:t>Gallane</a:t>
            </a:r>
            <a:r>
              <a:rPr lang="en-US" sz="1400" dirty="0"/>
              <a:t> Abraham, et al.. ACE Model for Older Adults in ED. (2019). </a:t>
            </a:r>
            <a:r>
              <a:rPr lang="en-US" sz="1400" u="sng" dirty="0">
                <a:hlinkClick r:id="rId8"/>
              </a:rPr>
              <a:t>https://www.ncbi.nlm.nih.gov/pmc/articles/PMC6473391/#!po=73.5294</a:t>
            </a:r>
            <a:r>
              <a:rPr lang="en-US" sz="1400" dirty="0"/>
              <a:t> </a:t>
            </a:r>
          </a:p>
          <a:p>
            <a:pPr lvl="0">
              <a:buFont typeface="Arial" panose="020B0604020202020204" pitchFamily="34" charset="0"/>
              <a:buChar char="•"/>
            </a:pPr>
            <a:r>
              <a:rPr lang="en-US" sz="1400" dirty="0"/>
              <a:t>Modern Healthcare. Highmark Health to deliver hospital care at home. (2019). </a:t>
            </a:r>
            <a:r>
              <a:rPr lang="en-US" sz="1400" u="sng" dirty="0">
                <a:hlinkClick r:id="rId9"/>
              </a:rPr>
              <a:t>https://www.modernhealthcare.com/home-health/highmark-health-deliver-hospital-care-home?utm_source=modern-healthcare-daily-dose-wednesday&amp;utm_medium=email&amp;utm_campaign=20191113&amp;utm_content=article2-readmore</a:t>
            </a:r>
            <a:r>
              <a:rPr lang="en-US" sz="1400" dirty="0"/>
              <a:t>  </a:t>
            </a:r>
          </a:p>
          <a:p>
            <a:pPr lvl="0">
              <a:buFont typeface="Arial" panose="020B0604020202020204" pitchFamily="34" charset="0"/>
              <a:buChar char="•"/>
            </a:pPr>
            <a:r>
              <a:rPr lang="en-US" sz="1400" dirty="0"/>
              <a:t>Nursing Center. GEDI WISE Model Feasible for Geriatric Emergency Care. (2015). </a:t>
            </a:r>
            <a:r>
              <a:rPr lang="en-US" sz="1400" u="sng" dirty="0">
                <a:hlinkClick r:id="rId10"/>
              </a:rPr>
              <a:t>https://www.nursingcenter.com/healthdayarticle?Article_id=699162</a:t>
            </a:r>
            <a:r>
              <a:rPr lang="en-US" sz="1400" dirty="0"/>
              <a:t>  </a:t>
            </a:r>
          </a:p>
          <a:p>
            <a:pPr>
              <a:buFont typeface="Arial" panose="020B0604020202020204" pitchFamily="34" charset="0"/>
              <a:buChar char="•"/>
            </a:pPr>
            <a:endParaRPr lang="en-US" sz="4400" dirty="0"/>
          </a:p>
        </p:txBody>
      </p:sp>
    </p:spTree>
    <p:extLst>
      <p:ext uri="{BB962C8B-B14F-4D97-AF65-F5344CB8AC3E}">
        <p14:creationId xmlns:p14="http://schemas.microsoft.com/office/powerpoint/2010/main" val="40089264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1">
            <a:extLst>
              <a:ext uri="{FF2B5EF4-FFF2-40B4-BE49-F238E27FC236}">
                <a16:creationId xmlns:a16="http://schemas.microsoft.com/office/drawing/2014/main" id="{3F07FCEB-5E26-4105-9F6A-2534FEFDB4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31" name="Rectangle 23">
            <a:extLst>
              <a:ext uri="{FF2B5EF4-FFF2-40B4-BE49-F238E27FC236}">
                <a16:creationId xmlns:a16="http://schemas.microsoft.com/office/drawing/2014/main" id="{03663C2E-E22F-4225-9E60-22077B23E4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830234" cy="6858000"/>
          </a:xfrm>
          <a:prstGeom prst="rect">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32" name="Freeform: Shape 25">
            <a:extLst>
              <a:ext uri="{FF2B5EF4-FFF2-40B4-BE49-F238E27FC236}">
                <a16:creationId xmlns:a16="http://schemas.microsoft.com/office/drawing/2014/main" id="{24D71C54-86B9-4547-872A-A0EEB714B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592826"/>
            <a:ext cx="12192000" cy="3667432"/>
          </a:xfrm>
          <a:custGeom>
            <a:avLst/>
            <a:gdLst>
              <a:gd name="connsiteX0" fmla="*/ 0 w 12192000"/>
              <a:gd name="connsiteY0" fmla="*/ 0 h 3667432"/>
              <a:gd name="connsiteX1" fmla="*/ 5244354 w 12192000"/>
              <a:gd name="connsiteY1" fmla="*/ 0 h 3667432"/>
              <a:gd name="connsiteX2" fmla="*/ 11204090 w 12192000"/>
              <a:gd name="connsiteY2" fmla="*/ 0 h 3667432"/>
              <a:gd name="connsiteX3" fmla="*/ 12192000 w 12192000"/>
              <a:gd name="connsiteY3" fmla="*/ 0 h 3667432"/>
              <a:gd name="connsiteX4" fmla="*/ 12192000 w 12192000"/>
              <a:gd name="connsiteY4" fmla="*/ 64008 h 3667432"/>
              <a:gd name="connsiteX5" fmla="*/ 11204090 w 12192000"/>
              <a:gd name="connsiteY5" fmla="*/ 64008 h 3667432"/>
              <a:gd name="connsiteX6" fmla="*/ 11204090 w 12192000"/>
              <a:gd name="connsiteY6" fmla="*/ 3603424 h 3667432"/>
              <a:gd name="connsiteX7" fmla="*/ 12192000 w 12192000"/>
              <a:gd name="connsiteY7" fmla="*/ 3603424 h 3667432"/>
              <a:gd name="connsiteX8" fmla="*/ 12192000 w 12192000"/>
              <a:gd name="connsiteY8" fmla="*/ 3667432 h 3667432"/>
              <a:gd name="connsiteX9" fmla="*/ 11204090 w 12192000"/>
              <a:gd name="connsiteY9" fmla="*/ 3667432 h 3667432"/>
              <a:gd name="connsiteX10" fmla="*/ 5244354 w 12192000"/>
              <a:gd name="connsiteY10" fmla="*/ 3667432 h 3667432"/>
              <a:gd name="connsiteX11" fmla="*/ 0 w 12192000"/>
              <a:gd name="connsiteY11" fmla="*/ 3667432 h 3667432"/>
              <a:gd name="connsiteX12" fmla="*/ 0 w 12192000"/>
              <a:gd name="connsiteY12" fmla="*/ 3603424 h 3667432"/>
              <a:gd name="connsiteX13" fmla="*/ 5244354 w 12192000"/>
              <a:gd name="connsiteY13" fmla="*/ 3603424 h 3667432"/>
              <a:gd name="connsiteX14" fmla="*/ 5244354 w 12192000"/>
              <a:gd name="connsiteY14" fmla="*/ 64008 h 3667432"/>
              <a:gd name="connsiteX15" fmla="*/ 0 w 12192000"/>
              <a:gd name="connsiteY15" fmla="*/ 64008 h 366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192000" h="3667432">
                <a:moveTo>
                  <a:pt x="0" y="0"/>
                </a:moveTo>
                <a:lnTo>
                  <a:pt x="5244354" y="0"/>
                </a:lnTo>
                <a:lnTo>
                  <a:pt x="11204090" y="0"/>
                </a:lnTo>
                <a:lnTo>
                  <a:pt x="12192000" y="0"/>
                </a:lnTo>
                <a:lnTo>
                  <a:pt x="12192000" y="64008"/>
                </a:lnTo>
                <a:lnTo>
                  <a:pt x="11204090" y="64008"/>
                </a:lnTo>
                <a:lnTo>
                  <a:pt x="11204090" y="3603424"/>
                </a:lnTo>
                <a:lnTo>
                  <a:pt x="12192000" y="3603424"/>
                </a:lnTo>
                <a:lnTo>
                  <a:pt x="12192000" y="3667432"/>
                </a:lnTo>
                <a:lnTo>
                  <a:pt x="11204090" y="3667432"/>
                </a:lnTo>
                <a:lnTo>
                  <a:pt x="5244354" y="3667432"/>
                </a:lnTo>
                <a:lnTo>
                  <a:pt x="0" y="3667432"/>
                </a:lnTo>
                <a:lnTo>
                  <a:pt x="0" y="3603424"/>
                </a:lnTo>
                <a:lnTo>
                  <a:pt x="5244354" y="3603424"/>
                </a:lnTo>
                <a:lnTo>
                  <a:pt x="5244354" y="64008"/>
                </a:lnTo>
                <a:lnTo>
                  <a:pt x="0" y="64008"/>
                </a:lnTo>
                <a:close/>
              </a:path>
            </a:pathLst>
          </a:cu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2" name="Title 1"/>
          <p:cNvSpPr>
            <a:spLocks noGrp="1"/>
          </p:cNvSpPr>
          <p:nvPr>
            <p:ph type="ctrTitle"/>
          </p:nvPr>
        </p:nvSpPr>
        <p:spPr>
          <a:xfrm>
            <a:off x="1697651" y="2220097"/>
            <a:ext cx="4576119" cy="1392837"/>
          </a:xfrm>
        </p:spPr>
        <p:txBody>
          <a:bodyPr>
            <a:normAutofit/>
          </a:bodyPr>
          <a:lstStyle/>
          <a:p>
            <a:r>
              <a:rPr lang="en-US" sz="3200" dirty="0">
                <a:solidFill>
                  <a:schemeClr val="bg1"/>
                </a:solidFill>
              </a:rPr>
              <a:t>Glossary</a:t>
            </a:r>
          </a:p>
        </p:txBody>
      </p:sp>
    </p:spTree>
    <p:extLst>
      <p:ext uri="{BB962C8B-B14F-4D97-AF65-F5344CB8AC3E}">
        <p14:creationId xmlns:p14="http://schemas.microsoft.com/office/powerpoint/2010/main" val="19569114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DDE22-CB35-D742-B914-07D77E8956FD}"/>
              </a:ext>
            </a:extLst>
          </p:cNvPr>
          <p:cNvSpPr>
            <a:spLocks noGrp="1"/>
          </p:cNvSpPr>
          <p:nvPr>
            <p:ph type="title"/>
          </p:nvPr>
        </p:nvSpPr>
        <p:spPr/>
        <p:txBody>
          <a:bodyPr/>
          <a:lstStyle/>
          <a:p>
            <a:r>
              <a:rPr lang="en-US" dirty="0"/>
              <a:t>Glossary </a:t>
            </a:r>
          </a:p>
        </p:txBody>
      </p:sp>
      <p:sp>
        <p:nvSpPr>
          <p:cNvPr id="3" name="Content Placeholder 2">
            <a:extLst>
              <a:ext uri="{FF2B5EF4-FFF2-40B4-BE49-F238E27FC236}">
                <a16:creationId xmlns:a16="http://schemas.microsoft.com/office/drawing/2014/main" id="{21D45F81-1A59-9D46-AD77-23F39D7066ED}"/>
              </a:ext>
            </a:extLst>
          </p:cNvPr>
          <p:cNvSpPr>
            <a:spLocks noGrp="1"/>
          </p:cNvSpPr>
          <p:nvPr>
            <p:ph idx="1"/>
          </p:nvPr>
        </p:nvSpPr>
        <p:spPr/>
        <p:txBody>
          <a:bodyPr>
            <a:normAutofit/>
          </a:bodyPr>
          <a:lstStyle/>
          <a:p>
            <a:r>
              <a:rPr lang="en-US" sz="1400" b="1" dirty="0">
                <a:latin typeface="Calibri" panose="020F0502020204030204" pitchFamily="34" charset="0"/>
              </a:rPr>
              <a:t>Benchmark Price </a:t>
            </a:r>
            <a:r>
              <a:rPr lang="en-US" sz="1400" dirty="0">
                <a:latin typeface="Calibri" panose="020F0502020204030204" pitchFamily="34" charset="0"/>
              </a:rPr>
              <a:t>- A metric used by CMS, together with the CMS Discount, to calculate an Episode Initiator-specific Target Price for each Clinical Episode. </a:t>
            </a:r>
            <a:endParaRPr lang="en-US" sz="1400" dirty="0"/>
          </a:p>
          <a:p>
            <a:r>
              <a:rPr lang="en-US" sz="1400" b="1" dirty="0">
                <a:latin typeface="Calibri" panose="020F0502020204030204" pitchFamily="34" charset="0"/>
              </a:rPr>
              <a:t>Bundled Payment / Bundling </a:t>
            </a:r>
            <a:r>
              <a:rPr lang="en-US" sz="1400" dirty="0">
                <a:latin typeface="Calibri" panose="020F0502020204030204" pitchFamily="34" charset="0"/>
              </a:rPr>
              <a:t>– A predetermined payment amount for all items and services (including physician, hospital, and other healthcare provider services) furnished during an episode of care. In </a:t>
            </a:r>
            <a:r>
              <a:rPr lang="en-US" sz="1400" dirty="0">
                <a:solidFill>
                  <a:srgbClr val="000000"/>
                </a:solidFill>
                <a:latin typeface="Calibri" panose="020F0502020204030204" pitchFamily="34" charset="0"/>
              </a:rPr>
              <a:t>the AUCM, this is </a:t>
            </a:r>
            <a:r>
              <a:rPr lang="en-US" sz="1400" dirty="0">
                <a:latin typeface="Calibri" panose="020F0502020204030204" pitchFamily="34" charset="0"/>
              </a:rPr>
              <a:t>paid retrospectively. </a:t>
            </a:r>
            <a:endParaRPr lang="en-US" sz="1400" dirty="0"/>
          </a:p>
          <a:p>
            <a:r>
              <a:rPr lang="en-US" sz="1400" b="1" dirty="0">
                <a:latin typeface="Calibri" panose="020F0502020204030204" pitchFamily="34" charset="0"/>
              </a:rPr>
              <a:t>Care Redesign Model</a:t>
            </a:r>
            <a:r>
              <a:rPr lang="en-US" sz="1400" dirty="0">
                <a:latin typeface="Calibri" panose="020F0502020204030204" pitchFamily="34" charset="0"/>
              </a:rPr>
              <a:t>- A model that includes the following services: care coordination services, the use of a Safe Discharge Assessment Tool (SDA), shared-decision making with patients and families regarding discharge disposition and contact with primary care provider or their designee. </a:t>
            </a:r>
            <a:endParaRPr lang="en-US" sz="1400" dirty="0"/>
          </a:p>
          <a:p>
            <a:r>
              <a:rPr lang="en-US" sz="1400" b="1" dirty="0">
                <a:latin typeface="Calibri" panose="020F0502020204030204" pitchFamily="34" charset="0"/>
              </a:rPr>
              <a:t>Clinical Episode </a:t>
            </a:r>
            <a:r>
              <a:rPr lang="en-US" sz="1400" dirty="0">
                <a:latin typeface="Calibri" panose="020F0502020204030204" pitchFamily="34" charset="0"/>
              </a:rPr>
              <a:t>– The defined period of time triggered by the submission of a claim for a Qualifying ED Visit (Anchor Event) during which all Medicare FFS expenditures for all non- excluded items and services furnished to a Medicare Beneficiary are bundled together as a unit for purposes of calculating the Target Price and for purposes of Reconciliation. </a:t>
            </a:r>
            <a:endParaRPr lang="en-US" sz="1400" dirty="0"/>
          </a:p>
          <a:p>
            <a:r>
              <a:rPr lang="en-US" sz="1400" b="1" dirty="0">
                <a:latin typeface="Calibri" panose="020F0502020204030204" pitchFamily="34" charset="0"/>
              </a:rPr>
              <a:t>CMS Discount </a:t>
            </a:r>
            <a:r>
              <a:rPr lang="en-US" sz="1400" dirty="0">
                <a:latin typeface="Calibri" panose="020F0502020204030204" pitchFamily="34" charset="0"/>
              </a:rPr>
              <a:t>— A set percentage by which CMS reduces the Benchmark Price to calculate the Target Price. In the AUCM proposal, a 1.5% to 3% discount would be applied to historical inpatient and non-ED observation spending calculated using 3- year historical data. </a:t>
            </a:r>
            <a:endParaRPr lang="en-US" sz="1400" dirty="0"/>
          </a:p>
          <a:p>
            <a:endParaRPr lang="en-US" sz="1400" dirty="0"/>
          </a:p>
        </p:txBody>
      </p:sp>
    </p:spTree>
    <p:extLst>
      <p:ext uri="{BB962C8B-B14F-4D97-AF65-F5344CB8AC3E}">
        <p14:creationId xmlns:p14="http://schemas.microsoft.com/office/powerpoint/2010/main" val="40201921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7505B-5F2A-3E47-974E-E7B990EF5783}"/>
              </a:ext>
            </a:extLst>
          </p:cNvPr>
          <p:cNvSpPr>
            <a:spLocks noGrp="1"/>
          </p:cNvSpPr>
          <p:nvPr>
            <p:ph type="title"/>
          </p:nvPr>
        </p:nvSpPr>
        <p:spPr/>
        <p:txBody>
          <a:bodyPr/>
          <a:lstStyle/>
          <a:p>
            <a:r>
              <a:rPr lang="en-US" dirty="0"/>
              <a:t>Glossary </a:t>
            </a:r>
          </a:p>
        </p:txBody>
      </p:sp>
      <p:sp>
        <p:nvSpPr>
          <p:cNvPr id="3" name="Content Placeholder 2">
            <a:extLst>
              <a:ext uri="{FF2B5EF4-FFF2-40B4-BE49-F238E27FC236}">
                <a16:creationId xmlns:a16="http://schemas.microsoft.com/office/drawing/2014/main" id="{793B3AD4-D043-2F41-80D8-F7A0482F1FAD}"/>
              </a:ext>
            </a:extLst>
          </p:cNvPr>
          <p:cNvSpPr>
            <a:spLocks noGrp="1"/>
          </p:cNvSpPr>
          <p:nvPr>
            <p:ph idx="1"/>
          </p:nvPr>
        </p:nvSpPr>
        <p:spPr/>
        <p:txBody>
          <a:bodyPr>
            <a:noAutofit/>
          </a:bodyPr>
          <a:lstStyle/>
          <a:p>
            <a:r>
              <a:rPr lang="en-US" sz="1400" b="1" dirty="0">
                <a:latin typeface="Calibri" panose="020F0502020204030204" pitchFamily="34" charset="0"/>
                <a:cs typeface="Calibri" panose="020F0502020204030204" pitchFamily="34" charset="0"/>
              </a:rPr>
              <a:t>Eligible Beneficiary – </a:t>
            </a:r>
            <a:r>
              <a:rPr lang="en-US" sz="1400" dirty="0">
                <a:latin typeface="Calibri" panose="020F0502020204030204" pitchFamily="34" charset="0"/>
                <a:cs typeface="Calibri" panose="020F0502020204030204" pitchFamily="34" charset="0"/>
              </a:rPr>
              <a:t>A Medicare beneficiary entitled to benefits under Part A and enrolled under Part B on whose behalf an Episode Initiator submits a claim to Medicare FFS for a qualified ED visit associated with a Clinical Episode for which a Participant has committed to be held accountable. Eligible Beneficiary specifically excludes: (1) Medicare beneficiaries covered under United Mine Workers or managed care plans (e.g., Medicare Advantage, Health Care Prepayment Plans, or cost-based health maintenance organizations); (2) beneficiaries eligible for Medicare on the basis of end-stage renal disease (ESRD); (3) Medicare beneficiaries for whom Medicare is not the primary payer; (4) Medicare beneficiaries enrolled in the hospice benefit; and those who die during the qualifying ED visit or within 30 days of discharge. Beneficiaries who have been discharged from an inpatient stay in the prior 90 days or who have  had an ED visit without admission or observation within the prior 30 days are also ineligible. </a:t>
            </a:r>
          </a:p>
          <a:p>
            <a:r>
              <a:rPr lang="en-US" sz="1400" b="1" dirty="0">
                <a:latin typeface="Calibri" panose="020F0502020204030204" pitchFamily="34" charset="0"/>
                <a:cs typeface="Calibri" panose="020F0502020204030204" pitchFamily="34" charset="0"/>
              </a:rPr>
              <a:t>Emergency Department Disposition Decision</a:t>
            </a:r>
            <a:r>
              <a:rPr lang="en-US" sz="1400" dirty="0">
                <a:latin typeface="Calibri" panose="020F0502020204030204" pitchFamily="34" charset="0"/>
                <a:cs typeface="Calibri" panose="020F0502020204030204" pitchFamily="34" charset="0"/>
              </a:rPr>
              <a:t>- the decision by an ED physician to complete care in the emergency department. Potential ED dispositions include 1) ED- discharged home; 2) ED observation stay- discharged home; 3) ED- non-ED observation stay; and 4) ED- inpatient admission. (This final category includes patients who were dispositioned to non-ED observation stay, who were ultimately transitioned to inpatient status.) </a:t>
            </a:r>
          </a:p>
          <a:p>
            <a:r>
              <a:rPr lang="en-US" sz="1400" b="1" dirty="0">
                <a:latin typeface="Calibri" panose="020F0502020204030204" pitchFamily="34" charset="0"/>
                <a:cs typeface="Calibri" panose="020F0502020204030204" pitchFamily="34" charset="0"/>
              </a:rPr>
              <a:t>Excluded Conditions- </a:t>
            </a:r>
            <a:r>
              <a:rPr lang="en-US" sz="1400" dirty="0">
                <a:latin typeface="Calibri" panose="020F0502020204030204" pitchFamily="34" charset="0"/>
                <a:cs typeface="Calibri" panose="020F0502020204030204" pitchFamily="34" charset="0"/>
              </a:rPr>
              <a:t>Conditions for which the national historical admission rate is ≥ 90%. </a:t>
            </a:r>
          </a:p>
          <a:p>
            <a:r>
              <a:rPr lang="en-US" sz="1400" b="1" dirty="0">
                <a:latin typeface="Calibri" panose="020F0502020204030204" pitchFamily="34" charset="0"/>
                <a:cs typeface="Calibri" panose="020F0502020204030204" pitchFamily="34" charset="0"/>
              </a:rPr>
              <a:t>Medicare Fee-for-Service (FFS) </a:t>
            </a:r>
            <a:r>
              <a:rPr lang="en-US" sz="1400" dirty="0">
                <a:latin typeface="Calibri" panose="020F0502020204030204" pitchFamily="34" charset="0"/>
                <a:cs typeface="Calibri" panose="020F0502020204030204" pitchFamily="34" charset="0"/>
              </a:rPr>
              <a:t>– Medicare Part A and Part B. The term Medicare FFS does not include Medicare Part C (Medicare Advantage) or Medicare Part D.</a:t>
            </a:r>
          </a:p>
          <a:p>
            <a:r>
              <a:rPr lang="en-US" sz="1400" b="1" dirty="0">
                <a:latin typeface="Calibri" panose="020F0502020204030204" pitchFamily="34" charset="0"/>
                <a:cs typeface="Calibri" panose="020F0502020204030204" pitchFamily="34" charset="0"/>
              </a:rPr>
              <a:t>Model Year </a:t>
            </a:r>
            <a:r>
              <a:rPr lang="en-US" sz="1400" dirty="0">
                <a:latin typeface="Calibri" panose="020F0502020204030204" pitchFamily="34" charset="0"/>
                <a:cs typeface="Calibri" panose="020F0502020204030204" pitchFamily="34" charset="0"/>
              </a:rPr>
              <a:t>– A full or partial calendar year during the Performance Period of the Model. </a:t>
            </a:r>
          </a:p>
          <a:p>
            <a:endParaRPr lang="en-US" sz="1400" dirty="0">
              <a:latin typeface="Calibri" panose="020F0502020204030204" pitchFamily="34" charset="0"/>
              <a:cs typeface="Calibri" panose="020F0502020204030204" pitchFamily="34" charset="0"/>
            </a:endParaRPr>
          </a:p>
          <a:p>
            <a:pPr marL="0" indent="0">
              <a:buNone/>
            </a:pPr>
            <a:endParaRPr lang="en-US"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26834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FF034-D1DB-2A43-94F0-B9F0DC1B82C2}"/>
              </a:ext>
            </a:extLst>
          </p:cNvPr>
          <p:cNvSpPr>
            <a:spLocks noGrp="1"/>
          </p:cNvSpPr>
          <p:nvPr>
            <p:ph type="title"/>
          </p:nvPr>
        </p:nvSpPr>
        <p:spPr/>
        <p:txBody>
          <a:bodyPr/>
          <a:lstStyle/>
          <a:p>
            <a:r>
              <a:rPr lang="en-US" dirty="0"/>
              <a:t>Glossary </a:t>
            </a:r>
          </a:p>
        </p:txBody>
      </p:sp>
      <p:sp>
        <p:nvSpPr>
          <p:cNvPr id="3" name="Content Placeholder 2">
            <a:extLst>
              <a:ext uri="{FF2B5EF4-FFF2-40B4-BE49-F238E27FC236}">
                <a16:creationId xmlns:a16="http://schemas.microsoft.com/office/drawing/2014/main" id="{E34B89DE-72EC-404A-A11B-EA325C4E86A4}"/>
              </a:ext>
            </a:extLst>
          </p:cNvPr>
          <p:cNvSpPr>
            <a:spLocks noGrp="1"/>
          </p:cNvSpPr>
          <p:nvPr>
            <p:ph idx="1"/>
          </p:nvPr>
        </p:nvSpPr>
        <p:spPr/>
        <p:txBody>
          <a:bodyPr>
            <a:noAutofit/>
          </a:bodyPr>
          <a:lstStyle/>
          <a:p>
            <a:r>
              <a:rPr lang="en-US" sz="1400" b="1" dirty="0">
                <a:latin typeface="Calibri" panose="020F0502020204030204" pitchFamily="34" charset="0"/>
                <a:cs typeface="Calibri" panose="020F0502020204030204" pitchFamily="34" charset="0"/>
              </a:rPr>
              <a:t>Negative Reconciliation Amount </a:t>
            </a:r>
            <a:r>
              <a:rPr lang="en-US" sz="1400" dirty="0">
                <a:latin typeface="Calibri" panose="020F0502020204030204" pitchFamily="34" charset="0"/>
                <a:cs typeface="Calibri" panose="020F0502020204030204" pitchFamily="34" charset="0"/>
              </a:rPr>
              <a:t>-- If applicable, the amount by which all non-excluded Medicare FFS expenditures for a Clinical Episode exceeds the final Target Price for that Clinical Episode. This amount is summed across all Clinical Episodes attributed to a Participant at an ACH, together with all Positive Reconciliation Amounts for such Clinical Episodes, to determine either the Positive Total Reconciliation Amount or the Negative Total Reconciliation Amount, as applicable, for that Participant. </a:t>
            </a:r>
          </a:p>
          <a:p>
            <a:r>
              <a:rPr lang="en-US" sz="1400" b="1" dirty="0">
                <a:latin typeface="Calibri" panose="020F0502020204030204" pitchFamily="34" charset="0"/>
                <a:cs typeface="Calibri" panose="020F0502020204030204" pitchFamily="34" charset="0"/>
              </a:rPr>
              <a:t>Negative Total Reconciliation Amount </a:t>
            </a:r>
            <a:r>
              <a:rPr lang="en-US" sz="1400" dirty="0">
                <a:latin typeface="Calibri" panose="020F0502020204030204" pitchFamily="34" charset="0"/>
                <a:cs typeface="Calibri" panose="020F0502020204030204" pitchFamily="34" charset="0"/>
              </a:rPr>
              <a:t>– If applicable, the negative sum of all Negative Reconciliation Amounts and all Positive Reconciliation Amounts for all Clinical Episodes at an ACH attributed to a Participant. CMS will adjust the Negative Total Reconciliation Amount by an Episode-Initiator-specific CQS Adjustment Amount to calculate the Adjusted Negative Total Reconciliation Amount.</a:t>
            </a:r>
          </a:p>
          <a:p>
            <a:r>
              <a:rPr lang="en-US" sz="1400" b="1" dirty="0">
                <a:latin typeface="Calibri" panose="020F0502020204030204" pitchFamily="34" charset="0"/>
                <a:cs typeface="Calibri" panose="020F0502020204030204" pitchFamily="34" charset="0"/>
              </a:rPr>
              <a:t>Participant – </a:t>
            </a:r>
            <a:r>
              <a:rPr lang="en-US" sz="1400" dirty="0">
                <a:latin typeface="Calibri" panose="020F0502020204030204" pitchFamily="34" charset="0"/>
                <a:cs typeface="Calibri" panose="020F0502020204030204" pitchFamily="34" charset="0"/>
              </a:rPr>
              <a:t>An emergency department physician group practice or Acute Care Hospital that enters into a Participation Agreement with CMS to participate in the AUCM model. </a:t>
            </a:r>
          </a:p>
          <a:p>
            <a:r>
              <a:rPr lang="en-US" sz="1400" b="1" dirty="0">
                <a:latin typeface="Calibri" panose="020F0502020204030204" pitchFamily="34" charset="0"/>
                <a:cs typeface="Calibri" panose="020F0502020204030204" pitchFamily="34" charset="0"/>
              </a:rPr>
              <a:t>Patient Safety Measures- </a:t>
            </a:r>
            <a:r>
              <a:rPr lang="en-US" sz="1400" dirty="0">
                <a:latin typeface="Calibri" panose="020F0502020204030204" pitchFamily="34" charset="0"/>
                <a:cs typeface="Calibri" panose="020F0502020204030204" pitchFamily="34" charset="0"/>
              </a:rPr>
              <a:t>Measures that are designed to capture the occurrence of patient safety events that occur in the 7 days subsequent to an ED visit. A national benchmark for these measures will be defined based performance across all ACH-based emergency departments. </a:t>
            </a:r>
          </a:p>
          <a:p>
            <a:r>
              <a:rPr lang="en-US" sz="1400" b="1" dirty="0">
                <a:latin typeface="Calibri" panose="020F0502020204030204" pitchFamily="34" charset="0"/>
                <a:cs typeface="Calibri" panose="020F0502020204030204" pitchFamily="34" charset="0"/>
              </a:rPr>
              <a:t>Performance Period</a:t>
            </a:r>
            <a:r>
              <a:rPr lang="en-US" sz="1400" dirty="0">
                <a:latin typeface="Calibri" panose="020F0502020204030204" pitchFamily="34" charset="0"/>
                <a:cs typeface="Calibri" panose="020F0502020204030204" pitchFamily="34" charset="0"/>
              </a:rPr>
              <a:t>—The defined period of time during which Clinical Episodes may be triggered </a:t>
            </a:r>
          </a:p>
          <a:p>
            <a:r>
              <a:rPr lang="en-US" sz="1400" b="1" dirty="0">
                <a:latin typeface="Calibri" panose="020F0502020204030204" pitchFamily="34" charset="0"/>
                <a:cs typeface="Calibri" panose="020F0502020204030204" pitchFamily="34" charset="0"/>
              </a:rPr>
              <a:t>Physician Group Practices (PGPs)</a:t>
            </a:r>
            <a:r>
              <a:rPr lang="en-US" sz="1400" dirty="0">
                <a:latin typeface="Calibri" panose="020F0502020204030204" pitchFamily="34" charset="0"/>
                <a:cs typeface="Calibri" panose="020F0502020204030204" pitchFamily="34" charset="0"/>
              </a:rPr>
              <a:t>—Medicare-enrolled physician group practices. </a:t>
            </a:r>
          </a:p>
          <a:p>
            <a:pPr marL="0" indent="0">
              <a:buNone/>
            </a:pPr>
            <a:endParaRPr lang="en-US" sz="1400" dirty="0">
              <a:latin typeface="Calibri" panose="020F0502020204030204" pitchFamily="34" charset="0"/>
              <a:cs typeface="Calibri" panose="020F0502020204030204" pitchFamily="34" charset="0"/>
            </a:endParaRPr>
          </a:p>
          <a:p>
            <a:pPr marL="0" indent="0">
              <a:buNone/>
            </a:pPr>
            <a:endParaRPr lang="en-US"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82620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38573-3639-DD40-A06D-C15BF6B350A8}"/>
              </a:ext>
            </a:extLst>
          </p:cNvPr>
          <p:cNvSpPr>
            <a:spLocks noGrp="1"/>
          </p:cNvSpPr>
          <p:nvPr>
            <p:ph type="title"/>
          </p:nvPr>
        </p:nvSpPr>
        <p:spPr/>
        <p:txBody>
          <a:bodyPr/>
          <a:lstStyle/>
          <a:p>
            <a:r>
              <a:rPr lang="en-US" dirty="0"/>
              <a:t>Glossary</a:t>
            </a:r>
          </a:p>
        </p:txBody>
      </p:sp>
      <p:sp>
        <p:nvSpPr>
          <p:cNvPr id="3" name="Content Placeholder 2">
            <a:extLst>
              <a:ext uri="{FF2B5EF4-FFF2-40B4-BE49-F238E27FC236}">
                <a16:creationId xmlns:a16="http://schemas.microsoft.com/office/drawing/2014/main" id="{9B13AF30-6C5D-A74F-ADAC-3658878F57E3}"/>
              </a:ext>
            </a:extLst>
          </p:cNvPr>
          <p:cNvSpPr>
            <a:spLocks noGrp="1"/>
          </p:cNvSpPr>
          <p:nvPr>
            <p:ph idx="1"/>
          </p:nvPr>
        </p:nvSpPr>
        <p:spPr/>
        <p:txBody>
          <a:bodyPr>
            <a:normAutofit fontScale="92500" lnSpcReduction="20000"/>
          </a:bodyPr>
          <a:lstStyle/>
          <a:p>
            <a:r>
              <a:rPr lang="en-US" sz="1400" b="1" dirty="0">
                <a:latin typeface="Calibri" panose="020F0502020204030204" pitchFamily="34" charset="0"/>
                <a:cs typeface="Calibri" panose="020F0502020204030204" pitchFamily="34" charset="0"/>
              </a:rPr>
              <a:t>Positive Reconciliation Amount </a:t>
            </a:r>
            <a:r>
              <a:rPr lang="en-US" sz="1400" dirty="0">
                <a:latin typeface="Calibri" panose="020F0502020204030204" pitchFamily="34" charset="0"/>
                <a:cs typeface="Calibri" panose="020F0502020204030204" pitchFamily="34" charset="0"/>
              </a:rPr>
              <a:t>– If applicable, the amount by which all non-excluded Medicare FFS expenditures for a Clinical Episode is less than the final Target Price for that Clinical Episode. This amount is summed across all Clinical Episodes attributed to the facility, together with all Negative Reconciliation Amounts for such Clinical Episodes, to determine either the Positive Total Reconciliation Amount or the Negative Total Reconciliation Amount, as applicable, for that Episode Initiator. </a:t>
            </a:r>
          </a:p>
          <a:p>
            <a:r>
              <a:rPr lang="en-US" sz="1400" b="1" dirty="0">
                <a:latin typeface="Calibri" panose="020F0502020204030204" pitchFamily="34" charset="0"/>
                <a:cs typeface="Calibri" panose="020F0502020204030204" pitchFamily="34" charset="0"/>
              </a:rPr>
              <a:t>Post-Episode Spending Monitoring Period – </a:t>
            </a:r>
            <a:r>
              <a:rPr lang="en-US" sz="1400" dirty="0">
                <a:latin typeface="Calibri" panose="020F0502020204030204" pitchFamily="34" charset="0"/>
                <a:cs typeface="Calibri" panose="020F0502020204030204" pitchFamily="34" charset="0"/>
              </a:rPr>
              <a:t>The period of 30 days after the end of a Clinical Episode during which Medicare FFS spending for items and services furnished to BPCI Advanced Beneficiaries is monitored by CMS for purposes of conducting the Post-Episode Spending Calculation. </a:t>
            </a:r>
          </a:p>
          <a:p>
            <a:r>
              <a:rPr lang="en-US" sz="1400" b="1" dirty="0">
                <a:latin typeface="Calibri" panose="020F0502020204030204" pitchFamily="34" charset="0"/>
                <a:cs typeface="Calibri" panose="020F0502020204030204" pitchFamily="34" charset="0"/>
              </a:rPr>
              <a:t>Qualified ED Visit – </a:t>
            </a:r>
            <a:r>
              <a:rPr lang="en-US" sz="1400" dirty="0">
                <a:latin typeface="Calibri" panose="020F0502020204030204" pitchFamily="34" charset="0"/>
                <a:cs typeface="Calibri" panose="020F0502020204030204" pitchFamily="34" charset="0"/>
              </a:rPr>
              <a:t>An emergency department visit by an eligible Beneficiary identified by a qualifying ICD-10 diagnosis code identified for which a Participant submits a claim to Medicare FFS, which in turn triggers a Clinical Episode. A qualified ED visit is an Anchor Event. </a:t>
            </a:r>
          </a:p>
          <a:p>
            <a:r>
              <a:rPr lang="en-US" sz="1400" b="1" dirty="0">
                <a:latin typeface="Calibri" panose="020F0502020204030204" pitchFamily="34" charset="0"/>
                <a:cs typeface="Calibri" panose="020F0502020204030204" pitchFamily="34" charset="0"/>
              </a:rPr>
              <a:t>Reconciliation </a:t>
            </a:r>
            <a:r>
              <a:rPr lang="en-US" sz="1400" dirty="0">
                <a:latin typeface="Calibri" panose="020F0502020204030204" pitchFamily="34" charset="0"/>
                <a:cs typeface="Calibri" panose="020F0502020204030204" pitchFamily="34" charset="0"/>
              </a:rPr>
              <a:t>– The semi-annual process of comparing the aggregate Medicare FFS expenditures for all items and services included in a Clinical Episode attributed to the Participant against the Target Price for that Clinical Episode in order to determine whether the Participant is eligible to receive an NPRA payment from CMS or is required to pay a Repayment Amount to CMS. </a:t>
            </a:r>
          </a:p>
          <a:p>
            <a:r>
              <a:rPr lang="en-US" sz="1400" b="1" dirty="0">
                <a:latin typeface="Calibri" panose="020F0502020204030204" pitchFamily="34" charset="0"/>
                <a:cs typeface="Calibri" panose="020F0502020204030204" pitchFamily="34" charset="0"/>
              </a:rPr>
              <a:t>Safe Discharge Assessment- </a:t>
            </a:r>
            <a:r>
              <a:rPr lang="en-US" sz="1400" dirty="0">
                <a:latin typeface="Calibri" panose="020F0502020204030204" pitchFamily="34" charset="0"/>
                <a:cs typeface="Calibri" panose="020F0502020204030204" pitchFamily="34" charset="0"/>
              </a:rPr>
              <a:t>an assessment of qualifying Medicare Beneficiaries using a publicly available, validated tool used to assess vulnerability for post-emergency department adverse outcomes. </a:t>
            </a:r>
          </a:p>
          <a:p>
            <a:r>
              <a:rPr lang="en-US" sz="1400" b="1" dirty="0">
                <a:latin typeface="Calibri" panose="020F0502020204030204" pitchFamily="34" charset="0"/>
                <a:cs typeface="Calibri" panose="020F0502020204030204" pitchFamily="34" charset="0"/>
              </a:rPr>
              <a:t>Start Date </a:t>
            </a:r>
            <a:r>
              <a:rPr lang="en-US" sz="1400" dirty="0">
                <a:latin typeface="Calibri" panose="020F0502020204030204" pitchFamily="34" charset="0"/>
                <a:cs typeface="Calibri" panose="020F0502020204030204" pitchFamily="34" charset="0"/>
              </a:rPr>
              <a:t>– The first day of the first Performance Period after a Participant begins participating in the Model. </a:t>
            </a:r>
          </a:p>
          <a:p>
            <a:r>
              <a:rPr lang="en-US" sz="1400" b="1" dirty="0">
                <a:latin typeface="Calibri" panose="020F0502020204030204" pitchFamily="34" charset="0"/>
                <a:cs typeface="Calibri" panose="020F0502020204030204" pitchFamily="34" charset="0"/>
              </a:rPr>
              <a:t>Target Price </a:t>
            </a:r>
            <a:r>
              <a:rPr lang="en-US" sz="1400" dirty="0">
                <a:latin typeface="Calibri" panose="020F0502020204030204" pitchFamily="34" charset="0"/>
                <a:cs typeface="Calibri" panose="020F0502020204030204" pitchFamily="34" charset="0"/>
              </a:rPr>
              <a:t>– a figure determined by CMS for each presenting condition utilizing historical claims. The target price is specific to the participating Acute Care Hospital (facility). </a:t>
            </a:r>
          </a:p>
          <a:p>
            <a:endParaRPr lang="en-US" sz="1400" dirty="0"/>
          </a:p>
        </p:txBody>
      </p:sp>
    </p:spTree>
    <p:extLst>
      <p:ext uri="{BB962C8B-B14F-4D97-AF65-F5344CB8AC3E}">
        <p14:creationId xmlns:p14="http://schemas.microsoft.com/office/powerpoint/2010/main" val="1110634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BEF6C84-E117-7348-A9D2-08614307A034}"/>
              </a:ext>
            </a:extLst>
          </p:cNvPr>
          <p:cNvSpPr>
            <a:spLocks noGrp="1"/>
          </p:cNvSpPr>
          <p:nvPr>
            <p:ph type="title"/>
          </p:nvPr>
        </p:nvSpPr>
        <p:spPr>
          <a:xfrm>
            <a:off x="633984" y="1111963"/>
            <a:ext cx="10953000" cy="919373"/>
          </a:xfrm>
        </p:spPr>
        <p:txBody>
          <a:bodyPr>
            <a:normAutofit fontScale="90000"/>
          </a:bodyPr>
          <a:lstStyle/>
          <a:p>
            <a:r>
              <a:rPr lang="en-US" dirty="0"/>
              <a:t>Broad Theoretical Support But Disagreement Over Healthcare System Reform Strategy </a:t>
            </a:r>
          </a:p>
        </p:txBody>
      </p:sp>
      <p:sp>
        <p:nvSpPr>
          <p:cNvPr id="6" name="Content Placeholder 1">
            <a:extLst>
              <a:ext uri="{FF2B5EF4-FFF2-40B4-BE49-F238E27FC236}">
                <a16:creationId xmlns:a16="http://schemas.microsoft.com/office/drawing/2014/main" id="{D4B14DAA-72AC-7446-B3BA-6D3C4CCBCFEB}"/>
              </a:ext>
            </a:extLst>
          </p:cNvPr>
          <p:cNvSpPr txBox="1">
            <a:spLocks/>
          </p:cNvSpPr>
          <p:nvPr/>
        </p:nvSpPr>
        <p:spPr>
          <a:xfrm>
            <a:off x="6110484" y="1487115"/>
            <a:ext cx="5230479" cy="2487374"/>
          </a:xfrm>
          <a:prstGeom prst="rect">
            <a:avLst/>
          </a:prstGeom>
        </p:spPr>
        <p:txBody>
          <a:bodyPr vert="horz" lIns="91440" tIns="45720" rIns="91440" bIns="45720" rtlCol="0" anchor="ctr">
            <a:normAutofit/>
          </a:bodyPr>
          <a:lstStyle>
            <a:lvl1pPr marL="228600" indent="-228600" algn="l" defTabSz="914400" rtl="0" eaLnBrk="1" latinLnBrk="0" hangingPunct="1">
              <a:lnSpc>
                <a:spcPct val="110000"/>
              </a:lnSpc>
              <a:spcBef>
                <a:spcPts val="1000"/>
              </a:spcBef>
              <a:buClr>
                <a:schemeClr val="accent2"/>
              </a:buClr>
              <a:buSzPct val="85000"/>
              <a:buFontTx/>
              <a:buBlip>
                <a:blip r:embed="rId3"/>
              </a:buBlip>
              <a:defRPr sz="2000" kern="1200" spc="-20" baseline="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lvl="0" indent="-228600" algn="l" defTabSz="914400" rtl="0" eaLnBrk="1" fontAlgn="auto" latinLnBrk="0" hangingPunct="1">
              <a:lnSpc>
                <a:spcPct val="90000"/>
              </a:lnSpc>
              <a:spcBef>
                <a:spcPts val="1000"/>
              </a:spcBef>
              <a:spcAft>
                <a:spcPts val="0"/>
              </a:spcAft>
              <a:buClr>
                <a:srgbClr val="0776BD"/>
              </a:buClr>
              <a:buSzPct val="85000"/>
              <a:buFont typeface="Arial" panose="020B0604020202020204" pitchFamily="34" charset="0"/>
              <a:buChar char="•"/>
              <a:tabLst/>
              <a:defRPr/>
            </a:pPr>
            <a:endParaRPr kumimoji="0" lang="en-US" sz="2400" b="0" i="0" u="none" strike="noStrike" kern="1200" cap="none" spc="-20" normalizeH="0" baseline="0" noProof="0" dirty="0">
              <a:ln>
                <a:noFill/>
              </a:ln>
              <a:solidFill>
                <a:srgbClr val="000000"/>
              </a:solidFill>
              <a:effectLst/>
              <a:uLnTx/>
              <a:uFillTx/>
              <a:latin typeface="Arial" panose="020B0604020202020204"/>
              <a:ea typeface="+mn-ea"/>
              <a:cs typeface="Arial" charset="0"/>
            </a:endParaRPr>
          </a:p>
        </p:txBody>
      </p:sp>
      <p:sp>
        <p:nvSpPr>
          <p:cNvPr id="11" name="Rectangle 10">
            <a:extLst>
              <a:ext uri="{FF2B5EF4-FFF2-40B4-BE49-F238E27FC236}">
                <a16:creationId xmlns:a16="http://schemas.microsoft.com/office/drawing/2014/main" id="{360D69EB-B114-084E-B83B-5FBB48F1B43A}"/>
              </a:ext>
            </a:extLst>
          </p:cNvPr>
          <p:cNvSpPr/>
          <p:nvPr/>
        </p:nvSpPr>
        <p:spPr>
          <a:xfrm>
            <a:off x="817308" y="3336309"/>
            <a:ext cx="11374692" cy="1209166"/>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0F6FF"/>
              </a:solidFill>
              <a:effectLst/>
              <a:uLnTx/>
              <a:uFillTx/>
              <a:latin typeface="Arial" panose="020B0604020202020204"/>
              <a:ea typeface="+mn-ea"/>
              <a:cs typeface="+mn-cs"/>
            </a:endParaRPr>
          </a:p>
        </p:txBody>
      </p:sp>
      <p:sp>
        <p:nvSpPr>
          <p:cNvPr id="12" name="Rectangle 11">
            <a:extLst>
              <a:ext uri="{FF2B5EF4-FFF2-40B4-BE49-F238E27FC236}">
                <a16:creationId xmlns:a16="http://schemas.microsoft.com/office/drawing/2014/main" id="{80E003E4-15ED-314A-AE2C-611F3B1D6D49}"/>
              </a:ext>
            </a:extLst>
          </p:cNvPr>
          <p:cNvSpPr/>
          <p:nvPr/>
        </p:nvSpPr>
        <p:spPr>
          <a:xfrm>
            <a:off x="817308" y="2165928"/>
            <a:ext cx="11374692" cy="1207008"/>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rPr>
              <a:t>    </a:t>
            </a:r>
          </a:p>
        </p:txBody>
      </p:sp>
      <p:sp>
        <p:nvSpPr>
          <p:cNvPr id="13" name="TextBox 12">
            <a:extLst>
              <a:ext uri="{FF2B5EF4-FFF2-40B4-BE49-F238E27FC236}">
                <a16:creationId xmlns:a16="http://schemas.microsoft.com/office/drawing/2014/main" id="{E2CDDC94-7F6F-7847-BBC5-0AF67A2B6EF3}"/>
              </a:ext>
            </a:extLst>
          </p:cNvPr>
          <p:cNvSpPr txBox="1"/>
          <p:nvPr/>
        </p:nvSpPr>
        <p:spPr>
          <a:xfrm>
            <a:off x="1968452" y="2409471"/>
            <a:ext cx="96807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rPr>
              <a:t>Physicians and employers/consumers agree a complete </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restructuring of our healthcare system </a:t>
            </a:r>
            <a:r>
              <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rPr>
              <a:t>is needed to encourage uptake of innovative payment and delivery models </a:t>
            </a:r>
          </a:p>
        </p:txBody>
      </p:sp>
      <p:sp>
        <p:nvSpPr>
          <p:cNvPr id="14" name="Rectangle 13">
            <a:extLst>
              <a:ext uri="{FF2B5EF4-FFF2-40B4-BE49-F238E27FC236}">
                <a16:creationId xmlns:a16="http://schemas.microsoft.com/office/drawing/2014/main" id="{40059892-FFB0-034B-B6CD-DDF45F804956}"/>
              </a:ext>
            </a:extLst>
          </p:cNvPr>
          <p:cNvSpPr/>
          <p:nvPr/>
        </p:nvSpPr>
        <p:spPr>
          <a:xfrm>
            <a:off x="817308" y="4521526"/>
            <a:ext cx="11374692" cy="1209166"/>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5" name="Hexagon 14">
            <a:extLst>
              <a:ext uri="{FF2B5EF4-FFF2-40B4-BE49-F238E27FC236}">
                <a16:creationId xmlns:a16="http://schemas.microsoft.com/office/drawing/2014/main" id="{F08A30B4-EE81-1041-B9C6-6D8E008E24E9}"/>
              </a:ext>
            </a:extLst>
          </p:cNvPr>
          <p:cNvSpPr/>
          <p:nvPr/>
        </p:nvSpPr>
        <p:spPr>
          <a:xfrm>
            <a:off x="446790" y="2374031"/>
            <a:ext cx="978866" cy="843850"/>
          </a:xfrm>
          <a:prstGeom prst="hexagon">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F404E"/>
              </a:solidFill>
              <a:effectLst/>
              <a:uLnTx/>
              <a:uFillTx/>
              <a:latin typeface="Arial" panose="020B0604020202020204"/>
              <a:ea typeface="+mn-ea"/>
              <a:cs typeface="+mn-cs"/>
            </a:endParaRPr>
          </a:p>
        </p:txBody>
      </p:sp>
      <p:sp>
        <p:nvSpPr>
          <p:cNvPr id="16" name="Hexagon 15">
            <a:extLst>
              <a:ext uri="{FF2B5EF4-FFF2-40B4-BE49-F238E27FC236}">
                <a16:creationId xmlns:a16="http://schemas.microsoft.com/office/drawing/2014/main" id="{8AB79A78-F094-C244-A726-CACAF59DC581}"/>
              </a:ext>
            </a:extLst>
          </p:cNvPr>
          <p:cNvSpPr/>
          <p:nvPr/>
        </p:nvSpPr>
        <p:spPr>
          <a:xfrm>
            <a:off x="446790" y="3552564"/>
            <a:ext cx="978866" cy="843850"/>
          </a:xfrm>
          <a:prstGeom prst="hexagon">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F404E"/>
              </a:solidFill>
              <a:effectLst/>
              <a:uLnTx/>
              <a:uFillTx/>
              <a:latin typeface="Arial" panose="020B0604020202020204"/>
              <a:ea typeface="+mn-ea"/>
              <a:cs typeface="+mn-cs"/>
            </a:endParaRPr>
          </a:p>
        </p:txBody>
      </p:sp>
      <p:sp>
        <p:nvSpPr>
          <p:cNvPr id="17" name="Hexagon 16">
            <a:extLst>
              <a:ext uri="{FF2B5EF4-FFF2-40B4-BE49-F238E27FC236}">
                <a16:creationId xmlns:a16="http://schemas.microsoft.com/office/drawing/2014/main" id="{78C4CB22-28C9-E045-85C0-CC42DCFBCE16}"/>
              </a:ext>
            </a:extLst>
          </p:cNvPr>
          <p:cNvSpPr/>
          <p:nvPr/>
        </p:nvSpPr>
        <p:spPr>
          <a:xfrm>
            <a:off x="446790" y="4689324"/>
            <a:ext cx="978866" cy="843850"/>
          </a:xfrm>
          <a:prstGeom prst="hexagon">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F404E"/>
              </a:solidFill>
              <a:effectLst/>
              <a:uLnTx/>
              <a:uFillTx/>
              <a:latin typeface="Arial" panose="020B0604020202020204"/>
              <a:ea typeface="+mn-ea"/>
              <a:cs typeface="+mn-cs"/>
            </a:endParaRPr>
          </a:p>
        </p:txBody>
      </p:sp>
      <p:sp>
        <p:nvSpPr>
          <p:cNvPr id="18" name="TextBox 17">
            <a:extLst>
              <a:ext uri="{FF2B5EF4-FFF2-40B4-BE49-F238E27FC236}">
                <a16:creationId xmlns:a16="http://schemas.microsoft.com/office/drawing/2014/main" id="{54AFD54B-B3D1-A748-AEE0-71577CF958AD}"/>
              </a:ext>
            </a:extLst>
          </p:cNvPr>
          <p:cNvSpPr txBox="1"/>
          <p:nvPr/>
        </p:nvSpPr>
        <p:spPr>
          <a:xfrm>
            <a:off x="1936931" y="3559604"/>
            <a:ext cx="96807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Payors are very </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optimistic about the future</a:t>
            </a: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 </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of value-based arrangements </a:t>
            </a: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and their capacity to lower healthcare costs and improve quality </a:t>
            </a:r>
          </a:p>
        </p:txBody>
      </p:sp>
      <p:sp>
        <p:nvSpPr>
          <p:cNvPr id="19" name="TextBox 18">
            <a:extLst>
              <a:ext uri="{FF2B5EF4-FFF2-40B4-BE49-F238E27FC236}">
                <a16:creationId xmlns:a16="http://schemas.microsoft.com/office/drawing/2014/main" id="{F0B471F4-2C1D-D649-A6E7-8737D744B0EF}"/>
              </a:ext>
            </a:extLst>
          </p:cNvPr>
          <p:cNvSpPr txBox="1"/>
          <p:nvPr/>
        </p:nvSpPr>
        <p:spPr>
          <a:xfrm>
            <a:off x="1918643" y="4755602"/>
            <a:ext cx="96807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rPr>
              <a:t>Physician and employer groups are </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split over who is responsible </a:t>
            </a:r>
            <a:r>
              <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rPr>
              <a:t>for driving reform contributing to delayed system progress. </a:t>
            </a:r>
          </a:p>
        </p:txBody>
      </p:sp>
      <p:pic>
        <p:nvPicPr>
          <p:cNvPr id="3" name="Graphic 2" descr="Upward trend">
            <a:extLst>
              <a:ext uri="{FF2B5EF4-FFF2-40B4-BE49-F238E27FC236}">
                <a16:creationId xmlns:a16="http://schemas.microsoft.com/office/drawing/2014/main" id="{FED5DD47-465D-574D-858F-0D4B41295E8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43977" y="3661810"/>
            <a:ext cx="548640" cy="548640"/>
          </a:xfrm>
          <a:prstGeom prst="rect">
            <a:avLst/>
          </a:prstGeom>
        </p:spPr>
      </p:pic>
      <p:pic>
        <p:nvPicPr>
          <p:cNvPr id="7" name="Graphic 6" descr="Questions RTL">
            <a:extLst>
              <a:ext uri="{FF2B5EF4-FFF2-40B4-BE49-F238E27FC236}">
                <a16:creationId xmlns:a16="http://schemas.microsoft.com/office/drawing/2014/main" id="{F5D28FE5-14D2-8E4C-99FA-BA9388D41A7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61903" y="4804447"/>
            <a:ext cx="548640" cy="548640"/>
          </a:xfrm>
          <a:prstGeom prst="rect">
            <a:avLst/>
          </a:prstGeom>
        </p:spPr>
      </p:pic>
      <p:pic>
        <p:nvPicPr>
          <p:cNvPr id="9" name="Graphic 8" descr="Group brainstorm">
            <a:extLst>
              <a:ext uri="{FF2B5EF4-FFF2-40B4-BE49-F238E27FC236}">
                <a16:creationId xmlns:a16="http://schemas.microsoft.com/office/drawing/2014/main" id="{982FEB4E-BECA-FE47-9B87-536E2C5D419A}"/>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58504" y="2495112"/>
            <a:ext cx="548640" cy="548640"/>
          </a:xfrm>
          <a:prstGeom prst="rect">
            <a:avLst/>
          </a:prstGeom>
        </p:spPr>
      </p:pic>
      <p:sp>
        <p:nvSpPr>
          <p:cNvPr id="2" name="Rectangle 1">
            <a:extLst>
              <a:ext uri="{FF2B5EF4-FFF2-40B4-BE49-F238E27FC236}">
                <a16:creationId xmlns:a16="http://schemas.microsoft.com/office/drawing/2014/main" id="{CF710972-6ACB-D641-AA09-ED0519C53757}"/>
              </a:ext>
            </a:extLst>
          </p:cNvPr>
          <p:cNvSpPr/>
          <p:nvPr/>
        </p:nvSpPr>
        <p:spPr>
          <a:xfrm>
            <a:off x="633984" y="6041178"/>
            <a:ext cx="6096000" cy="276999"/>
          </a:xfrm>
          <a:prstGeom prst="rect">
            <a:avLst/>
          </a:prstGeom>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a:ln>
                  <a:noFill/>
                </a:ln>
                <a:solidFill>
                  <a:srgbClr val="000000"/>
                </a:solidFill>
                <a:effectLst/>
                <a:uLnTx/>
                <a:uFillTx/>
                <a:latin typeface="Arial" panose="020B0604020202020204"/>
                <a:ea typeface="+mn-ea"/>
                <a:cs typeface="+mn-cs"/>
              </a:rPr>
              <a:t>Sources: </a:t>
            </a:r>
            <a:r>
              <a:rPr kumimoji="0" lang="en-US" sz="600" b="0" i="0" u="none" strike="noStrike" kern="1200" cap="none" spc="0" normalizeH="0" baseline="0" noProof="0" dirty="0">
                <a:ln>
                  <a:noFill/>
                </a:ln>
                <a:solidFill>
                  <a:srgbClr val="000000"/>
                </a:solidFill>
                <a:effectLst/>
                <a:uLnTx/>
                <a:uFillTx/>
                <a:latin typeface="Arial" panose="020B0604020202020204"/>
                <a:ea typeface="+mn-ea"/>
                <a:cs typeface="+mn-cs"/>
              </a:rPr>
              <a:t>Jacqueline LaPointe. Doctors, Employers Disagree on Healthcare Payment Reform Strategy. (2018). </a:t>
            </a:r>
            <a:r>
              <a:rPr kumimoji="0" lang="en-US" sz="600" b="0" i="0" u="sng" strike="noStrike" kern="1200" cap="none" spc="0" normalizeH="0" baseline="0" noProof="0" dirty="0">
                <a:ln>
                  <a:noFill/>
                </a:ln>
                <a:solidFill>
                  <a:srgbClr val="000000"/>
                </a:solidFill>
                <a:effectLst/>
                <a:uLnTx/>
                <a:uFillTx/>
                <a:latin typeface="Arial" panose="020B0604020202020204"/>
                <a:ea typeface="+mn-ea"/>
                <a:cs typeface="+mn-cs"/>
                <a:hlinkClick r:id="rId11"/>
              </a:rPr>
              <a:t>https://revcycleintelligence.com/news/doctors-employers-disagree-on-healthcare-payment-reform-strategy</a:t>
            </a:r>
            <a:r>
              <a:rPr kumimoji="0" lang="en-US" sz="600" b="0" i="0" u="none" strike="noStrike" kern="1200" cap="none" spc="0" normalizeH="0" baseline="0" noProof="0" dirty="0">
                <a:ln>
                  <a:noFill/>
                </a:ln>
                <a:solidFill>
                  <a:srgbClr val="000000"/>
                </a:solidFill>
                <a:effectLst/>
                <a:uLnTx/>
                <a:uFillTx/>
                <a:latin typeface="Arial" panose="020B0604020202020204"/>
                <a:ea typeface="+mn-ea"/>
                <a:cs typeface="+mn-cs"/>
              </a:rPr>
              <a:t>   </a:t>
            </a:r>
          </a:p>
        </p:txBody>
      </p:sp>
    </p:spTree>
    <p:extLst>
      <p:ext uri="{BB962C8B-B14F-4D97-AF65-F5344CB8AC3E}">
        <p14:creationId xmlns:p14="http://schemas.microsoft.com/office/powerpoint/2010/main" val="866509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4FAA0-2F23-5A4C-BBC5-020CFD94365C}"/>
              </a:ext>
            </a:extLst>
          </p:cNvPr>
          <p:cNvSpPr>
            <a:spLocks noGrp="1"/>
          </p:cNvSpPr>
          <p:nvPr>
            <p:ph type="title"/>
          </p:nvPr>
        </p:nvSpPr>
        <p:spPr/>
        <p:txBody>
          <a:bodyPr>
            <a:normAutofit fontScale="90000"/>
          </a:bodyPr>
          <a:lstStyle/>
          <a:p>
            <a:r>
              <a:rPr lang="en-US" dirty="0"/>
              <a:t>Medicare’s QPP Program Promotes Physician-Focuses Healthcare Reform</a:t>
            </a:r>
          </a:p>
        </p:txBody>
      </p:sp>
      <p:sp>
        <p:nvSpPr>
          <p:cNvPr id="4" name="Content Placeholder 2">
            <a:extLst>
              <a:ext uri="{FF2B5EF4-FFF2-40B4-BE49-F238E27FC236}">
                <a16:creationId xmlns:a16="http://schemas.microsoft.com/office/drawing/2014/main" id="{44546CB8-E060-864E-AB70-56E9130DC392}"/>
              </a:ext>
            </a:extLst>
          </p:cNvPr>
          <p:cNvSpPr txBox="1">
            <a:spLocks/>
          </p:cNvSpPr>
          <p:nvPr/>
        </p:nvSpPr>
        <p:spPr>
          <a:xfrm>
            <a:off x="680897" y="2148491"/>
            <a:ext cx="11268931" cy="1005805"/>
          </a:xfrm>
          <a:prstGeom prst="rect">
            <a:avLst/>
          </a:prstGeom>
        </p:spPr>
        <p:txBody>
          <a:bodyPr vert="horz" lIns="91440" tIns="45720" rIns="91440" bIns="45720" rtlCol="0">
            <a:noAutofit/>
          </a:bodyPr>
          <a:lstStyle>
            <a:lvl1pPr marL="228600" indent="-228600" algn="l" defTabSz="914400" rtl="0" eaLnBrk="1" latinLnBrk="0" hangingPunct="1">
              <a:lnSpc>
                <a:spcPct val="110000"/>
              </a:lnSpc>
              <a:spcBef>
                <a:spcPts val="1000"/>
              </a:spcBef>
              <a:buClr>
                <a:schemeClr val="accent2"/>
              </a:buClr>
              <a:buSzPct val="85000"/>
              <a:buFontTx/>
              <a:buBlip>
                <a:blip r:embed="rId3"/>
              </a:buBlip>
              <a:defRPr sz="2000" kern="1200" spc="-20" baseline="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10000"/>
              </a:lnSpc>
              <a:spcBef>
                <a:spcPts val="1000"/>
              </a:spcBef>
              <a:spcAft>
                <a:spcPts val="0"/>
              </a:spcAft>
              <a:buClr>
                <a:srgbClr val="70A149"/>
              </a:buClr>
              <a:buSzPct val="85000"/>
              <a:buFontTx/>
              <a:buNone/>
              <a:tabLst/>
              <a:defRPr/>
            </a:pPr>
            <a:r>
              <a:rPr kumimoji="0" lang="en-US" sz="1800" b="1" i="0" u="none" strike="noStrike" kern="1200" cap="none" spc="-20" normalizeH="0" baseline="0" noProof="0" dirty="0">
                <a:ln>
                  <a:noFill/>
                </a:ln>
                <a:solidFill>
                  <a:srgbClr val="0776BD">
                    <a:lumMod val="60000"/>
                    <a:lumOff val="40000"/>
                  </a:srgbClr>
                </a:solidFill>
                <a:effectLst/>
                <a:uLnTx/>
                <a:uFillTx/>
                <a:latin typeface="Arial" charset="0"/>
                <a:cs typeface="Arial" charset="0"/>
              </a:rPr>
              <a:t>APMs:</a:t>
            </a:r>
            <a:r>
              <a:rPr kumimoji="0" lang="en-US" sz="1800" b="0" i="0" u="none" strike="noStrike" kern="1200" cap="none" spc="-20" normalizeH="0" baseline="0" noProof="0" dirty="0">
                <a:ln>
                  <a:noFill/>
                </a:ln>
                <a:solidFill>
                  <a:srgbClr val="0776BD">
                    <a:lumMod val="60000"/>
                    <a:lumOff val="40000"/>
                  </a:srgbClr>
                </a:solidFill>
                <a:effectLst/>
                <a:uLnTx/>
                <a:uFillTx/>
                <a:latin typeface="Arial" charset="0"/>
                <a:cs typeface="Arial" charset="0"/>
              </a:rPr>
              <a:t> </a:t>
            </a:r>
            <a:r>
              <a:rPr kumimoji="0" lang="en-US" sz="1600" b="0" i="0" u="none" strike="noStrike" kern="1200" cap="none" spc="-20" normalizeH="0" baseline="0" noProof="0" dirty="0">
                <a:ln>
                  <a:noFill/>
                </a:ln>
                <a:solidFill>
                  <a:srgbClr val="000000">
                    <a:lumMod val="50000"/>
                    <a:lumOff val="50000"/>
                  </a:srgbClr>
                </a:solidFill>
                <a:effectLst/>
                <a:uLnTx/>
                <a:uFillTx/>
                <a:latin typeface="Arial" charset="0"/>
                <a:cs typeface="Arial" charset="0"/>
              </a:rPr>
              <a:t>CMS defines an APM as the rules and structures outlining the payments made to physicians and other clinicians that incentivize delivering high-quality and cost-efficient care. APMs can apply to a specific clinical condition, a care episode, or a population. Examples of APMs include accountable care organizations (ACOs), medical homes, and bundled payment models</a:t>
            </a:r>
            <a:endParaRPr kumimoji="0" lang="en-US" sz="1600" b="0" i="0" u="none" strike="noStrike" kern="1200" cap="none" spc="-20" normalizeH="0" baseline="0" noProof="0" dirty="0">
              <a:ln>
                <a:noFill/>
              </a:ln>
              <a:solidFill>
                <a:srgbClr val="000000">
                  <a:lumMod val="50000"/>
                  <a:lumOff val="50000"/>
                </a:srgbClr>
              </a:solidFill>
              <a:effectLst/>
              <a:highlight>
                <a:srgbClr val="FFFF00"/>
              </a:highlight>
              <a:uLnTx/>
              <a:uFillTx/>
              <a:latin typeface="Arial" charset="0"/>
              <a:cs typeface="Arial" charset="0"/>
            </a:endParaRPr>
          </a:p>
        </p:txBody>
      </p:sp>
      <p:sp>
        <p:nvSpPr>
          <p:cNvPr id="5" name="Rectangle 4">
            <a:extLst>
              <a:ext uri="{FF2B5EF4-FFF2-40B4-BE49-F238E27FC236}">
                <a16:creationId xmlns:a16="http://schemas.microsoft.com/office/drawing/2014/main" id="{76FAE6C8-1E7A-624B-BF78-88846EBC958F}"/>
              </a:ext>
            </a:extLst>
          </p:cNvPr>
          <p:cNvSpPr/>
          <p:nvPr/>
        </p:nvSpPr>
        <p:spPr>
          <a:xfrm>
            <a:off x="2931875" y="3313880"/>
            <a:ext cx="8337686" cy="83099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MACRA defines an APM as any payment model being tested by CMMI or demonstration required by federal law as well as the Medicare Shared Savings Program (the national ACO program)</a:t>
            </a:r>
          </a:p>
        </p:txBody>
      </p:sp>
      <p:sp>
        <p:nvSpPr>
          <p:cNvPr id="6" name="Rectangle 5">
            <a:extLst>
              <a:ext uri="{FF2B5EF4-FFF2-40B4-BE49-F238E27FC236}">
                <a16:creationId xmlns:a16="http://schemas.microsoft.com/office/drawing/2014/main" id="{8695E97B-5465-8D45-8DFF-0BF35031889A}"/>
              </a:ext>
            </a:extLst>
          </p:cNvPr>
          <p:cNvSpPr/>
          <p:nvPr/>
        </p:nvSpPr>
        <p:spPr>
          <a:xfrm>
            <a:off x="755940" y="3313879"/>
            <a:ext cx="1983567" cy="646331"/>
          </a:xfrm>
          <a:prstGeom prst="rect">
            <a:avLst/>
          </a:prstGeom>
          <a:solidFill>
            <a:schemeClr val="tx2">
              <a:lumMod val="60000"/>
              <a:lumOff val="40000"/>
            </a:schemeClr>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MACRA-defined APM</a:t>
            </a:r>
            <a:endParaRPr kumimoji="0" lang="en-US" sz="18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7" name="Straight Connector 6">
            <a:extLst>
              <a:ext uri="{FF2B5EF4-FFF2-40B4-BE49-F238E27FC236}">
                <a16:creationId xmlns:a16="http://schemas.microsoft.com/office/drawing/2014/main" id="{A4C4A930-36BB-644C-A0D1-1BC349068F75}"/>
              </a:ext>
            </a:extLst>
          </p:cNvPr>
          <p:cNvCxnSpPr>
            <a:cxnSpLocks/>
          </p:cNvCxnSpPr>
          <p:nvPr/>
        </p:nvCxnSpPr>
        <p:spPr>
          <a:xfrm>
            <a:off x="755940" y="3159744"/>
            <a:ext cx="10513621"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9C47B73C-8114-7243-A5C7-B5876EC9C3F9}"/>
              </a:ext>
            </a:extLst>
          </p:cNvPr>
          <p:cNvSpPr/>
          <p:nvPr/>
        </p:nvSpPr>
        <p:spPr>
          <a:xfrm>
            <a:off x="2931875" y="4304846"/>
            <a:ext cx="8337686" cy="58477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Advanced APMs are subset of all MACRA-defined APMs that include additional requirements, such as having a nominal amount of financial risk</a:t>
            </a:r>
            <a:endParaRPr kumimoji="0" lang="en-US" sz="1600" b="0" i="0" u="none" strike="noStrike" kern="1200" cap="none" spc="0" normalizeH="0" baseline="0" noProof="0" dirty="0">
              <a:ln>
                <a:noFill/>
              </a:ln>
              <a:solidFill>
                <a:srgbClr val="6D3889"/>
              </a:solidFill>
              <a:effectLst/>
              <a:uLnTx/>
              <a:uFillTx/>
              <a:latin typeface="Arial" panose="020B0604020202020204"/>
              <a:ea typeface="+mn-ea"/>
              <a:cs typeface="+mn-cs"/>
            </a:endParaRPr>
          </a:p>
        </p:txBody>
      </p:sp>
      <p:sp>
        <p:nvSpPr>
          <p:cNvPr id="10" name="Content Placeholder 2">
            <a:extLst>
              <a:ext uri="{FF2B5EF4-FFF2-40B4-BE49-F238E27FC236}">
                <a16:creationId xmlns:a16="http://schemas.microsoft.com/office/drawing/2014/main" id="{08610672-5182-814F-B9F6-30D7284F1852}"/>
              </a:ext>
            </a:extLst>
          </p:cNvPr>
          <p:cNvSpPr txBox="1">
            <a:spLocks/>
          </p:cNvSpPr>
          <p:nvPr/>
        </p:nvSpPr>
        <p:spPr>
          <a:xfrm>
            <a:off x="631203" y="5258573"/>
            <a:ext cx="11268931" cy="731852"/>
          </a:xfrm>
          <a:prstGeom prst="rect">
            <a:avLst/>
          </a:prstGeom>
        </p:spPr>
        <p:txBody>
          <a:bodyPr vert="horz" lIns="91440" tIns="45720" rIns="91440" bIns="45720" rtlCol="0">
            <a:normAutofit/>
          </a:bodyPr>
          <a:lstStyle>
            <a:lvl1pPr marL="228600" indent="-228600" algn="l" defTabSz="914400" rtl="0" eaLnBrk="1" latinLnBrk="0" hangingPunct="1">
              <a:lnSpc>
                <a:spcPct val="110000"/>
              </a:lnSpc>
              <a:spcBef>
                <a:spcPts val="1000"/>
              </a:spcBef>
              <a:buClr>
                <a:schemeClr val="accent2"/>
              </a:buClr>
              <a:buSzPct val="85000"/>
              <a:buFontTx/>
              <a:buBlip>
                <a:blip r:embed="rId3"/>
              </a:buBlip>
              <a:defRPr sz="2000" kern="1200" spc="-20" baseline="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10000"/>
              </a:lnSpc>
              <a:spcBef>
                <a:spcPts val="1000"/>
              </a:spcBef>
              <a:spcAft>
                <a:spcPts val="0"/>
              </a:spcAft>
              <a:buClr>
                <a:srgbClr val="70A149"/>
              </a:buClr>
              <a:buSzPct val="85000"/>
              <a:buFontTx/>
              <a:buNone/>
              <a:tabLst/>
              <a:defRPr/>
            </a:pPr>
            <a:r>
              <a:rPr kumimoji="0" lang="en-US" sz="1800" b="1" i="0" u="none" strike="noStrike" kern="1200" cap="none" spc="-20" normalizeH="0" baseline="0" noProof="0" dirty="0">
                <a:ln>
                  <a:noFill/>
                </a:ln>
                <a:solidFill>
                  <a:srgbClr val="0776BD">
                    <a:lumMod val="60000"/>
                    <a:lumOff val="40000"/>
                  </a:srgbClr>
                </a:solidFill>
                <a:effectLst/>
                <a:uLnTx/>
                <a:uFillTx/>
                <a:latin typeface="Arial" charset="0"/>
                <a:cs typeface="Arial" charset="0"/>
              </a:rPr>
              <a:t>Other Payor-defined APM:</a:t>
            </a:r>
            <a:r>
              <a:rPr kumimoji="0" lang="en-US" sz="1800" b="1" i="0" u="none" strike="noStrike" kern="1200" cap="none" spc="-20" normalizeH="0" baseline="0" noProof="0" dirty="0">
                <a:ln>
                  <a:noFill/>
                </a:ln>
                <a:solidFill>
                  <a:srgbClr val="000000"/>
                </a:solidFill>
                <a:effectLst/>
                <a:uLnTx/>
                <a:uFillTx/>
                <a:latin typeface="Arial" charset="0"/>
                <a:cs typeface="Arial" charset="0"/>
              </a:rPr>
              <a:t> </a:t>
            </a:r>
            <a:r>
              <a:rPr kumimoji="0" lang="en-US" sz="1600" b="0" i="0" u="none" strike="noStrike" kern="1200" cap="none" spc="-20" normalizeH="0" baseline="0" noProof="0" dirty="0">
                <a:ln>
                  <a:noFill/>
                </a:ln>
                <a:solidFill>
                  <a:srgbClr val="000000">
                    <a:lumMod val="50000"/>
                    <a:lumOff val="50000"/>
                  </a:srgbClr>
                </a:solidFill>
                <a:effectLst/>
                <a:uLnTx/>
                <a:uFillTx/>
                <a:latin typeface="Arial" charset="0"/>
                <a:cs typeface="Arial" charset="0"/>
              </a:rPr>
              <a:t>The term “APMs”  can also refer to payment models sponsored by payors other than CMS such as commercial insurers or state Medicaid agencies</a:t>
            </a:r>
          </a:p>
          <a:p>
            <a:pPr marL="0" marR="0" lvl="0" indent="0" algn="l" defTabSz="914400" rtl="0" eaLnBrk="1" fontAlgn="auto" latinLnBrk="0" hangingPunct="1">
              <a:lnSpc>
                <a:spcPct val="110000"/>
              </a:lnSpc>
              <a:spcBef>
                <a:spcPts val="1000"/>
              </a:spcBef>
              <a:spcAft>
                <a:spcPts val="0"/>
              </a:spcAft>
              <a:buClr>
                <a:srgbClr val="70A149"/>
              </a:buClr>
              <a:buSzPct val="85000"/>
              <a:buFontTx/>
              <a:buNone/>
              <a:tabLst/>
              <a:defRPr/>
            </a:pPr>
            <a:endParaRPr kumimoji="0" lang="en-US" sz="1800" b="0" i="0" u="none" strike="noStrike" kern="1200" cap="none" spc="-20" normalizeH="0" baseline="0" noProof="0" dirty="0">
              <a:ln>
                <a:noFill/>
              </a:ln>
              <a:solidFill>
                <a:srgbClr val="000000"/>
              </a:solidFill>
              <a:effectLst/>
              <a:uLnTx/>
              <a:uFillTx/>
              <a:latin typeface="Arial" charset="0"/>
              <a:cs typeface="Arial" charset="0"/>
            </a:endParaRPr>
          </a:p>
        </p:txBody>
      </p:sp>
      <p:cxnSp>
        <p:nvCxnSpPr>
          <p:cNvPr id="11" name="Straight Connector 10">
            <a:extLst>
              <a:ext uri="{FF2B5EF4-FFF2-40B4-BE49-F238E27FC236}">
                <a16:creationId xmlns:a16="http://schemas.microsoft.com/office/drawing/2014/main" id="{5EC3108E-D38F-D042-8159-EC7FA341CE49}"/>
              </a:ext>
            </a:extLst>
          </p:cNvPr>
          <p:cNvCxnSpPr>
            <a:cxnSpLocks/>
          </p:cNvCxnSpPr>
          <p:nvPr/>
        </p:nvCxnSpPr>
        <p:spPr>
          <a:xfrm rot="10800000">
            <a:off x="755940" y="5234844"/>
            <a:ext cx="10513621"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587D1B7-9AD5-B04E-9889-FDB00DC5B28D}"/>
              </a:ext>
            </a:extLst>
          </p:cNvPr>
          <p:cNvSpPr/>
          <p:nvPr/>
        </p:nvSpPr>
        <p:spPr>
          <a:xfrm>
            <a:off x="755940" y="4314498"/>
            <a:ext cx="1983567" cy="646331"/>
          </a:xfrm>
          <a:prstGeom prst="rect">
            <a:avLst/>
          </a:prstGeom>
          <a:solidFill>
            <a:schemeClr val="tx2">
              <a:lumMod val="60000"/>
              <a:lumOff val="40000"/>
            </a:schemeClr>
          </a:solidFill>
          <a:ln>
            <a:solidFill>
              <a:schemeClr val="tx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MACRA-defined AAPM</a:t>
            </a:r>
            <a:endParaRPr kumimoji="0" lang="en-US" sz="18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2186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4FAA0-2F23-5A4C-BBC5-020CFD94365C}"/>
              </a:ext>
            </a:extLst>
          </p:cNvPr>
          <p:cNvSpPr>
            <a:spLocks noGrp="1"/>
          </p:cNvSpPr>
          <p:nvPr>
            <p:ph type="title"/>
          </p:nvPr>
        </p:nvSpPr>
        <p:spPr/>
        <p:txBody>
          <a:bodyPr>
            <a:normAutofit fontScale="90000"/>
          </a:bodyPr>
          <a:lstStyle/>
          <a:p>
            <a:r>
              <a:rPr lang="en-US" dirty="0"/>
              <a:t>Few Opportunities for EM Physicians to Directly Participate in CMS’ MACRA-defined APMs</a:t>
            </a:r>
          </a:p>
        </p:txBody>
      </p:sp>
      <p:sp>
        <p:nvSpPr>
          <p:cNvPr id="4" name="Content Placeholder 2">
            <a:extLst>
              <a:ext uri="{FF2B5EF4-FFF2-40B4-BE49-F238E27FC236}">
                <a16:creationId xmlns:a16="http://schemas.microsoft.com/office/drawing/2014/main" id="{44546CB8-E060-864E-AB70-56E9130DC392}"/>
              </a:ext>
            </a:extLst>
          </p:cNvPr>
          <p:cNvSpPr txBox="1">
            <a:spLocks/>
          </p:cNvSpPr>
          <p:nvPr/>
        </p:nvSpPr>
        <p:spPr>
          <a:xfrm>
            <a:off x="668829" y="2046892"/>
            <a:ext cx="11268931" cy="731852"/>
          </a:xfrm>
          <a:prstGeom prst="rect">
            <a:avLst/>
          </a:prstGeom>
        </p:spPr>
        <p:txBody>
          <a:bodyPr vert="horz" lIns="91440" tIns="45720" rIns="91440" bIns="45720" rtlCol="0">
            <a:noAutofit/>
          </a:bodyPr>
          <a:lstStyle>
            <a:lvl1pPr marL="228600" indent="-228600" algn="l" defTabSz="914400" rtl="0" eaLnBrk="1" latinLnBrk="0" hangingPunct="1">
              <a:lnSpc>
                <a:spcPct val="110000"/>
              </a:lnSpc>
              <a:spcBef>
                <a:spcPts val="1000"/>
              </a:spcBef>
              <a:buClr>
                <a:schemeClr val="accent2"/>
              </a:buClr>
              <a:buSzPct val="85000"/>
              <a:buFontTx/>
              <a:buBlip>
                <a:blip r:embed="rId3"/>
              </a:buBlip>
              <a:defRPr sz="2000" kern="1200" spc="-20" baseline="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SzPct val="100000"/>
              <a:buFontTx/>
              <a:buBlip>
                <a:blip r:embed="rId4"/>
              </a:buBlip>
              <a:defRPr sz="1800" kern="1200" spc="-2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10000"/>
              </a:lnSpc>
              <a:spcBef>
                <a:spcPts val="1000"/>
              </a:spcBef>
              <a:spcAft>
                <a:spcPts val="0"/>
              </a:spcAft>
              <a:buClr>
                <a:srgbClr val="70A149"/>
              </a:buClr>
              <a:buSzPct val="85000"/>
              <a:buFontTx/>
              <a:buNone/>
              <a:tabLst/>
              <a:defRPr/>
            </a:pPr>
            <a:endParaRPr kumimoji="0" lang="en-US" sz="2200" b="0" i="0" u="none" strike="noStrike" kern="1200" cap="none" spc="-20" normalizeH="0" baseline="0" noProof="0" dirty="0">
              <a:ln>
                <a:noFill/>
              </a:ln>
              <a:solidFill>
                <a:srgbClr val="000000">
                  <a:lumMod val="50000"/>
                  <a:lumOff val="50000"/>
                </a:srgbClr>
              </a:solidFill>
              <a:effectLst/>
              <a:uLnTx/>
              <a:uFillTx/>
              <a:latin typeface="Arial" charset="0"/>
              <a:cs typeface="Arial" charset="0"/>
            </a:endParaRPr>
          </a:p>
          <a:p>
            <a:pPr marL="0" marR="0" lvl="0" indent="0" algn="l" defTabSz="914400" rtl="0" eaLnBrk="1" fontAlgn="auto" latinLnBrk="0" hangingPunct="1">
              <a:lnSpc>
                <a:spcPct val="110000"/>
              </a:lnSpc>
              <a:spcBef>
                <a:spcPts val="1000"/>
              </a:spcBef>
              <a:spcAft>
                <a:spcPts val="0"/>
              </a:spcAft>
              <a:buClr>
                <a:srgbClr val="70A149"/>
              </a:buClr>
              <a:buSzPct val="85000"/>
              <a:buFontTx/>
              <a:buNone/>
              <a:tabLst/>
              <a:defRPr/>
            </a:pPr>
            <a:r>
              <a:rPr kumimoji="0" lang="en-US" sz="2200" b="1" i="0" u="none" strike="noStrike" kern="1200" cap="none" spc="-20" normalizeH="0" baseline="0" noProof="0" dirty="0">
                <a:ln>
                  <a:noFill/>
                </a:ln>
                <a:solidFill>
                  <a:srgbClr val="000000">
                    <a:lumMod val="50000"/>
                    <a:lumOff val="50000"/>
                  </a:srgbClr>
                </a:solidFill>
                <a:effectLst/>
                <a:uLnTx/>
                <a:uFillTx/>
                <a:latin typeface="Arial" charset="0"/>
                <a:cs typeface="Arial" charset="0"/>
              </a:rPr>
              <a:t>Barriers to EM participation in healthcare reform include:</a:t>
            </a:r>
          </a:p>
          <a:p>
            <a:pPr marL="0" marR="0" lvl="0" indent="0" algn="l" defTabSz="914400" rtl="0" eaLnBrk="1" fontAlgn="auto" latinLnBrk="0" hangingPunct="1">
              <a:lnSpc>
                <a:spcPct val="110000"/>
              </a:lnSpc>
              <a:spcBef>
                <a:spcPts val="1000"/>
              </a:spcBef>
              <a:spcAft>
                <a:spcPts val="0"/>
              </a:spcAft>
              <a:buClr>
                <a:srgbClr val="70A149"/>
              </a:buClr>
              <a:buSzPct val="85000"/>
              <a:buFontTx/>
              <a:buNone/>
              <a:tabLst/>
              <a:defRPr/>
            </a:pPr>
            <a:endParaRPr kumimoji="0" lang="en-US" sz="2200" b="0" i="0" u="none" strike="noStrike" kern="1200" cap="none" spc="-20" normalizeH="0" baseline="0" noProof="0" dirty="0">
              <a:ln>
                <a:noFill/>
              </a:ln>
              <a:solidFill>
                <a:srgbClr val="000000">
                  <a:lumMod val="50000"/>
                  <a:lumOff val="50000"/>
                </a:srgbClr>
              </a:solidFill>
              <a:effectLst/>
              <a:uLnTx/>
              <a:uFillTx/>
              <a:latin typeface="Arial" charset="0"/>
              <a:cs typeface="Arial" charset="0"/>
            </a:endParaRPr>
          </a:p>
        </p:txBody>
      </p:sp>
      <p:sp>
        <p:nvSpPr>
          <p:cNvPr id="5" name="Rectangle 4">
            <a:extLst>
              <a:ext uri="{FF2B5EF4-FFF2-40B4-BE49-F238E27FC236}">
                <a16:creationId xmlns:a16="http://schemas.microsoft.com/office/drawing/2014/main" id="{76FAE6C8-1E7A-624B-BF78-88846EBC958F}"/>
              </a:ext>
            </a:extLst>
          </p:cNvPr>
          <p:cNvSpPr/>
          <p:nvPr/>
        </p:nvSpPr>
        <p:spPr>
          <a:xfrm>
            <a:off x="2919807" y="3097980"/>
            <a:ext cx="8337686"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Most APMs have structured incentives that exclude initial care provided in the ED or designed with the explicit goal of avoiding all ED visits</a:t>
            </a:r>
          </a:p>
        </p:txBody>
      </p:sp>
      <p:sp>
        <p:nvSpPr>
          <p:cNvPr id="6" name="Rectangle 5">
            <a:extLst>
              <a:ext uri="{FF2B5EF4-FFF2-40B4-BE49-F238E27FC236}">
                <a16:creationId xmlns:a16="http://schemas.microsoft.com/office/drawing/2014/main" id="{8695E97B-5465-8D45-8DFF-0BF35031889A}"/>
              </a:ext>
            </a:extLst>
          </p:cNvPr>
          <p:cNvSpPr/>
          <p:nvPr/>
        </p:nvSpPr>
        <p:spPr>
          <a:xfrm>
            <a:off x="743872" y="3187539"/>
            <a:ext cx="1983567" cy="646331"/>
          </a:xfrm>
          <a:prstGeom prst="rect">
            <a:avLst/>
          </a:prstGeom>
          <a:solidFill>
            <a:schemeClr val="tx2">
              <a:lumMod val="60000"/>
              <a:lumOff val="40000"/>
            </a:schemeClr>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Misaligned Incentives </a:t>
            </a:r>
            <a:endParaRPr kumimoji="0" lang="en-US" sz="18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7" name="Straight Connector 6">
            <a:extLst>
              <a:ext uri="{FF2B5EF4-FFF2-40B4-BE49-F238E27FC236}">
                <a16:creationId xmlns:a16="http://schemas.microsoft.com/office/drawing/2014/main" id="{A4C4A930-36BB-644C-A0D1-1BC349068F75}"/>
              </a:ext>
            </a:extLst>
          </p:cNvPr>
          <p:cNvCxnSpPr>
            <a:cxnSpLocks/>
          </p:cNvCxnSpPr>
          <p:nvPr/>
        </p:nvCxnSpPr>
        <p:spPr>
          <a:xfrm>
            <a:off x="743872" y="3014161"/>
            <a:ext cx="10513621"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9C47B73C-8114-7243-A5C7-B5876EC9C3F9}"/>
              </a:ext>
            </a:extLst>
          </p:cNvPr>
          <p:cNvSpPr/>
          <p:nvPr/>
        </p:nvSpPr>
        <p:spPr>
          <a:xfrm>
            <a:off x="2919807" y="3947685"/>
            <a:ext cx="8337686" cy="92333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Lack of tactical directions for implementation, frequent changes to policies and absence of unifying goals creates uncertainty and confusion among stakeholders interested in pursuing APMs</a:t>
            </a:r>
          </a:p>
        </p:txBody>
      </p:sp>
      <p:sp>
        <p:nvSpPr>
          <p:cNvPr id="13" name="Rectangle 12">
            <a:extLst>
              <a:ext uri="{FF2B5EF4-FFF2-40B4-BE49-F238E27FC236}">
                <a16:creationId xmlns:a16="http://schemas.microsoft.com/office/drawing/2014/main" id="{9587D1B7-9AD5-B04E-9889-FDB00DC5B28D}"/>
              </a:ext>
            </a:extLst>
          </p:cNvPr>
          <p:cNvSpPr/>
          <p:nvPr/>
        </p:nvSpPr>
        <p:spPr>
          <a:xfrm>
            <a:off x="743872" y="3988059"/>
            <a:ext cx="1983567" cy="646331"/>
          </a:xfrm>
          <a:prstGeom prst="rect">
            <a:avLst/>
          </a:prstGeom>
          <a:solidFill>
            <a:schemeClr val="tx2">
              <a:lumMod val="60000"/>
              <a:lumOff val="40000"/>
            </a:schemeClr>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Regulatory and Payor Clarity</a:t>
            </a:r>
            <a:endParaRPr kumimoji="0" lang="en-US" sz="18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43A0D9B9-5E9F-3647-BFDB-139ABD8F044D}"/>
              </a:ext>
            </a:extLst>
          </p:cNvPr>
          <p:cNvSpPr/>
          <p:nvPr/>
        </p:nvSpPr>
        <p:spPr>
          <a:xfrm>
            <a:off x="2919807" y="4874706"/>
            <a:ext cx="8337686"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Hospitals do not always have the structure in place to integrate EM physicians into these models</a:t>
            </a:r>
          </a:p>
        </p:txBody>
      </p:sp>
      <p:sp>
        <p:nvSpPr>
          <p:cNvPr id="14" name="Rectangle 13">
            <a:extLst>
              <a:ext uri="{FF2B5EF4-FFF2-40B4-BE49-F238E27FC236}">
                <a16:creationId xmlns:a16="http://schemas.microsoft.com/office/drawing/2014/main" id="{98D85618-EB64-7949-A9BE-BEB9E74A7699}"/>
              </a:ext>
            </a:extLst>
          </p:cNvPr>
          <p:cNvSpPr/>
          <p:nvPr/>
        </p:nvSpPr>
        <p:spPr>
          <a:xfrm>
            <a:off x="743872" y="4856315"/>
            <a:ext cx="1983567" cy="646331"/>
          </a:xfrm>
          <a:prstGeom prst="rect">
            <a:avLst/>
          </a:prstGeom>
          <a:solidFill>
            <a:schemeClr val="tx2">
              <a:lumMod val="60000"/>
              <a:lumOff val="40000"/>
            </a:schemeClr>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Infrastructure Gaps </a:t>
            </a:r>
            <a:endParaRPr kumimoji="0" lang="en-US" sz="18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2238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61818" y="1783959"/>
            <a:ext cx="5445352" cy="2889114"/>
          </a:xfrm>
        </p:spPr>
        <p:txBody>
          <a:bodyPr anchor="b">
            <a:normAutofit/>
          </a:bodyPr>
          <a:lstStyle/>
          <a:p>
            <a:pPr algn="l"/>
            <a:r>
              <a:rPr lang="en-US" sz="3300" dirty="0"/>
              <a:t>The Acute Unscheduled Care Model (AUCM): Enhancing Appropriate Admissions</a:t>
            </a:r>
          </a:p>
        </p:txBody>
      </p:sp>
      <p:sp>
        <p:nvSpPr>
          <p:cNvPr id="10" name="Freeform: Shape 7">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3">
            <a:extLst>
              <a:ext uri="{FF2B5EF4-FFF2-40B4-BE49-F238E27FC236}">
                <a16:creationId xmlns:a16="http://schemas.microsoft.com/office/drawing/2014/main" id="{AEBF87BD-9B3F-46DA-9F2C-42D94FF92F72}"/>
              </a:ext>
            </a:extLst>
          </p:cNvPr>
          <p:cNvPicPr>
            <a:picLocks noChangeAspect="1"/>
          </p:cNvPicPr>
          <p:nvPr/>
        </p:nvPicPr>
        <p:blipFill rotWithShape="1">
          <a:blip r:embed="rId2"/>
          <a:srcRect l="26097" r="24493"/>
          <a:stretch/>
        </p:blipFill>
        <p:spPr>
          <a:xfrm>
            <a:off x="20" y="10"/>
            <a:ext cx="6024134" cy="685799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p:spPr>
      </p:pic>
    </p:spTree>
    <p:extLst>
      <p:ext uri="{BB962C8B-B14F-4D97-AF65-F5344CB8AC3E}">
        <p14:creationId xmlns:p14="http://schemas.microsoft.com/office/powerpoint/2010/main" val="1987786761"/>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BED7D-15D4-FF42-B943-52CA3C750B88}"/>
              </a:ext>
            </a:extLst>
          </p:cNvPr>
          <p:cNvSpPr>
            <a:spLocks noGrp="1"/>
          </p:cNvSpPr>
          <p:nvPr>
            <p:ph type="title"/>
          </p:nvPr>
        </p:nvSpPr>
        <p:spPr/>
        <p:txBody>
          <a:bodyPr>
            <a:normAutofit fontScale="90000"/>
          </a:bodyPr>
          <a:lstStyle/>
          <a:p>
            <a:r>
              <a:rPr lang="en-US" dirty="0"/>
              <a:t>EM Physicians In Prime Position to Participate in Value-based Arrangements</a:t>
            </a:r>
          </a:p>
        </p:txBody>
      </p:sp>
      <p:grpSp>
        <p:nvGrpSpPr>
          <p:cNvPr id="83" name="Group 82"/>
          <p:cNvGrpSpPr/>
          <p:nvPr/>
        </p:nvGrpSpPr>
        <p:grpSpPr>
          <a:xfrm rot="10800000">
            <a:off x="444075" y="3901634"/>
            <a:ext cx="228693" cy="1708376"/>
            <a:chOff x="1564826" y="1917885"/>
            <a:chExt cx="228693" cy="1708376"/>
          </a:xfrm>
        </p:grpSpPr>
        <p:sp>
          <p:nvSpPr>
            <p:cNvPr id="42" name="Oval 41">
              <a:extLst>
                <a:ext uri="{FF2B5EF4-FFF2-40B4-BE49-F238E27FC236}">
                  <a16:creationId xmlns:a16="http://schemas.microsoft.com/office/drawing/2014/main" id="{DFC3E3AA-E351-034B-A9A0-57B4D3487319}"/>
                </a:ext>
              </a:extLst>
            </p:cNvPr>
            <p:cNvSpPr/>
            <p:nvPr/>
          </p:nvSpPr>
          <p:spPr>
            <a:xfrm rot="5400000">
              <a:off x="1564826" y="1917885"/>
              <a:ext cx="228693" cy="2286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13"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dirty="0">
                <a:ln>
                  <a:noFill/>
                </a:ln>
                <a:solidFill>
                  <a:srgbClr val="FFFFFF"/>
                </a:solidFill>
                <a:effectLst/>
                <a:uLnTx/>
                <a:uFillTx/>
                <a:latin typeface="Calibri"/>
                <a:ea typeface="+mn-ea"/>
                <a:cs typeface="+mn-cs"/>
              </a:endParaRPr>
            </a:p>
          </p:txBody>
        </p:sp>
        <p:sp>
          <p:nvSpPr>
            <p:cNvPr id="43" name="Oval 42">
              <a:extLst>
                <a:ext uri="{FF2B5EF4-FFF2-40B4-BE49-F238E27FC236}">
                  <a16:creationId xmlns:a16="http://schemas.microsoft.com/office/drawing/2014/main" id="{D8871021-5FAB-144B-9F4E-86ADF80F2E4F}"/>
                </a:ext>
              </a:extLst>
            </p:cNvPr>
            <p:cNvSpPr>
              <a:spLocks noChangeAspect="1"/>
            </p:cNvSpPr>
            <p:nvPr/>
          </p:nvSpPr>
          <p:spPr>
            <a:xfrm rot="5400000">
              <a:off x="1622484" y="1975851"/>
              <a:ext cx="113377" cy="113377"/>
            </a:xfrm>
            <a:prstGeom prst="ellipse">
              <a:avLst/>
            </a:prstGeom>
            <a:solidFill>
              <a:srgbClr val="E21D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13"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dirty="0">
                <a:ln>
                  <a:noFill/>
                </a:ln>
                <a:solidFill>
                  <a:srgbClr val="FFFFFF"/>
                </a:solidFill>
                <a:effectLst/>
                <a:uLnTx/>
                <a:uFillTx/>
                <a:latin typeface="Calibri"/>
                <a:ea typeface="+mn-ea"/>
                <a:cs typeface="+mn-cs"/>
              </a:endParaRPr>
            </a:p>
          </p:txBody>
        </p:sp>
        <p:cxnSp>
          <p:nvCxnSpPr>
            <p:cNvPr id="44" name="Straight Connector 43">
              <a:extLst>
                <a:ext uri="{FF2B5EF4-FFF2-40B4-BE49-F238E27FC236}">
                  <a16:creationId xmlns:a16="http://schemas.microsoft.com/office/drawing/2014/main" id="{816F265F-68BE-284B-A232-5F8C54CBCA4F}"/>
                </a:ext>
              </a:extLst>
            </p:cNvPr>
            <p:cNvCxnSpPr>
              <a:cxnSpLocks/>
            </p:cNvCxnSpPr>
            <p:nvPr/>
          </p:nvCxnSpPr>
          <p:spPr>
            <a:xfrm rot="10800000" flipH="1" flipV="1">
              <a:off x="1679171" y="2089227"/>
              <a:ext cx="1" cy="153703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73" name="TextBox 72">
            <a:extLst>
              <a:ext uri="{FF2B5EF4-FFF2-40B4-BE49-F238E27FC236}">
                <a16:creationId xmlns:a16="http://schemas.microsoft.com/office/drawing/2014/main" id="{2D298523-9052-514E-A2DD-71AAD53B913D}"/>
              </a:ext>
            </a:extLst>
          </p:cNvPr>
          <p:cNvSpPr txBox="1"/>
          <p:nvPr/>
        </p:nvSpPr>
        <p:spPr>
          <a:xfrm>
            <a:off x="651782" y="3962265"/>
            <a:ext cx="3030468" cy="141577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776BD">
                    <a:lumMod val="60000"/>
                    <a:lumOff val="40000"/>
                  </a:srgbClr>
                </a:solidFill>
                <a:effectLst/>
                <a:uLnTx/>
                <a:uFillTx/>
                <a:latin typeface="Arial" charset="0"/>
                <a:ea typeface="Arial" charset="0"/>
                <a:cs typeface="Arial" charset="0"/>
              </a:rPr>
              <a:t>ACEP’s AUCM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To fill the gap in available APMs for EM physicians, ACEP developed a physician-focused payment model called the Acute Unscheduled Care Model (AUCM)</a:t>
            </a:r>
          </a:p>
        </p:txBody>
      </p:sp>
      <p:grpSp>
        <p:nvGrpSpPr>
          <p:cNvPr id="125" name="Group 124"/>
          <p:cNvGrpSpPr/>
          <p:nvPr/>
        </p:nvGrpSpPr>
        <p:grpSpPr>
          <a:xfrm>
            <a:off x="3890670" y="2144983"/>
            <a:ext cx="2529262" cy="1537034"/>
            <a:chOff x="3723401" y="1973641"/>
            <a:chExt cx="2529262" cy="1708376"/>
          </a:xfrm>
        </p:grpSpPr>
        <p:grpSp>
          <p:nvGrpSpPr>
            <p:cNvPr id="84" name="Group 83"/>
            <p:cNvGrpSpPr/>
            <p:nvPr/>
          </p:nvGrpSpPr>
          <p:grpSpPr>
            <a:xfrm>
              <a:off x="3723401" y="1973641"/>
              <a:ext cx="228693" cy="1708376"/>
              <a:chOff x="1564826" y="1917885"/>
              <a:chExt cx="228693" cy="1708376"/>
            </a:xfrm>
          </p:grpSpPr>
          <p:sp>
            <p:nvSpPr>
              <p:cNvPr id="85" name="Oval 84">
                <a:extLst>
                  <a:ext uri="{FF2B5EF4-FFF2-40B4-BE49-F238E27FC236}">
                    <a16:creationId xmlns:a16="http://schemas.microsoft.com/office/drawing/2014/main" id="{DFC3E3AA-E351-034B-A9A0-57B4D3487319}"/>
                  </a:ext>
                </a:extLst>
              </p:cNvPr>
              <p:cNvSpPr/>
              <p:nvPr/>
            </p:nvSpPr>
            <p:spPr>
              <a:xfrm rot="5400000">
                <a:off x="1564826" y="1917885"/>
                <a:ext cx="228693" cy="2286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13"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dirty="0">
                  <a:ln>
                    <a:noFill/>
                  </a:ln>
                  <a:solidFill>
                    <a:srgbClr val="FFFFFF"/>
                  </a:solidFill>
                  <a:effectLst/>
                  <a:uLnTx/>
                  <a:uFillTx/>
                  <a:latin typeface="Calibri"/>
                  <a:ea typeface="+mn-ea"/>
                  <a:cs typeface="+mn-cs"/>
                </a:endParaRPr>
              </a:p>
            </p:txBody>
          </p:sp>
          <p:sp>
            <p:nvSpPr>
              <p:cNvPr id="86" name="Oval 85">
                <a:extLst>
                  <a:ext uri="{FF2B5EF4-FFF2-40B4-BE49-F238E27FC236}">
                    <a16:creationId xmlns:a16="http://schemas.microsoft.com/office/drawing/2014/main" id="{D8871021-5FAB-144B-9F4E-86ADF80F2E4F}"/>
                  </a:ext>
                </a:extLst>
              </p:cNvPr>
              <p:cNvSpPr>
                <a:spLocks noChangeAspect="1"/>
              </p:cNvSpPr>
              <p:nvPr/>
            </p:nvSpPr>
            <p:spPr>
              <a:xfrm rot="5400000">
                <a:off x="1622484" y="1975851"/>
                <a:ext cx="113377" cy="113377"/>
              </a:xfrm>
              <a:prstGeom prst="ellipse">
                <a:avLst/>
              </a:prstGeom>
              <a:solidFill>
                <a:srgbClr val="E21D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13"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dirty="0">
                  <a:ln>
                    <a:noFill/>
                  </a:ln>
                  <a:solidFill>
                    <a:srgbClr val="FFFFFF"/>
                  </a:solidFill>
                  <a:effectLst/>
                  <a:uLnTx/>
                  <a:uFillTx/>
                  <a:latin typeface="Calibri"/>
                  <a:ea typeface="+mn-ea"/>
                  <a:cs typeface="+mn-cs"/>
                </a:endParaRPr>
              </a:p>
            </p:txBody>
          </p:sp>
          <p:cxnSp>
            <p:nvCxnSpPr>
              <p:cNvPr id="87" name="Straight Connector 86">
                <a:extLst>
                  <a:ext uri="{FF2B5EF4-FFF2-40B4-BE49-F238E27FC236}">
                    <a16:creationId xmlns:a16="http://schemas.microsoft.com/office/drawing/2014/main" id="{816F265F-68BE-284B-A232-5F8C54CBCA4F}"/>
                  </a:ext>
                </a:extLst>
              </p:cNvPr>
              <p:cNvCxnSpPr>
                <a:cxnSpLocks/>
              </p:cNvCxnSpPr>
              <p:nvPr/>
            </p:nvCxnSpPr>
            <p:spPr>
              <a:xfrm rot="10800000" flipH="1" flipV="1">
                <a:off x="1679171" y="2089227"/>
                <a:ext cx="1" cy="153703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75" name="TextBox 74">
              <a:extLst>
                <a:ext uri="{FF2B5EF4-FFF2-40B4-BE49-F238E27FC236}">
                  <a16:creationId xmlns:a16="http://schemas.microsoft.com/office/drawing/2014/main" id="{75B8B201-3399-AC41-BA21-40A350069746}"/>
                </a:ext>
              </a:extLst>
            </p:cNvPr>
            <p:cNvSpPr txBox="1"/>
            <p:nvPr/>
          </p:nvSpPr>
          <p:spPr>
            <a:xfrm>
              <a:off x="3952193" y="2084893"/>
              <a:ext cx="2300470" cy="109467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776BD">
                      <a:lumMod val="60000"/>
                      <a:lumOff val="40000"/>
                    </a:srgbClr>
                  </a:solidFill>
                  <a:effectLst/>
                  <a:uLnTx/>
                  <a:uFillTx/>
                  <a:latin typeface="Arial" charset="0"/>
                  <a:ea typeface="Arial" charset="0"/>
                  <a:cs typeface="Arial" charset="0"/>
                </a:rPr>
                <a:t>PTAC Submission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ACEP submitted the AUCM proposal to the PTAC for consideration</a:t>
              </a:r>
              <a:endParaRPr kumimoji="0" lang="en-US" sz="1400" b="0" i="0" u="none" strike="noStrike" kern="1200" cap="none" spc="0" normalizeH="0" baseline="0" noProof="0" dirty="0">
                <a:ln>
                  <a:noFill/>
                </a:ln>
                <a:solidFill>
                  <a:srgbClr val="000000">
                    <a:lumMod val="75000"/>
                    <a:lumOff val="25000"/>
                  </a:srgbClr>
                </a:solidFill>
                <a:effectLst/>
                <a:uLnTx/>
                <a:uFillTx/>
                <a:latin typeface="Arial" charset="0"/>
                <a:ea typeface="Arial" charset="0"/>
                <a:cs typeface="Arial" charset="0"/>
              </a:endParaRPr>
            </a:p>
          </p:txBody>
        </p:sp>
      </p:grpSp>
      <p:grpSp>
        <p:nvGrpSpPr>
          <p:cNvPr id="127" name="Group 126"/>
          <p:cNvGrpSpPr/>
          <p:nvPr/>
        </p:nvGrpSpPr>
        <p:grpSpPr>
          <a:xfrm>
            <a:off x="5380888" y="3792118"/>
            <a:ext cx="2082853" cy="1708376"/>
            <a:chOff x="3133922" y="3717993"/>
            <a:chExt cx="2082853" cy="1708376"/>
          </a:xfrm>
        </p:grpSpPr>
        <p:grpSp>
          <p:nvGrpSpPr>
            <p:cNvPr id="108" name="Group 107"/>
            <p:cNvGrpSpPr/>
            <p:nvPr/>
          </p:nvGrpSpPr>
          <p:grpSpPr>
            <a:xfrm rot="10800000">
              <a:off x="4988082" y="3717993"/>
              <a:ext cx="228693" cy="1708376"/>
              <a:chOff x="1564826" y="1917885"/>
              <a:chExt cx="228693" cy="1708376"/>
            </a:xfrm>
          </p:grpSpPr>
          <p:sp>
            <p:nvSpPr>
              <p:cNvPr id="109" name="Oval 108">
                <a:extLst>
                  <a:ext uri="{FF2B5EF4-FFF2-40B4-BE49-F238E27FC236}">
                    <a16:creationId xmlns:a16="http://schemas.microsoft.com/office/drawing/2014/main" id="{DFC3E3AA-E351-034B-A9A0-57B4D3487319}"/>
                  </a:ext>
                </a:extLst>
              </p:cNvPr>
              <p:cNvSpPr/>
              <p:nvPr/>
            </p:nvSpPr>
            <p:spPr>
              <a:xfrm rot="5400000">
                <a:off x="1564826" y="1917885"/>
                <a:ext cx="228693" cy="2286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13"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dirty="0">
                  <a:ln>
                    <a:noFill/>
                  </a:ln>
                  <a:solidFill>
                    <a:srgbClr val="FFFFFF"/>
                  </a:solidFill>
                  <a:effectLst/>
                  <a:uLnTx/>
                  <a:uFillTx/>
                  <a:latin typeface="Calibri"/>
                  <a:ea typeface="+mn-ea"/>
                  <a:cs typeface="+mn-cs"/>
                </a:endParaRPr>
              </a:p>
            </p:txBody>
          </p:sp>
          <p:sp>
            <p:nvSpPr>
              <p:cNvPr id="110" name="Oval 109">
                <a:extLst>
                  <a:ext uri="{FF2B5EF4-FFF2-40B4-BE49-F238E27FC236}">
                    <a16:creationId xmlns:a16="http://schemas.microsoft.com/office/drawing/2014/main" id="{D8871021-5FAB-144B-9F4E-86ADF80F2E4F}"/>
                  </a:ext>
                </a:extLst>
              </p:cNvPr>
              <p:cNvSpPr>
                <a:spLocks noChangeAspect="1"/>
              </p:cNvSpPr>
              <p:nvPr/>
            </p:nvSpPr>
            <p:spPr>
              <a:xfrm rot="5400000">
                <a:off x="1622484" y="1975851"/>
                <a:ext cx="113377" cy="113377"/>
              </a:xfrm>
              <a:prstGeom prst="ellipse">
                <a:avLst/>
              </a:prstGeom>
              <a:solidFill>
                <a:srgbClr val="E21D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13"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dirty="0">
                  <a:ln>
                    <a:noFill/>
                  </a:ln>
                  <a:solidFill>
                    <a:srgbClr val="FFFFFF"/>
                  </a:solidFill>
                  <a:effectLst/>
                  <a:uLnTx/>
                  <a:uFillTx/>
                  <a:latin typeface="Calibri"/>
                  <a:ea typeface="+mn-ea"/>
                  <a:cs typeface="+mn-cs"/>
                </a:endParaRPr>
              </a:p>
            </p:txBody>
          </p:sp>
          <p:cxnSp>
            <p:nvCxnSpPr>
              <p:cNvPr id="111" name="Straight Connector 110">
                <a:extLst>
                  <a:ext uri="{FF2B5EF4-FFF2-40B4-BE49-F238E27FC236}">
                    <a16:creationId xmlns:a16="http://schemas.microsoft.com/office/drawing/2014/main" id="{816F265F-68BE-284B-A232-5F8C54CBCA4F}"/>
                  </a:ext>
                </a:extLst>
              </p:cNvPr>
              <p:cNvCxnSpPr>
                <a:cxnSpLocks/>
              </p:cNvCxnSpPr>
              <p:nvPr/>
            </p:nvCxnSpPr>
            <p:spPr>
              <a:xfrm rot="10800000" flipH="1" flipV="1">
                <a:off x="1679171" y="2089227"/>
                <a:ext cx="1" cy="153703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76" name="TextBox 75">
              <a:extLst>
                <a:ext uri="{FF2B5EF4-FFF2-40B4-BE49-F238E27FC236}">
                  <a16:creationId xmlns:a16="http://schemas.microsoft.com/office/drawing/2014/main" id="{972D9A16-80FC-A64E-A806-7122D1A001AE}"/>
                </a:ext>
              </a:extLst>
            </p:cNvPr>
            <p:cNvSpPr txBox="1"/>
            <p:nvPr/>
          </p:nvSpPr>
          <p:spPr>
            <a:xfrm>
              <a:off x="3133922" y="3951620"/>
              <a:ext cx="2082853" cy="144655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776BD">
                      <a:lumMod val="60000"/>
                      <a:lumOff val="40000"/>
                    </a:srgbClr>
                  </a:solidFill>
                  <a:effectLst/>
                  <a:uLnTx/>
                  <a:uFillTx/>
                  <a:latin typeface="Arial" charset="0"/>
                  <a:ea typeface="Arial" charset="0"/>
                  <a:cs typeface="Arial" charset="0"/>
                </a:rPr>
                <a:t>PTAC Vote on AUCM</a:t>
              </a:r>
              <a:br>
                <a:rPr kumimoji="0" lang="en-US" sz="1600" b="0" i="0" u="none" strike="noStrike" kern="1200" cap="none" spc="0" normalizeH="0" baseline="0" noProof="0" dirty="0">
                  <a:ln>
                    <a:noFill/>
                  </a:ln>
                  <a:solidFill>
                    <a:srgbClr val="000000">
                      <a:lumMod val="75000"/>
                      <a:lumOff val="25000"/>
                    </a:srgbClr>
                  </a:solidFill>
                  <a:effectLst/>
                  <a:uLnTx/>
                  <a:uFillTx/>
                  <a:latin typeface="Arial" charset="0"/>
                  <a:ea typeface="Arial" charset="0"/>
                  <a:cs typeface="Arial" charset="0"/>
                </a:rPr>
              </a:br>
              <a:r>
                <a:rPr kumimoji="0" lang="en-US" sz="1400" b="0" i="0" u="none" strike="noStrike" kern="1200" cap="none" spc="0" normalizeH="0" baseline="0" noProof="0" dirty="0">
                  <a:ln>
                    <a:noFill/>
                  </a:ln>
                  <a:solidFill>
                    <a:srgbClr val="000000">
                      <a:lumMod val="50000"/>
                      <a:lumOff val="50000"/>
                    </a:srgbClr>
                  </a:solidFill>
                  <a:effectLst/>
                  <a:uLnTx/>
                  <a:uFillTx/>
                  <a:latin typeface="Arial" charset="0"/>
                  <a:ea typeface="Arial" charset="0"/>
                  <a:cs typeface="Arial" charset="0"/>
                </a:rPr>
                <a:t>PTAC recommended the model for full implementation to the HHS Secretary</a:t>
              </a:r>
            </a:p>
          </p:txBody>
        </p:sp>
      </p:grpSp>
      <p:grpSp>
        <p:nvGrpSpPr>
          <p:cNvPr id="122" name="Group 121"/>
          <p:cNvGrpSpPr/>
          <p:nvPr/>
        </p:nvGrpSpPr>
        <p:grpSpPr>
          <a:xfrm>
            <a:off x="9798912" y="1998249"/>
            <a:ext cx="1754252" cy="1741195"/>
            <a:chOff x="9549915" y="1940822"/>
            <a:chExt cx="1754252" cy="1741195"/>
          </a:xfrm>
        </p:grpSpPr>
        <p:grpSp>
          <p:nvGrpSpPr>
            <p:cNvPr id="92" name="Group 91"/>
            <p:cNvGrpSpPr/>
            <p:nvPr/>
          </p:nvGrpSpPr>
          <p:grpSpPr>
            <a:xfrm>
              <a:off x="11075474" y="1973641"/>
              <a:ext cx="228693" cy="1708376"/>
              <a:chOff x="3628412" y="1917885"/>
              <a:chExt cx="228693" cy="1708376"/>
            </a:xfrm>
          </p:grpSpPr>
          <p:sp>
            <p:nvSpPr>
              <p:cNvPr id="93" name="Oval 92">
                <a:extLst>
                  <a:ext uri="{FF2B5EF4-FFF2-40B4-BE49-F238E27FC236}">
                    <a16:creationId xmlns:a16="http://schemas.microsoft.com/office/drawing/2014/main" id="{DFC3E3AA-E351-034B-A9A0-57B4D3487319}"/>
                  </a:ext>
                </a:extLst>
              </p:cNvPr>
              <p:cNvSpPr/>
              <p:nvPr/>
            </p:nvSpPr>
            <p:spPr>
              <a:xfrm rot="5400000">
                <a:off x="3628412" y="1917885"/>
                <a:ext cx="228693" cy="2286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13"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dirty="0">
                  <a:ln>
                    <a:noFill/>
                  </a:ln>
                  <a:solidFill>
                    <a:srgbClr val="FFFFFF"/>
                  </a:solidFill>
                  <a:effectLst/>
                  <a:uLnTx/>
                  <a:uFillTx/>
                  <a:latin typeface="Calibri"/>
                  <a:ea typeface="+mn-ea"/>
                  <a:cs typeface="+mn-cs"/>
                </a:endParaRPr>
              </a:p>
            </p:txBody>
          </p:sp>
          <p:sp>
            <p:nvSpPr>
              <p:cNvPr id="94" name="Oval 93">
                <a:extLst>
                  <a:ext uri="{FF2B5EF4-FFF2-40B4-BE49-F238E27FC236}">
                    <a16:creationId xmlns:a16="http://schemas.microsoft.com/office/drawing/2014/main" id="{D8871021-5FAB-144B-9F4E-86ADF80F2E4F}"/>
                  </a:ext>
                </a:extLst>
              </p:cNvPr>
              <p:cNvSpPr>
                <a:spLocks noChangeAspect="1"/>
              </p:cNvSpPr>
              <p:nvPr/>
            </p:nvSpPr>
            <p:spPr>
              <a:xfrm rot="5400000">
                <a:off x="3686070" y="1975851"/>
                <a:ext cx="113377" cy="113377"/>
              </a:xfrm>
              <a:prstGeom prst="ellipse">
                <a:avLst/>
              </a:prstGeom>
              <a:solidFill>
                <a:srgbClr val="E21D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13"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dirty="0">
                  <a:ln>
                    <a:noFill/>
                  </a:ln>
                  <a:solidFill>
                    <a:srgbClr val="FFFFFF"/>
                  </a:solidFill>
                  <a:effectLst/>
                  <a:uLnTx/>
                  <a:uFillTx/>
                  <a:latin typeface="Calibri"/>
                  <a:ea typeface="+mn-ea"/>
                  <a:cs typeface="+mn-cs"/>
                </a:endParaRPr>
              </a:p>
            </p:txBody>
          </p:sp>
          <p:cxnSp>
            <p:nvCxnSpPr>
              <p:cNvPr id="95" name="Straight Connector 94">
                <a:extLst>
                  <a:ext uri="{FF2B5EF4-FFF2-40B4-BE49-F238E27FC236}">
                    <a16:creationId xmlns:a16="http://schemas.microsoft.com/office/drawing/2014/main" id="{816F265F-68BE-284B-A232-5F8C54CBCA4F}"/>
                  </a:ext>
                </a:extLst>
              </p:cNvPr>
              <p:cNvCxnSpPr>
                <a:cxnSpLocks/>
              </p:cNvCxnSpPr>
              <p:nvPr/>
            </p:nvCxnSpPr>
            <p:spPr>
              <a:xfrm rot="10800000" flipH="1" flipV="1">
                <a:off x="3742757" y="2089227"/>
                <a:ext cx="1" cy="153703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79" name="TextBox 78">
              <a:extLst>
                <a:ext uri="{FF2B5EF4-FFF2-40B4-BE49-F238E27FC236}">
                  <a16:creationId xmlns:a16="http://schemas.microsoft.com/office/drawing/2014/main" id="{37762846-2E80-0644-A5DE-F29D9905DA75}"/>
                </a:ext>
              </a:extLst>
            </p:cNvPr>
            <p:cNvSpPr txBox="1"/>
            <p:nvPr/>
          </p:nvSpPr>
          <p:spPr>
            <a:xfrm>
              <a:off x="9549915" y="1940822"/>
              <a:ext cx="1541280" cy="98488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br>
                <a:rPr kumimoji="0" lang="en-US" sz="1600" b="0" i="0" u="none" strike="noStrike" kern="1200" cap="none" spc="0" normalizeH="0" baseline="0" noProof="0" dirty="0">
                  <a:ln>
                    <a:noFill/>
                  </a:ln>
                  <a:solidFill>
                    <a:srgbClr val="000000">
                      <a:lumMod val="75000"/>
                      <a:lumOff val="25000"/>
                    </a:srgbClr>
                  </a:solidFill>
                  <a:effectLst/>
                  <a:uLnTx/>
                  <a:uFillTx/>
                  <a:latin typeface="Arial" charset="0"/>
                  <a:ea typeface="Arial" charset="0"/>
                  <a:cs typeface="Arial" charset="0"/>
                </a:rPr>
              </a:br>
              <a:r>
                <a:rPr kumimoji="0" lang="en-US" sz="1400" b="1" i="0" u="none" strike="noStrike" kern="1200" cap="none" spc="0" normalizeH="0" baseline="0" noProof="0" dirty="0">
                  <a:ln>
                    <a:noFill/>
                  </a:ln>
                  <a:solidFill>
                    <a:srgbClr val="0776BD">
                      <a:lumMod val="60000"/>
                      <a:lumOff val="40000"/>
                    </a:srgbClr>
                  </a:solidFill>
                  <a:effectLst/>
                  <a:uLnTx/>
                  <a:uFillTx/>
                  <a:latin typeface="Arial" charset="0"/>
                  <a:ea typeface="Arial" charset="0"/>
                  <a:cs typeface="Arial" charset="0"/>
                </a:rPr>
                <a:t>The AUCM is Awaiting Implementation</a:t>
              </a:r>
              <a:r>
                <a:rPr kumimoji="0" lang="en-US" sz="1400" b="1" i="0" u="none" strike="noStrike" kern="1200" cap="none" spc="0" normalizeH="0" baseline="30000" noProof="0" dirty="0">
                  <a:ln>
                    <a:noFill/>
                  </a:ln>
                  <a:solidFill>
                    <a:srgbClr val="0776BD">
                      <a:lumMod val="60000"/>
                      <a:lumOff val="40000"/>
                    </a:srgbClr>
                  </a:solidFill>
                  <a:effectLst/>
                  <a:uLnTx/>
                  <a:uFillTx/>
                  <a:latin typeface="Arial" charset="0"/>
                  <a:ea typeface="Arial" charset="0"/>
                  <a:cs typeface="Arial" charset="0"/>
                </a:rPr>
                <a:t>*</a:t>
              </a:r>
              <a:endParaRPr kumimoji="0" lang="en-US" sz="1400" b="0" i="0" u="none" strike="noStrike" kern="1200" cap="none" spc="0" normalizeH="0" baseline="0" noProof="0" dirty="0">
                <a:ln>
                  <a:noFill/>
                </a:ln>
                <a:solidFill>
                  <a:srgbClr val="000000">
                    <a:lumMod val="50000"/>
                    <a:lumOff val="50000"/>
                  </a:srgbClr>
                </a:solidFill>
                <a:effectLst/>
                <a:uLnTx/>
                <a:uFillTx/>
                <a:latin typeface="Arial" charset="0"/>
                <a:ea typeface="Arial" charset="0"/>
                <a:cs typeface="Arial" charset="0"/>
              </a:endParaRPr>
            </a:p>
          </p:txBody>
        </p:sp>
      </p:grpSp>
      <p:grpSp>
        <p:nvGrpSpPr>
          <p:cNvPr id="124" name="Group 123"/>
          <p:cNvGrpSpPr/>
          <p:nvPr/>
        </p:nvGrpSpPr>
        <p:grpSpPr>
          <a:xfrm>
            <a:off x="8427313" y="3739445"/>
            <a:ext cx="2562043" cy="2284923"/>
            <a:chOff x="8005817" y="3717992"/>
            <a:chExt cx="2562043" cy="2284923"/>
          </a:xfrm>
        </p:grpSpPr>
        <p:grpSp>
          <p:nvGrpSpPr>
            <p:cNvPr id="116" name="Group 115"/>
            <p:cNvGrpSpPr/>
            <p:nvPr/>
          </p:nvGrpSpPr>
          <p:grpSpPr>
            <a:xfrm rot="10800000">
              <a:off x="10339167" y="3717992"/>
              <a:ext cx="228693" cy="1708376"/>
              <a:chOff x="1058196" y="1917885"/>
              <a:chExt cx="228693" cy="1708376"/>
            </a:xfrm>
          </p:grpSpPr>
          <p:sp>
            <p:nvSpPr>
              <p:cNvPr id="117" name="Oval 116">
                <a:extLst>
                  <a:ext uri="{FF2B5EF4-FFF2-40B4-BE49-F238E27FC236}">
                    <a16:creationId xmlns:a16="http://schemas.microsoft.com/office/drawing/2014/main" id="{DFC3E3AA-E351-034B-A9A0-57B4D3487319}"/>
                  </a:ext>
                </a:extLst>
              </p:cNvPr>
              <p:cNvSpPr/>
              <p:nvPr/>
            </p:nvSpPr>
            <p:spPr>
              <a:xfrm rot="5400000">
                <a:off x="1058196" y="1917885"/>
                <a:ext cx="228693" cy="228693"/>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13"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dirty="0">
                  <a:ln>
                    <a:noFill/>
                  </a:ln>
                  <a:solidFill>
                    <a:srgbClr val="FFFFFF"/>
                  </a:solidFill>
                  <a:effectLst/>
                  <a:uLnTx/>
                  <a:uFillTx/>
                  <a:latin typeface="Calibri"/>
                  <a:ea typeface="+mn-ea"/>
                  <a:cs typeface="+mn-cs"/>
                </a:endParaRPr>
              </a:p>
            </p:txBody>
          </p:sp>
          <p:sp>
            <p:nvSpPr>
              <p:cNvPr id="118" name="Oval 117">
                <a:extLst>
                  <a:ext uri="{FF2B5EF4-FFF2-40B4-BE49-F238E27FC236}">
                    <a16:creationId xmlns:a16="http://schemas.microsoft.com/office/drawing/2014/main" id="{D8871021-5FAB-144B-9F4E-86ADF80F2E4F}"/>
                  </a:ext>
                </a:extLst>
              </p:cNvPr>
              <p:cNvSpPr>
                <a:spLocks noChangeAspect="1"/>
              </p:cNvSpPr>
              <p:nvPr/>
            </p:nvSpPr>
            <p:spPr>
              <a:xfrm rot="5400000">
                <a:off x="1115854" y="1975851"/>
                <a:ext cx="113377" cy="113377"/>
              </a:xfrm>
              <a:prstGeom prst="ellipse">
                <a:avLst/>
              </a:prstGeom>
              <a:solidFill>
                <a:srgbClr val="E21D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13"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dirty="0">
                  <a:ln>
                    <a:noFill/>
                  </a:ln>
                  <a:solidFill>
                    <a:srgbClr val="FFFFFF"/>
                  </a:solidFill>
                  <a:effectLst/>
                  <a:uLnTx/>
                  <a:uFillTx/>
                  <a:latin typeface="Calibri"/>
                  <a:ea typeface="+mn-ea"/>
                  <a:cs typeface="+mn-cs"/>
                </a:endParaRPr>
              </a:p>
            </p:txBody>
          </p:sp>
          <p:cxnSp>
            <p:nvCxnSpPr>
              <p:cNvPr id="119" name="Straight Connector 118">
                <a:extLst>
                  <a:ext uri="{FF2B5EF4-FFF2-40B4-BE49-F238E27FC236}">
                    <a16:creationId xmlns:a16="http://schemas.microsoft.com/office/drawing/2014/main" id="{816F265F-68BE-284B-A232-5F8C54CBCA4F}"/>
                  </a:ext>
                </a:extLst>
              </p:cNvPr>
              <p:cNvCxnSpPr>
                <a:cxnSpLocks/>
              </p:cNvCxnSpPr>
              <p:nvPr/>
            </p:nvCxnSpPr>
            <p:spPr>
              <a:xfrm rot="10800000" flipH="1" flipV="1">
                <a:off x="1172541" y="2089227"/>
                <a:ext cx="1" cy="153703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80" name="TextBox 79">
              <a:extLst>
                <a:ext uri="{FF2B5EF4-FFF2-40B4-BE49-F238E27FC236}">
                  <a16:creationId xmlns:a16="http://schemas.microsoft.com/office/drawing/2014/main" id="{D5D43307-B4D2-2647-8332-03A1ABFCD59F}"/>
                </a:ext>
              </a:extLst>
            </p:cNvPr>
            <p:cNvSpPr txBox="1"/>
            <p:nvPr/>
          </p:nvSpPr>
          <p:spPr>
            <a:xfrm>
              <a:off x="8005817" y="3940812"/>
              <a:ext cx="2333350" cy="206210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776BD">
                      <a:lumMod val="60000"/>
                      <a:lumOff val="40000"/>
                    </a:srgbClr>
                  </a:solidFill>
                  <a:effectLst/>
                  <a:uLnTx/>
                  <a:uFillTx/>
                  <a:latin typeface="Arial" charset="0"/>
                  <a:ea typeface="Arial" charset="0"/>
                  <a:cs typeface="Arial" charset="0"/>
                </a:rPr>
                <a:t>HHS Response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lumMod val="50000"/>
                      <a:lumOff val="50000"/>
                    </a:srgbClr>
                  </a:solidFill>
                  <a:effectLst/>
                  <a:uLnTx/>
                  <a:uFillTx/>
                  <a:latin typeface="Arial" charset="0"/>
                  <a:ea typeface="Arial" charset="0"/>
                  <a:cs typeface="Arial" charset="0"/>
                </a:rPr>
                <a:t>The Secretary responded to the PTAC noting the core concepts of the AUCM should be incorporated into other APMs that CMMI is developing</a:t>
              </a:r>
              <a:br>
                <a:rPr kumimoji="0" lang="en-US" sz="1400" b="0" i="0" u="none" strike="noStrike" kern="1200" cap="none" spc="0" normalizeH="0" baseline="0" noProof="0" dirty="0">
                  <a:ln>
                    <a:noFill/>
                  </a:ln>
                  <a:solidFill>
                    <a:srgbClr val="0776BD">
                      <a:lumMod val="60000"/>
                      <a:lumOff val="40000"/>
                    </a:srgbClr>
                  </a:solidFill>
                  <a:effectLst/>
                  <a:uLnTx/>
                  <a:uFillTx/>
                  <a:latin typeface="Arial" charset="0"/>
                  <a:ea typeface="Arial" charset="0"/>
                  <a:cs typeface="Arial" charset="0"/>
                </a:rPr>
              </a:br>
              <a:endParaRPr kumimoji="0" lang="en-US" sz="1400" b="0" i="0" u="none" strike="noStrike" kern="1200" cap="none" spc="0" normalizeH="0" baseline="0" noProof="0" dirty="0">
                <a:ln>
                  <a:noFill/>
                </a:ln>
                <a:solidFill>
                  <a:srgbClr val="0776BD">
                    <a:lumMod val="60000"/>
                    <a:lumOff val="40000"/>
                  </a:srgbClr>
                </a:solidFill>
                <a:effectLst/>
                <a:uLnTx/>
                <a:uFillTx/>
                <a:latin typeface="Arial" charset="0"/>
                <a:ea typeface="Arial" charset="0"/>
                <a:cs typeface="Arial" charset="0"/>
              </a:endParaRPr>
            </a:p>
          </p:txBody>
        </p:sp>
      </p:grpSp>
      <p:grpSp>
        <p:nvGrpSpPr>
          <p:cNvPr id="121" name="Group 120"/>
          <p:cNvGrpSpPr/>
          <p:nvPr/>
        </p:nvGrpSpPr>
        <p:grpSpPr>
          <a:xfrm>
            <a:off x="352425" y="3380934"/>
            <a:ext cx="11704592" cy="520700"/>
            <a:chOff x="352425" y="3380934"/>
            <a:chExt cx="11477279" cy="520700"/>
          </a:xfrm>
        </p:grpSpPr>
        <p:sp>
          <p:nvSpPr>
            <p:cNvPr id="33" name="Pentagon 32">
              <a:extLst>
                <a:ext uri="{FF2B5EF4-FFF2-40B4-BE49-F238E27FC236}">
                  <a16:creationId xmlns:a16="http://schemas.microsoft.com/office/drawing/2014/main" id="{5D420725-88EE-5B4A-8369-8CDF34B7AB15}"/>
                </a:ext>
              </a:extLst>
            </p:cNvPr>
            <p:cNvSpPr/>
            <p:nvPr/>
          </p:nvSpPr>
          <p:spPr>
            <a:xfrm>
              <a:off x="7240670" y="3380934"/>
              <a:ext cx="4411581" cy="520700"/>
            </a:xfrm>
            <a:prstGeom prst="homePlate">
              <a:avLst>
                <a:gd name="adj" fmla="val 45128"/>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4" name="Pentagon 33">
              <a:extLst>
                <a:ext uri="{FF2B5EF4-FFF2-40B4-BE49-F238E27FC236}">
                  <a16:creationId xmlns:a16="http://schemas.microsoft.com/office/drawing/2014/main" id="{28C5C0B9-E120-0C46-A46F-EBFE7C164906}"/>
                </a:ext>
              </a:extLst>
            </p:cNvPr>
            <p:cNvSpPr/>
            <p:nvPr/>
          </p:nvSpPr>
          <p:spPr>
            <a:xfrm>
              <a:off x="5607996" y="3380934"/>
              <a:ext cx="6221708" cy="520700"/>
            </a:xfrm>
            <a:prstGeom prst="homePlate">
              <a:avLst>
                <a:gd name="adj" fmla="val 4003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5" name="Pentagon 34">
              <a:extLst>
                <a:ext uri="{FF2B5EF4-FFF2-40B4-BE49-F238E27FC236}">
                  <a16:creationId xmlns:a16="http://schemas.microsoft.com/office/drawing/2014/main" id="{E86A0768-04A4-3444-A6C6-17A9D31B0781}"/>
                </a:ext>
              </a:extLst>
            </p:cNvPr>
            <p:cNvSpPr/>
            <p:nvPr/>
          </p:nvSpPr>
          <p:spPr>
            <a:xfrm>
              <a:off x="2031466" y="3380934"/>
              <a:ext cx="6310536" cy="520700"/>
            </a:xfrm>
            <a:prstGeom prst="homePlate">
              <a:avLst>
                <a:gd name="adj" fmla="val 34947"/>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6" name="Pentagon 35">
              <a:extLst>
                <a:ext uri="{FF2B5EF4-FFF2-40B4-BE49-F238E27FC236}">
                  <a16:creationId xmlns:a16="http://schemas.microsoft.com/office/drawing/2014/main" id="{2D831C7E-F385-DE46-BBB5-3D5FAF25542B}"/>
                </a:ext>
              </a:extLst>
            </p:cNvPr>
            <p:cNvSpPr/>
            <p:nvPr/>
          </p:nvSpPr>
          <p:spPr>
            <a:xfrm>
              <a:off x="352425" y="3380934"/>
              <a:ext cx="4177969" cy="520700"/>
            </a:xfrm>
            <a:prstGeom prst="homePlate">
              <a:avLst>
                <a:gd name="adj" fmla="val 3494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7" name="TextBox 36">
              <a:extLst>
                <a:ext uri="{FF2B5EF4-FFF2-40B4-BE49-F238E27FC236}">
                  <a16:creationId xmlns:a16="http://schemas.microsoft.com/office/drawing/2014/main" id="{44444A83-3770-6549-8289-61BB62D9255C}"/>
                </a:ext>
              </a:extLst>
            </p:cNvPr>
            <p:cNvSpPr txBox="1"/>
            <p:nvPr/>
          </p:nvSpPr>
          <p:spPr>
            <a:xfrm>
              <a:off x="2195673" y="3515119"/>
              <a:ext cx="514317"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00000">
                      <a:lumMod val="50000"/>
                      <a:lumOff val="50000"/>
                    </a:srgbClr>
                  </a:solidFill>
                  <a:effectLst/>
                  <a:uLnTx/>
                  <a:uFillTx/>
                  <a:latin typeface="Arial" charset="0"/>
                  <a:ea typeface="Arial" charset="0"/>
                  <a:cs typeface="Arial" charset="0"/>
                </a:rPr>
                <a:t>2017</a:t>
              </a:r>
            </a:p>
          </p:txBody>
        </p:sp>
        <p:sp>
          <p:nvSpPr>
            <p:cNvPr id="38" name="TextBox 37">
              <a:extLst>
                <a:ext uri="{FF2B5EF4-FFF2-40B4-BE49-F238E27FC236}">
                  <a16:creationId xmlns:a16="http://schemas.microsoft.com/office/drawing/2014/main" id="{1FAB03D3-F729-3D49-8837-3A86340701A2}"/>
                </a:ext>
              </a:extLst>
            </p:cNvPr>
            <p:cNvSpPr txBox="1"/>
            <p:nvPr/>
          </p:nvSpPr>
          <p:spPr>
            <a:xfrm>
              <a:off x="6018408" y="3502454"/>
              <a:ext cx="514317"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00000">
                      <a:lumMod val="50000"/>
                      <a:lumOff val="50000"/>
                    </a:srgbClr>
                  </a:solidFill>
                  <a:effectLst/>
                  <a:uLnTx/>
                  <a:uFillTx/>
                  <a:latin typeface="Arial" charset="0"/>
                  <a:ea typeface="Arial" charset="0"/>
                  <a:cs typeface="Arial" charset="0"/>
                </a:rPr>
                <a:t>2018</a:t>
              </a:r>
            </a:p>
          </p:txBody>
        </p:sp>
      </p:grpSp>
      <p:sp>
        <p:nvSpPr>
          <p:cNvPr id="59" name="TextBox 58">
            <a:extLst>
              <a:ext uri="{FF2B5EF4-FFF2-40B4-BE49-F238E27FC236}">
                <a16:creationId xmlns:a16="http://schemas.microsoft.com/office/drawing/2014/main" id="{8D884EB7-9E84-2346-9375-65BA252E2DE9}"/>
              </a:ext>
            </a:extLst>
          </p:cNvPr>
          <p:cNvSpPr txBox="1"/>
          <p:nvPr/>
        </p:nvSpPr>
        <p:spPr>
          <a:xfrm>
            <a:off x="9640746" y="3515119"/>
            <a:ext cx="524503"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00000">
                    <a:lumMod val="50000"/>
                    <a:lumOff val="50000"/>
                  </a:srgbClr>
                </a:solidFill>
                <a:effectLst/>
                <a:uLnTx/>
                <a:uFillTx/>
                <a:latin typeface="Arial" charset="0"/>
                <a:ea typeface="Arial" charset="0"/>
                <a:cs typeface="Arial" charset="0"/>
              </a:rPr>
              <a:t>2019</a:t>
            </a:r>
          </a:p>
        </p:txBody>
      </p:sp>
      <p:sp>
        <p:nvSpPr>
          <p:cNvPr id="3" name="TextBox 2">
            <a:extLst>
              <a:ext uri="{FF2B5EF4-FFF2-40B4-BE49-F238E27FC236}">
                <a16:creationId xmlns:a16="http://schemas.microsoft.com/office/drawing/2014/main" id="{4C1259C6-EB04-5246-B31C-711703A48F35}"/>
              </a:ext>
            </a:extLst>
          </p:cNvPr>
          <p:cNvSpPr txBox="1"/>
          <p:nvPr/>
        </p:nvSpPr>
        <p:spPr>
          <a:xfrm>
            <a:off x="9029876" y="6194788"/>
            <a:ext cx="2846173"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 ACEP has participated in CMMI meetings and they are beginning to review the AUCM for implementation</a:t>
            </a:r>
          </a:p>
        </p:txBody>
      </p:sp>
    </p:spTree>
    <p:extLst>
      <p:ext uri="{BB962C8B-B14F-4D97-AF65-F5344CB8AC3E}">
        <p14:creationId xmlns:p14="http://schemas.microsoft.com/office/powerpoint/2010/main" val="1291456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50076-8829-CF44-A909-55E0E40022A3}"/>
              </a:ext>
            </a:extLst>
          </p:cNvPr>
          <p:cNvSpPr>
            <a:spLocks noGrp="1"/>
          </p:cNvSpPr>
          <p:nvPr>
            <p:ph type="title"/>
          </p:nvPr>
        </p:nvSpPr>
        <p:spPr/>
        <p:txBody>
          <a:bodyPr/>
          <a:lstStyle/>
          <a:p>
            <a:r>
              <a:rPr lang="en-US" dirty="0"/>
              <a:t>Developed for Medicare but Broadly Applicable</a:t>
            </a:r>
          </a:p>
        </p:txBody>
      </p:sp>
      <p:sp>
        <p:nvSpPr>
          <p:cNvPr id="4" name="Rectangle 3">
            <a:extLst>
              <a:ext uri="{FF2B5EF4-FFF2-40B4-BE49-F238E27FC236}">
                <a16:creationId xmlns:a16="http://schemas.microsoft.com/office/drawing/2014/main" id="{D4E9F0F9-5C93-7D4F-9A9A-C3D52F56897D}"/>
              </a:ext>
            </a:extLst>
          </p:cNvPr>
          <p:cNvSpPr/>
          <p:nvPr/>
        </p:nvSpPr>
        <p:spPr>
          <a:xfrm>
            <a:off x="8119872" y="2124260"/>
            <a:ext cx="4072128" cy="396586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5" name="Rectangle 4">
            <a:extLst>
              <a:ext uri="{FF2B5EF4-FFF2-40B4-BE49-F238E27FC236}">
                <a16:creationId xmlns:a16="http://schemas.microsoft.com/office/drawing/2014/main" id="{AFE3D6F9-31DD-034C-9995-B719A01E0106}"/>
              </a:ext>
            </a:extLst>
          </p:cNvPr>
          <p:cNvSpPr/>
          <p:nvPr/>
        </p:nvSpPr>
        <p:spPr>
          <a:xfrm>
            <a:off x="0" y="2001431"/>
            <a:ext cx="4059936" cy="408364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6" name="Rectangle 5">
            <a:extLst>
              <a:ext uri="{FF2B5EF4-FFF2-40B4-BE49-F238E27FC236}">
                <a16:creationId xmlns:a16="http://schemas.microsoft.com/office/drawing/2014/main" id="{0CD6DEB7-C82D-994A-9480-40B5412B1BF7}"/>
              </a:ext>
            </a:extLst>
          </p:cNvPr>
          <p:cNvSpPr/>
          <p:nvPr/>
        </p:nvSpPr>
        <p:spPr>
          <a:xfrm>
            <a:off x="4059936" y="2001431"/>
            <a:ext cx="4059936" cy="4083642"/>
          </a:xfrm>
          <a:prstGeom prst="rect">
            <a:avLst/>
          </a:prstGeom>
          <a:solidFill>
            <a:schemeClr val="bg2">
              <a:lumMod val="90000"/>
              <a:alpha val="6470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7" name="TextBox 6">
            <a:extLst>
              <a:ext uri="{FF2B5EF4-FFF2-40B4-BE49-F238E27FC236}">
                <a16:creationId xmlns:a16="http://schemas.microsoft.com/office/drawing/2014/main" id="{3266827C-D222-624C-8246-EC0F59D7D464}"/>
              </a:ext>
            </a:extLst>
          </p:cNvPr>
          <p:cNvSpPr txBox="1"/>
          <p:nvPr/>
        </p:nvSpPr>
        <p:spPr>
          <a:xfrm>
            <a:off x="363177" y="3270175"/>
            <a:ext cx="3402012" cy="255454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
                <a:srgbClr val="0776BD"/>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The AUCM was developed with the </a:t>
            </a:r>
            <a:r>
              <a:rPr kumimoji="0" lang="en-US" sz="16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intention of functioning within MACRA’s QPP as a Medicare Advanced APM but the model was designed with enough flexibility </a:t>
            </a:r>
            <a:r>
              <a:rPr kumimoji="0" lang="en-US" sz="16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that it’s components could be adopted by different payors for various conditions regardless of practice size or geographic location</a:t>
            </a:r>
          </a:p>
        </p:txBody>
      </p:sp>
      <p:sp>
        <p:nvSpPr>
          <p:cNvPr id="8" name="Rectangle 7">
            <a:extLst>
              <a:ext uri="{FF2B5EF4-FFF2-40B4-BE49-F238E27FC236}">
                <a16:creationId xmlns:a16="http://schemas.microsoft.com/office/drawing/2014/main" id="{00253278-EC87-4040-8439-58D8CFAA44B7}"/>
              </a:ext>
            </a:extLst>
          </p:cNvPr>
          <p:cNvSpPr/>
          <p:nvPr/>
        </p:nvSpPr>
        <p:spPr>
          <a:xfrm>
            <a:off x="0" y="2001430"/>
            <a:ext cx="4059936" cy="995442"/>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9" name="Rectangle 8">
            <a:extLst>
              <a:ext uri="{FF2B5EF4-FFF2-40B4-BE49-F238E27FC236}">
                <a16:creationId xmlns:a16="http://schemas.microsoft.com/office/drawing/2014/main" id="{6FF46D04-B448-3A44-B803-E3EEC75C4BA9}"/>
              </a:ext>
            </a:extLst>
          </p:cNvPr>
          <p:cNvSpPr/>
          <p:nvPr/>
        </p:nvSpPr>
        <p:spPr>
          <a:xfrm>
            <a:off x="4059936" y="2001430"/>
            <a:ext cx="4072128" cy="99544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0" name="Rectangle 9">
            <a:extLst>
              <a:ext uri="{FF2B5EF4-FFF2-40B4-BE49-F238E27FC236}">
                <a16:creationId xmlns:a16="http://schemas.microsoft.com/office/drawing/2014/main" id="{6C15FEB0-4057-104D-B587-69663C6621A7}"/>
              </a:ext>
            </a:extLst>
          </p:cNvPr>
          <p:cNvSpPr/>
          <p:nvPr/>
        </p:nvSpPr>
        <p:spPr>
          <a:xfrm>
            <a:off x="8132064" y="2001430"/>
            <a:ext cx="4059936" cy="995442"/>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1" name="Rectangle 10">
            <a:extLst>
              <a:ext uri="{FF2B5EF4-FFF2-40B4-BE49-F238E27FC236}">
                <a16:creationId xmlns:a16="http://schemas.microsoft.com/office/drawing/2014/main" id="{E007877D-5BA3-444A-B0C3-EFC8C7B9B173}"/>
              </a:ext>
            </a:extLst>
          </p:cNvPr>
          <p:cNvSpPr/>
          <p:nvPr/>
        </p:nvSpPr>
        <p:spPr>
          <a:xfrm>
            <a:off x="363177" y="2196624"/>
            <a:ext cx="2939581"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Arial" panose="020B0604020202020204"/>
                <a:ea typeface="+mn-ea"/>
                <a:cs typeface="+mn-cs"/>
              </a:rPr>
              <a:t>The AUCM’s Original Intention and Design</a:t>
            </a:r>
          </a:p>
        </p:txBody>
      </p:sp>
      <p:sp>
        <p:nvSpPr>
          <p:cNvPr id="12" name="Rectangle 11">
            <a:extLst>
              <a:ext uri="{FF2B5EF4-FFF2-40B4-BE49-F238E27FC236}">
                <a16:creationId xmlns:a16="http://schemas.microsoft.com/office/drawing/2014/main" id="{5034CCA3-8D7D-5E41-A069-4BC9675052A6}"/>
              </a:ext>
            </a:extLst>
          </p:cNvPr>
          <p:cNvSpPr/>
          <p:nvPr/>
        </p:nvSpPr>
        <p:spPr>
          <a:xfrm>
            <a:off x="4412010" y="2196624"/>
            <a:ext cx="335579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Arial" panose="020B0604020202020204"/>
                <a:ea typeface="+mn-ea"/>
                <a:cs typeface="+mn-cs"/>
              </a:rPr>
              <a:t>The AUCM’s Cross-Payor Potential   </a:t>
            </a:r>
          </a:p>
        </p:txBody>
      </p:sp>
      <p:sp>
        <p:nvSpPr>
          <p:cNvPr id="13" name="Rectangle 12">
            <a:extLst>
              <a:ext uri="{FF2B5EF4-FFF2-40B4-BE49-F238E27FC236}">
                <a16:creationId xmlns:a16="http://schemas.microsoft.com/office/drawing/2014/main" id="{1F44A1B9-090C-9A49-9611-B839FCC71DEB}"/>
              </a:ext>
            </a:extLst>
          </p:cNvPr>
          <p:cNvSpPr/>
          <p:nvPr/>
        </p:nvSpPr>
        <p:spPr>
          <a:xfrm>
            <a:off x="8484137" y="2196624"/>
            <a:ext cx="3573671" cy="40011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Arial" panose="020B0604020202020204"/>
                <a:ea typeface="+mn-ea"/>
                <a:cs typeface="+mn-cs"/>
              </a:rPr>
              <a:t>The AUCM’s Core Concepts</a:t>
            </a:r>
          </a:p>
        </p:txBody>
      </p:sp>
      <p:sp>
        <p:nvSpPr>
          <p:cNvPr id="14" name="TextBox 13">
            <a:extLst>
              <a:ext uri="{FF2B5EF4-FFF2-40B4-BE49-F238E27FC236}">
                <a16:creationId xmlns:a16="http://schemas.microsoft.com/office/drawing/2014/main" id="{2EB110A9-87C0-2D40-8C3E-5F0866684007}"/>
              </a:ext>
            </a:extLst>
          </p:cNvPr>
          <p:cNvSpPr txBox="1"/>
          <p:nvPr/>
        </p:nvSpPr>
        <p:spPr>
          <a:xfrm>
            <a:off x="4412009" y="3289094"/>
            <a:ext cx="3402012" cy="2062103"/>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
                <a:srgbClr val="0776BD"/>
              </a:buClr>
              <a:buSzTx/>
              <a:buFont typeface="Arial" panose="020B0604020202020204" pitchFamily="34" charset="0"/>
              <a:buChar char="•"/>
              <a:tabLst/>
              <a:defRPr/>
            </a:pPr>
            <a:r>
              <a:rPr kumimoji="0" lang="en-US" sz="16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A non-Medicare version of the AUCM would be an ideal APM</a:t>
            </a:r>
            <a:r>
              <a:rPr kumimoji="0" lang="en-US" sz="16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 construct for Medicaid and private payors to pursue as they continue moving away from fee-for-service contracts towards value-based payment arrangements</a:t>
            </a:r>
          </a:p>
        </p:txBody>
      </p:sp>
      <p:sp>
        <p:nvSpPr>
          <p:cNvPr id="15" name="TextBox 14">
            <a:extLst>
              <a:ext uri="{FF2B5EF4-FFF2-40B4-BE49-F238E27FC236}">
                <a16:creationId xmlns:a16="http://schemas.microsoft.com/office/drawing/2014/main" id="{F0A91917-02A7-F748-A188-DF5FA2BC3954}"/>
              </a:ext>
            </a:extLst>
          </p:cNvPr>
          <p:cNvSpPr txBox="1"/>
          <p:nvPr/>
        </p:nvSpPr>
        <p:spPr>
          <a:xfrm>
            <a:off x="8471945" y="3289094"/>
            <a:ext cx="3402012" cy="255454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
                <a:srgbClr val="0776BD"/>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Payors can begin to </a:t>
            </a:r>
            <a:r>
              <a:rPr kumimoji="0" lang="en-US" sz="16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incorporate core concepts of the AUCM into other EM-focused APMs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Adaptation may require some changes to various features of the model, thus new models will be different from the AUCM</a:t>
            </a:r>
            <a:r>
              <a:rPr kumimoji="0" lang="en-US" sz="1600" b="0" i="0" u="none" strike="noStrike" kern="1200" cap="none" spc="0" normalizeH="0" baseline="0" noProof="0" dirty="0">
                <a:ln>
                  <a:noFill/>
                </a:ln>
                <a:solidFill>
                  <a:srgbClr val="FF0000"/>
                </a:solidFill>
                <a:effectLst/>
                <a:uLnTx/>
                <a:uFillTx/>
                <a:latin typeface="Arial" panose="020B0604020202020204"/>
                <a:ea typeface="+mn-ea"/>
                <a:cs typeface="+mn-cs"/>
              </a:rPr>
              <a:t> </a:t>
            </a:r>
            <a:r>
              <a:rPr kumimoji="0" lang="en-US" sz="16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proposal that was submitted to the PTAC</a:t>
            </a:r>
          </a:p>
        </p:txBody>
      </p:sp>
    </p:spTree>
    <p:extLst>
      <p:ext uri="{BB962C8B-B14F-4D97-AF65-F5344CB8AC3E}">
        <p14:creationId xmlns:p14="http://schemas.microsoft.com/office/powerpoint/2010/main" val="3560972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88687-ACDF-794C-8DD0-4FF41000CD1A}"/>
              </a:ext>
            </a:extLst>
          </p:cNvPr>
          <p:cNvSpPr>
            <a:spLocks noGrp="1"/>
          </p:cNvSpPr>
          <p:nvPr>
            <p:ph type="title"/>
          </p:nvPr>
        </p:nvSpPr>
        <p:spPr>
          <a:xfrm>
            <a:off x="633984" y="1002779"/>
            <a:ext cx="10953000" cy="919373"/>
          </a:xfrm>
        </p:spPr>
        <p:txBody>
          <a:bodyPr>
            <a:normAutofit fontScale="90000"/>
          </a:bodyPr>
          <a:lstStyle/>
          <a:p>
            <a:r>
              <a:rPr lang="en-US" dirty="0"/>
              <a:t>The AUCM is Specifically Designed for Direct EM Physician Participation</a:t>
            </a:r>
          </a:p>
        </p:txBody>
      </p:sp>
      <p:sp>
        <p:nvSpPr>
          <p:cNvPr id="4" name="Rectangle 3">
            <a:extLst>
              <a:ext uri="{FF2B5EF4-FFF2-40B4-BE49-F238E27FC236}">
                <a16:creationId xmlns:a16="http://schemas.microsoft.com/office/drawing/2014/main" id="{EC580455-44A4-D24E-A25C-479A353FF83A}"/>
              </a:ext>
            </a:extLst>
          </p:cNvPr>
          <p:cNvSpPr/>
          <p:nvPr/>
        </p:nvSpPr>
        <p:spPr>
          <a:xfrm>
            <a:off x="581788" y="3795179"/>
            <a:ext cx="2894096" cy="13965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Seeks to </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reduce inpatient admissions and observation stays </a:t>
            </a: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when appropriate through enhanced care coordination</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1" u="none" strike="noStrike" kern="1200" cap="none" spc="0" normalizeH="0" baseline="0" noProof="0" dirty="0">
              <a:ln>
                <a:noFill/>
              </a:ln>
              <a:solidFill>
                <a:srgbClr val="000000"/>
              </a:solidFill>
              <a:effectLst/>
              <a:uLnTx/>
              <a:uFillTx/>
              <a:latin typeface="Arial" charset="0"/>
              <a:ea typeface="Arial" charset="0"/>
              <a:cs typeface="Arial" charset="0"/>
            </a:endParaRPr>
          </a:p>
        </p:txBody>
      </p:sp>
      <p:sp>
        <p:nvSpPr>
          <p:cNvPr id="5" name="TextBox 4">
            <a:extLst>
              <a:ext uri="{FF2B5EF4-FFF2-40B4-BE49-F238E27FC236}">
                <a16:creationId xmlns:a16="http://schemas.microsoft.com/office/drawing/2014/main" id="{230E7C28-F3A1-8E4A-B945-E8FBD44D443A}"/>
              </a:ext>
            </a:extLst>
          </p:cNvPr>
          <p:cNvSpPr txBox="1"/>
          <p:nvPr/>
        </p:nvSpPr>
        <p:spPr>
          <a:xfrm>
            <a:off x="4563597" y="3795179"/>
            <a:ext cx="3119018" cy="203132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Directly engages EM physicians by </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accepting financial risk attributed to discharge disposition decisions</a:t>
            </a: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 within qualifying episodes of acute unscheduled care</a:t>
            </a:r>
          </a:p>
        </p:txBody>
      </p:sp>
      <p:sp>
        <p:nvSpPr>
          <p:cNvPr id="6" name="TextBox 5">
            <a:extLst>
              <a:ext uri="{FF2B5EF4-FFF2-40B4-BE49-F238E27FC236}">
                <a16:creationId xmlns:a16="http://schemas.microsoft.com/office/drawing/2014/main" id="{B52AFCCA-C0F2-F049-8E10-C72F1C80B911}"/>
              </a:ext>
            </a:extLst>
          </p:cNvPr>
          <p:cNvSpPr txBox="1"/>
          <p:nvPr/>
        </p:nvSpPr>
        <p:spPr>
          <a:xfrm>
            <a:off x="8542952" y="3795179"/>
            <a:ext cx="3170863" cy="147732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Ensures EM physicians have the </a:t>
            </a:r>
            <a:r>
              <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rPr>
              <a:t>necessary tools to facilitate </a:t>
            </a:r>
            <a:r>
              <a:rPr kumimoji="0" lang="en-US" sz="1800" b="0" i="0" u="none" strike="noStrike" kern="1200" cap="none" spc="0" normalizeH="0" baseline="0" noProof="0" dirty="0">
                <a:ln>
                  <a:noFill/>
                </a:ln>
                <a:solidFill>
                  <a:srgbClr val="000000">
                    <a:lumMod val="50000"/>
                    <a:lumOff val="50000"/>
                  </a:srgbClr>
                </a:solidFill>
                <a:effectLst/>
                <a:uLnTx/>
                <a:uFillTx/>
                <a:latin typeface="Arial" panose="020B0604020202020204"/>
                <a:ea typeface="+mn-ea"/>
                <a:cs typeface="+mn-cs"/>
              </a:rPr>
              <a:t>to make the decision to provide safe, efficient outpatient care</a:t>
            </a:r>
            <a:endParaRPr kumimoji="0" lang="en-US" sz="1800" b="1" i="0" u="none" strike="noStrike" kern="1200" cap="none" spc="0" normalizeH="0" baseline="0" noProof="0" dirty="0">
              <a:ln>
                <a:noFill/>
              </a:ln>
              <a:solidFill>
                <a:srgbClr val="0776BD">
                  <a:lumMod val="60000"/>
                  <a:lumOff val="40000"/>
                </a:srgbClr>
              </a:solidFill>
              <a:effectLst/>
              <a:uLnTx/>
              <a:uFillTx/>
              <a:latin typeface="Arial" panose="020B0604020202020204"/>
              <a:ea typeface="+mn-ea"/>
              <a:cs typeface="+mn-cs"/>
            </a:endParaRPr>
          </a:p>
        </p:txBody>
      </p:sp>
      <p:grpSp>
        <p:nvGrpSpPr>
          <p:cNvPr id="7" name="Group 6">
            <a:extLst>
              <a:ext uri="{FF2B5EF4-FFF2-40B4-BE49-F238E27FC236}">
                <a16:creationId xmlns:a16="http://schemas.microsoft.com/office/drawing/2014/main" id="{056D8FC1-F30A-1045-9A7B-741E4C29202B}"/>
              </a:ext>
            </a:extLst>
          </p:cNvPr>
          <p:cNvGrpSpPr/>
          <p:nvPr/>
        </p:nvGrpSpPr>
        <p:grpSpPr>
          <a:xfrm>
            <a:off x="4058804" y="2138632"/>
            <a:ext cx="4070356" cy="4213185"/>
            <a:chOff x="4058804" y="1150326"/>
            <a:chExt cx="4070356" cy="5529874"/>
          </a:xfrm>
        </p:grpSpPr>
        <p:cxnSp>
          <p:nvCxnSpPr>
            <p:cNvPr id="8" name="Straight Connector 7">
              <a:extLst>
                <a:ext uri="{FF2B5EF4-FFF2-40B4-BE49-F238E27FC236}">
                  <a16:creationId xmlns:a16="http://schemas.microsoft.com/office/drawing/2014/main" id="{EEFCB4F6-B251-A549-9E9C-3568E9C814AF}"/>
                </a:ext>
              </a:extLst>
            </p:cNvPr>
            <p:cNvCxnSpPr>
              <a:cxnSpLocks/>
            </p:cNvCxnSpPr>
            <p:nvPr/>
          </p:nvCxnSpPr>
          <p:spPr>
            <a:xfrm flipH="1">
              <a:off x="4058804" y="1150326"/>
              <a:ext cx="554" cy="552987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0C04239-C8B0-9940-AB97-3FEB1F7C7E52}"/>
                </a:ext>
              </a:extLst>
            </p:cNvPr>
            <p:cNvCxnSpPr>
              <a:cxnSpLocks/>
            </p:cNvCxnSpPr>
            <p:nvPr/>
          </p:nvCxnSpPr>
          <p:spPr>
            <a:xfrm flipH="1">
              <a:off x="8125980" y="1150326"/>
              <a:ext cx="3180" cy="552987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05817439-D9DB-F740-A395-E918C70B0B59}"/>
              </a:ext>
            </a:extLst>
          </p:cNvPr>
          <p:cNvSpPr/>
          <p:nvPr/>
        </p:nvSpPr>
        <p:spPr>
          <a:xfrm>
            <a:off x="5271594" y="2138632"/>
            <a:ext cx="1643605" cy="1643605"/>
          </a:xfrm>
          <a:prstGeom prst="ellips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12" name="Oval 11">
            <a:extLst>
              <a:ext uri="{FF2B5EF4-FFF2-40B4-BE49-F238E27FC236}">
                <a16:creationId xmlns:a16="http://schemas.microsoft.com/office/drawing/2014/main" id="{AFB5CCEB-3512-904D-90BC-25977AA1334D}"/>
              </a:ext>
            </a:extLst>
          </p:cNvPr>
          <p:cNvSpPr/>
          <p:nvPr/>
        </p:nvSpPr>
        <p:spPr>
          <a:xfrm>
            <a:off x="9338216" y="2138632"/>
            <a:ext cx="1643605" cy="1643605"/>
          </a:xfrm>
          <a:prstGeom prst="ellips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13" name="Right Arrow 12">
            <a:extLst>
              <a:ext uri="{FF2B5EF4-FFF2-40B4-BE49-F238E27FC236}">
                <a16:creationId xmlns:a16="http://schemas.microsoft.com/office/drawing/2014/main" id="{A0A2C2FD-9C2C-E44C-A2D9-3C2109A3AA87}"/>
              </a:ext>
            </a:extLst>
          </p:cNvPr>
          <p:cNvSpPr/>
          <p:nvPr/>
        </p:nvSpPr>
        <p:spPr>
          <a:xfrm>
            <a:off x="3563151" y="4559644"/>
            <a:ext cx="913179" cy="842794"/>
          </a:xfrm>
          <a:prstGeom prst="rightArrow">
            <a:avLst>
              <a:gd name="adj1" fmla="val 60000"/>
              <a:gd name="adj2" fmla="val 50000"/>
            </a:avLst>
          </a:prstGeom>
          <a:gradFill>
            <a:gsLst>
              <a:gs pos="0">
                <a:schemeClr val="bg1">
                  <a:alpha val="0"/>
                </a:schemeClr>
              </a:gs>
              <a:gs pos="62000">
                <a:schemeClr val="tx2"/>
              </a:gs>
            </a:gsLst>
            <a:lin ang="0" scaled="1"/>
          </a:gradFill>
          <a:ln>
            <a:noFill/>
          </a:ln>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14" name="Right Arrow 13">
            <a:extLst>
              <a:ext uri="{FF2B5EF4-FFF2-40B4-BE49-F238E27FC236}">
                <a16:creationId xmlns:a16="http://schemas.microsoft.com/office/drawing/2014/main" id="{703AB00A-E63C-134B-AD31-4C61E8C22C81}"/>
              </a:ext>
            </a:extLst>
          </p:cNvPr>
          <p:cNvSpPr/>
          <p:nvPr/>
        </p:nvSpPr>
        <p:spPr>
          <a:xfrm>
            <a:off x="7631568" y="4559644"/>
            <a:ext cx="913179" cy="842794"/>
          </a:xfrm>
          <a:prstGeom prst="rightArrow">
            <a:avLst>
              <a:gd name="adj1" fmla="val 60000"/>
              <a:gd name="adj2" fmla="val 50000"/>
            </a:avLst>
          </a:prstGeom>
          <a:gradFill>
            <a:gsLst>
              <a:gs pos="0">
                <a:schemeClr val="bg1">
                  <a:alpha val="0"/>
                </a:schemeClr>
              </a:gs>
              <a:gs pos="62000">
                <a:schemeClr val="tx2"/>
              </a:gs>
            </a:gsLst>
            <a:lin ang="0" scaled="1"/>
          </a:gradFill>
          <a:ln>
            <a:noFill/>
          </a:ln>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18" name="Oval 17">
            <a:extLst>
              <a:ext uri="{FF2B5EF4-FFF2-40B4-BE49-F238E27FC236}">
                <a16:creationId xmlns:a16="http://schemas.microsoft.com/office/drawing/2014/main" id="{7117177B-9F1A-8A48-A92F-F5842B133325}"/>
              </a:ext>
            </a:extLst>
          </p:cNvPr>
          <p:cNvSpPr/>
          <p:nvPr/>
        </p:nvSpPr>
        <p:spPr>
          <a:xfrm>
            <a:off x="1111015" y="2138632"/>
            <a:ext cx="1643605" cy="1643605"/>
          </a:xfrm>
          <a:prstGeom prst="ellips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pic>
        <p:nvPicPr>
          <p:cNvPr id="23" name="Graphic 22" descr="Gears">
            <a:extLst>
              <a:ext uri="{FF2B5EF4-FFF2-40B4-BE49-F238E27FC236}">
                <a16:creationId xmlns:a16="http://schemas.microsoft.com/office/drawing/2014/main" id="{AE1CCBE7-568D-3746-A5E1-BD21BDF0FFD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460501" y="2260918"/>
            <a:ext cx="1399032" cy="1399032"/>
          </a:xfrm>
          <a:prstGeom prst="rect">
            <a:avLst/>
          </a:prstGeom>
        </p:spPr>
      </p:pic>
      <p:pic>
        <p:nvPicPr>
          <p:cNvPr id="27" name="Graphic 26" descr="Stethoscope">
            <a:extLst>
              <a:ext uri="{FF2B5EF4-FFF2-40B4-BE49-F238E27FC236}">
                <a16:creationId xmlns:a16="http://schemas.microsoft.com/office/drawing/2014/main" id="{16812C91-8DA7-B44B-9CE8-25CA1CAE6F5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476468" y="2260918"/>
            <a:ext cx="1399032" cy="1399032"/>
          </a:xfrm>
          <a:prstGeom prst="rect">
            <a:avLst/>
          </a:prstGeom>
        </p:spPr>
      </p:pic>
      <p:pic>
        <p:nvPicPr>
          <p:cNvPr id="19" name="Graphic 18" descr="Doctor">
            <a:extLst>
              <a:ext uri="{FF2B5EF4-FFF2-40B4-BE49-F238E27FC236}">
                <a16:creationId xmlns:a16="http://schemas.microsoft.com/office/drawing/2014/main" id="{2E4AC298-1C41-C24F-BD23-F447F343E8C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233301" y="2201262"/>
            <a:ext cx="1399032" cy="1399032"/>
          </a:xfrm>
          <a:prstGeom prst="rect">
            <a:avLst/>
          </a:prstGeom>
        </p:spPr>
      </p:pic>
    </p:spTree>
    <p:extLst>
      <p:ext uri="{BB962C8B-B14F-4D97-AF65-F5344CB8AC3E}">
        <p14:creationId xmlns:p14="http://schemas.microsoft.com/office/powerpoint/2010/main" val="3304672558"/>
      </p:ext>
    </p:extLst>
  </p:cSld>
  <p:clrMapOvr>
    <a:masterClrMapping/>
  </p:clrMapOvr>
</p:sld>
</file>

<file path=ppt/theme/theme1.xml><?xml version="1.0" encoding="utf-8"?>
<a:theme xmlns:a="http://schemas.openxmlformats.org/drawingml/2006/main" name="Custom Design">
  <a:themeElements>
    <a:clrScheme name="ACEP Colors">
      <a:dk1>
        <a:srgbClr val="000000"/>
      </a:dk1>
      <a:lt1>
        <a:srgbClr val="FFFFFF"/>
      </a:lt1>
      <a:dk2>
        <a:srgbClr val="0776BD"/>
      </a:dk2>
      <a:lt2>
        <a:srgbClr val="F0F6FF"/>
      </a:lt2>
      <a:accent1>
        <a:srgbClr val="157BBE"/>
      </a:accent1>
      <a:accent2>
        <a:srgbClr val="70A149"/>
      </a:accent2>
      <a:accent3>
        <a:srgbClr val="C58E2F"/>
      </a:accent3>
      <a:accent4>
        <a:srgbClr val="0C5F95"/>
      </a:accent4>
      <a:accent5>
        <a:srgbClr val="C91E43"/>
      </a:accent5>
      <a:accent6>
        <a:srgbClr val="6D3889"/>
      </a:accent6>
      <a:hlink>
        <a:srgbClr val="157BBE"/>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3853</Words>
  <Application>Microsoft Macintosh PowerPoint</Application>
  <PresentationFormat>Widescreen</PresentationFormat>
  <Paragraphs>239</Paragraphs>
  <Slides>28</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Arial Black</vt:lpstr>
      <vt:lpstr>Calibri</vt:lpstr>
      <vt:lpstr>Wingdings</vt:lpstr>
      <vt:lpstr>Custom Design</vt:lpstr>
      <vt:lpstr>PowerPoint Presentation</vt:lpstr>
      <vt:lpstr>Healthcare Focused on “Value Over Volume” and Patient-Centric Care</vt:lpstr>
      <vt:lpstr>Broad Theoretical Support But Disagreement Over Healthcare System Reform Strategy </vt:lpstr>
      <vt:lpstr>Medicare’s QPP Program Promotes Physician-Focuses Healthcare Reform</vt:lpstr>
      <vt:lpstr>Few Opportunities for EM Physicians to Directly Participate in CMS’ MACRA-defined APMs</vt:lpstr>
      <vt:lpstr>The Acute Unscheduled Care Model (AUCM): Enhancing Appropriate Admissions</vt:lpstr>
      <vt:lpstr>EM Physicians In Prime Position to Participate in Value-based Arrangements</vt:lpstr>
      <vt:lpstr>Developed for Medicare but Broadly Applicable</vt:lpstr>
      <vt:lpstr>The AUCM is Specifically Designed for Direct EM Physician Participation</vt:lpstr>
      <vt:lpstr>PowerPoint Presentation</vt:lpstr>
      <vt:lpstr>The AUCM Care Delivery Process</vt:lpstr>
      <vt:lpstr>The AUCM Includes Waivers to Support EM Physicians </vt:lpstr>
      <vt:lpstr>Physician Reimbursement Encourages Improved ED Performance</vt:lpstr>
      <vt:lpstr>Incentives Tied to the Quality of ED Care Delivered</vt:lpstr>
      <vt:lpstr>The AUCM Fosters Patient-Centric Redesign and Direct Engagement</vt:lpstr>
      <vt:lpstr>Positive and Proactive Value-based Effort to Reduce System Costs</vt:lpstr>
      <vt:lpstr>PowerPoint Presentation</vt:lpstr>
      <vt:lpstr>Additional Resources</vt:lpstr>
      <vt:lpstr>Learn More About the AUCM</vt:lpstr>
      <vt:lpstr>Learn More About ACEP’s Clinical Emergency Data Registry (CEDR)</vt:lpstr>
      <vt:lpstr>Medicare AAPM Participation and Clinical Emergency Data Registry (CEDR)</vt:lpstr>
      <vt:lpstr>Citations</vt:lpstr>
      <vt:lpstr>Citations</vt:lpstr>
      <vt:lpstr>Glossary</vt:lpstr>
      <vt:lpstr>Glossary </vt:lpstr>
      <vt:lpstr>Glossary </vt:lpstr>
      <vt:lpstr>Glossary </vt:lpstr>
      <vt:lpstr>Glossary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Kira Finkel</dc:creator>
  <cp:lastModifiedBy>Kira Finkel</cp:lastModifiedBy>
  <cp:revision>4</cp:revision>
  <dcterms:created xsi:type="dcterms:W3CDTF">2020-01-29T19:38:09Z</dcterms:created>
  <dcterms:modified xsi:type="dcterms:W3CDTF">2020-03-24T15:41:57Z</dcterms:modified>
</cp:coreProperties>
</file>