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webextensions/webextension1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1" r:id="rId3"/>
    <p:sldId id="258" r:id="rId4"/>
    <p:sldId id="259" r:id="rId5"/>
    <p:sldId id="257" r:id="rId6"/>
    <p:sldId id="262" r:id="rId7"/>
    <p:sldId id="261" r:id="rId8"/>
    <p:sldId id="264" r:id="rId9"/>
    <p:sldId id="260" r:id="rId10"/>
    <p:sldId id="266" r:id="rId11"/>
    <p:sldId id="271" r:id="rId12"/>
    <p:sldId id="272" r:id="rId13"/>
    <p:sldId id="273" r:id="rId14"/>
    <p:sldId id="277" r:id="rId15"/>
    <p:sldId id="279" r:id="rId16"/>
    <p:sldId id="278" r:id="rId17"/>
    <p:sldId id="274" r:id="rId18"/>
    <p:sldId id="291" r:id="rId19"/>
    <p:sldId id="276" r:id="rId20"/>
    <p:sldId id="267" r:id="rId21"/>
    <p:sldId id="294" r:id="rId22"/>
    <p:sldId id="290" r:id="rId23"/>
    <p:sldId id="292" r:id="rId24"/>
    <p:sldId id="298" r:id="rId25"/>
    <p:sldId id="268" r:id="rId26"/>
    <p:sldId id="295" r:id="rId27"/>
    <p:sldId id="285" r:id="rId28"/>
    <p:sldId id="284" r:id="rId29"/>
    <p:sldId id="283" r:id="rId30"/>
    <p:sldId id="282" r:id="rId31"/>
    <p:sldId id="286" r:id="rId32"/>
    <p:sldId id="287" r:id="rId33"/>
    <p:sldId id="293" r:id="rId34"/>
    <p:sldId id="263" r:id="rId35"/>
    <p:sldId id="269" r:id="rId36"/>
    <p:sldId id="265" r:id="rId37"/>
    <p:sldId id="270" r:id="rId38"/>
    <p:sldId id="288" r:id="rId39"/>
    <p:sldId id="289" r:id="rId40"/>
    <p:sldId id="280" r:id="rId41"/>
    <p:sldId id="296" r:id="rId42"/>
    <p:sldId id="297" r:id="rId43"/>
    <p:sldId id="299" r:id="rId4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76"/>
    <p:restoredTop sz="96327"/>
  </p:normalViewPr>
  <p:slideViewPr>
    <p:cSldViewPr snapToGrid="0" snapToObjects="1">
      <p:cViewPr varScale="1">
        <p:scale>
          <a:sx n="112" d="100"/>
          <a:sy n="112" d="100"/>
        </p:scale>
        <p:origin x="1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2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D3CB-5D8A-C548-9874-61244BBC5C7D}" type="datetimeFigureOut">
              <a:rPr kumimoji="1" lang="zh-TW" altLang="en-US" smtClean="0"/>
              <a:t>2021/7/13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06F1-BA00-8E43-B859-7753FD209C2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8961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D3CB-5D8A-C548-9874-61244BBC5C7D}" type="datetimeFigureOut">
              <a:rPr kumimoji="1" lang="zh-TW" altLang="en-US" smtClean="0"/>
              <a:t>2021/7/13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06F1-BA00-8E43-B859-7753FD209C2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1546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D3CB-5D8A-C548-9874-61244BBC5C7D}" type="datetimeFigureOut">
              <a:rPr kumimoji="1" lang="zh-TW" altLang="en-US" smtClean="0"/>
              <a:t>2021/7/13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06F1-BA00-8E43-B859-7753FD209C2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3705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D3CB-5D8A-C548-9874-61244BBC5C7D}" type="datetimeFigureOut">
              <a:rPr kumimoji="1" lang="zh-TW" altLang="en-US" smtClean="0"/>
              <a:t>2021/7/13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06F1-BA00-8E43-B859-7753FD209C2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83690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D3CB-5D8A-C548-9874-61244BBC5C7D}" type="datetimeFigureOut">
              <a:rPr kumimoji="1" lang="zh-TW" altLang="en-US" smtClean="0"/>
              <a:t>2021/7/13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06F1-BA00-8E43-B859-7753FD209C2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2639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D3CB-5D8A-C548-9874-61244BBC5C7D}" type="datetimeFigureOut">
              <a:rPr kumimoji="1" lang="zh-TW" altLang="en-US" smtClean="0"/>
              <a:t>2021/7/13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06F1-BA00-8E43-B859-7753FD209C2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9262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D3CB-5D8A-C548-9874-61244BBC5C7D}" type="datetimeFigureOut">
              <a:rPr kumimoji="1" lang="zh-TW" altLang="en-US" smtClean="0"/>
              <a:t>2021/7/13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06F1-BA00-8E43-B859-7753FD209C2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39308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D3CB-5D8A-C548-9874-61244BBC5C7D}" type="datetimeFigureOut">
              <a:rPr kumimoji="1" lang="zh-TW" altLang="en-US" smtClean="0"/>
              <a:t>2021/7/13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06F1-BA00-8E43-B859-7753FD209C2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8664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D3CB-5D8A-C548-9874-61244BBC5C7D}" type="datetimeFigureOut">
              <a:rPr kumimoji="1" lang="zh-TW" altLang="en-US" smtClean="0"/>
              <a:t>2021/7/13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06F1-BA00-8E43-B859-7753FD209C2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71611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D3CB-5D8A-C548-9874-61244BBC5C7D}" type="datetimeFigureOut">
              <a:rPr kumimoji="1" lang="zh-TW" altLang="en-US" smtClean="0"/>
              <a:t>2021/7/13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06F1-BA00-8E43-B859-7753FD209C2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38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DD3CB-5D8A-C548-9874-61244BBC5C7D}" type="datetimeFigureOut">
              <a:rPr kumimoji="1" lang="zh-TW" altLang="en-US" smtClean="0"/>
              <a:t>2021/7/13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A06F1-BA00-8E43-B859-7753FD209C2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6258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Noto Sans CJK TC Medium" charset="-120"/>
          <a:ea typeface="Noto Sans CJK TC Medium" charset="-120"/>
          <a:cs typeface="Noto Sans CJK TC Medium" charset="-12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charset="-120"/>
          <a:ea typeface="Noto Sans CJK TC Regular" charset="-120"/>
          <a:cs typeface="Noto Sans CJK TC Regular" charset="-12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oto Sans CJK TC Regular" charset="-120"/>
          <a:ea typeface="Noto Sans CJK TC Regular" charset="-120"/>
          <a:cs typeface="Noto Sans CJK TC Regular" charset="-12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oto Sans CJK TC Regular" charset="-120"/>
          <a:ea typeface="Noto Sans CJK TC Regular" charset="-120"/>
          <a:cs typeface="Noto Sans CJK TC Regular" charset="-12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oto Sans CJK TC Regular" charset="-120"/>
          <a:ea typeface="Noto Sans CJK TC Regular" charset="-120"/>
          <a:cs typeface="Noto Sans CJK TC Regular" charset="-12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oto Sans CJK TC Regular" charset="-120"/>
          <a:ea typeface="Noto Sans CJK TC Regular" charset="-120"/>
          <a:cs typeface="Noto Sans CJK TC Regular" charset="-12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樹, 室外, 草 的圖片&#10;&#10;自動產生的描述">
            <a:extLst>
              <a:ext uri="{FF2B5EF4-FFF2-40B4-BE49-F238E27FC236}">
                <a16:creationId xmlns:a16="http://schemas.microsoft.com/office/drawing/2014/main" id="{8750147B-7707-8E4B-9495-84D682D25D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27310" y="0"/>
            <a:ext cx="1259862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868557" y="88694"/>
            <a:ext cx="7772400" cy="1655762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altLang="zh-TW" sz="3600" b="1" dirty="0"/>
              <a:t>Last MCI in Taiwan. Lessons Learned , and Recommendations for Emergency Response</a:t>
            </a:r>
            <a:endParaRPr kumimoji="1" lang="zh-TW" altLang="en-US" sz="36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22513" y="5199452"/>
            <a:ext cx="6858000" cy="1569854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zh-TW" sz="1800" dirty="0"/>
              <a:t>Sheng-Wen Hou MD, MPH</a:t>
            </a:r>
          </a:p>
          <a:p>
            <a:r>
              <a:rPr kumimoji="1" lang="en-US" altLang="zh-TW" sz="1800" dirty="0"/>
              <a:t>Shin-Kong Wu Ho-</a:t>
            </a:r>
            <a:r>
              <a:rPr kumimoji="1" lang="en-US" altLang="zh-TW" sz="1800" dirty="0" err="1"/>
              <a:t>Su</a:t>
            </a:r>
            <a:r>
              <a:rPr kumimoji="1" lang="en-US" altLang="zh-TW" sz="1800" dirty="0"/>
              <a:t> Memorial Hospital</a:t>
            </a:r>
          </a:p>
          <a:p>
            <a:r>
              <a:rPr kumimoji="1" lang="en-US" altLang="zh-TW" sz="1800" dirty="0"/>
              <a:t>EMS medical director, Taipei Fire Department</a:t>
            </a:r>
          </a:p>
          <a:p>
            <a:r>
              <a:rPr kumimoji="1" lang="en-US" altLang="zh-TW" sz="1800" dirty="0"/>
              <a:t>Secretary General, Taiwan Society of Disaster Medicine</a:t>
            </a:r>
            <a:endParaRPr kumimoji="1"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154203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18D5289-3886-3849-80E4-C17587E7A657}"/>
              </a:ext>
            </a:extLst>
          </p:cNvPr>
          <p:cNvSpPr/>
          <p:nvPr/>
        </p:nvSpPr>
        <p:spPr>
          <a:xfrm>
            <a:off x="3051744" y="6355282"/>
            <a:ext cx="3040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https://youtu.be/8FFsaO7GvvI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增益集 3" title="Web Video Player">
                <a:extLst>
                  <a:ext uri="{FF2B5EF4-FFF2-40B4-BE49-F238E27FC236}">
                    <a16:creationId xmlns:a16="http://schemas.microsoft.com/office/drawing/2014/main" id="{5C6DF669-C655-244A-835C-D309E29FBD3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-63500" y="819150"/>
              <a:ext cx="9271000" cy="52197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增益集 3" title="Web Video Player">
                <a:extLst>
                  <a:ext uri="{FF2B5EF4-FFF2-40B4-BE49-F238E27FC236}">
                    <a16:creationId xmlns:a16="http://schemas.microsoft.com/office/drawing/2014/main" id="{5C6DF669-C655-244A-835C-D309E29FBD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63500" y="819150"/>
                <a:ext cx="9271000" cy="52197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086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B47A115-9CE0-6E4E-AA4F-5E1FF28FA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E082696-8DD3-3546-87AA-6896018CE494}"/>
              </a:ext>
            </a:extLst>
          </p:cNvPr>
          <p:cNvSpPr txBox="1"/>
          <p:nvPr/>
        </p:nvSpPr>
        <p:spPr>
          <a:xfrm>
            <a:off x="1902279" y="6164035"/>
            <a:ext cx="5478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24.217165°N     121.688439°E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005F583-3968-0046-B222-1AC54C2F17F6}"/>
              </a:ext>
            </a:extLst>
          </p:cNvPr>
          <p:cNvSpPr txBox="1"/>
          <p:nvPr/>
        </p:nvSpPr>
        <p:spPr>
          <a:xfrm>
            <a:off x="2602366" y="279177"/>
            <a:ext cx="4078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From the “black box”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5522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0D18E5C-1744-5A4F-A276-95F0513B0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EF86AD5-531D-0B4A-9187-C73925CD9208}"/>
              </a:ext>
            </a:extLst>
          </p:cNvPr>
          <p:cNvSpPr txBox="1"/>
          <p:nvPr/>
        </p:nvSpPr>
        <p:spPr>
          <a:xfrm>
            <a:off x="1902279" y="6164035"/>
            <a:ext cx="5478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24.217165°N     121.688439°E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AF7C29A-1109-0C40-94D5-048685B7555C}"/>
              </a:ext>
            </a:extLst>
          </p:cNvPr>
          <p:cNvSpPr txBox="1"/>
          <p:nvPr/>
        </p:nvSpPr>
        <p:spPr>
          <a:xfrm>
            <a:off x="2602366" y="279177"/>
            <a:ext cx="4078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From the “black box”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1923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AFC2649-6064-C042-A01A-0FB8749AA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FA89D02-F652-414F-93C9-C998BB7F2060}"/>
              </a:ext>
            </a:extLst>
          </p:cNvPr>
          <p:cNvSpPr txBox="1"/>
          <p:nvPr/>
        </p:nvSpPr>
        <p:spPr>
          <a:xfrm>
            <a:off x="1902279" y="6164035"/>
            <a:ext cx="5478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24.217165°N     121.688439°E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B5E7E69-BF37-AC48-B8FD-D1C8F3FE729D}"/>
              </a:ext>
            </a:extLst>
          </p:cNvPr>
          <p:cNvSpPr txBox="1"/>
          <p:nvPr/>
        </p:nvSpPr>
        <p:spPr>
          <a:xfrm>
            <a:off x="2602366" y="279177"/>
            <a:ext cx="4078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From the “black box”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3083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58B3421-4FC4-A541-A49C-E3811096E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328"/>
            <a:ext cx="9144000" cy="514134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2C4FD18-67D4-CC49-9D81-F3861E5241A7}"/>
              </a:ext>
            </a:extLst>
          </p:cNvPr>
          <p:cNvSpPr txBox="1"/>
          <p:nvPr/>
        </p:nvSpPr>
        <p:spPr>
          <a:xfrm>
            <a:off x="1902279" y="6164035"/>
            <a:ext cx="5478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24.217165°N     121.688439°E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814BFB6-2074-F84D-94AC-EEC2DC6BC9EE}"/>
              </a:ext>
            </a:extLst>
          </p:cNvPr>
          <p:cNvSpPr txBox="1"/>
          <p:nvPr/>
        </p:nvSpPr>
        <p:spPr>
          <a:xfrm>
            <a:off x="3350418" y="252926"/>
            <a:ext cx="244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Car 8 (Front)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1288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B4BBBB3-B294-9842-B5F6-10658DF6F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875181"/>
            <a:ext cx="8963025" cy="5982819"/>
          </a:xfrm>
          <a:prstGeom prst="rect">
            <a:avLst/>
          </a:prstGeom>
          <a:noFill/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3BACB1B-0622-A546-A4CC-F3EF04FFFEE9}"/>
              </a:ext>
            </a:extLst>
          </p:cNvPr>
          <p:cNvSpPr txBox="1"/>
          <p:nvPr/>
        </p:nvSpPr>
        <p:spPr>
          <a:xfrm>
            <a:off x="1902279" y="6164035"/>
            <a:ext cx="5478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24.217165°N     121.688439°E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CB205DA-FD4A-0246-B7B5-2E82FF2DBA9D}"/>
              </a:ext>
            </a:extLst>
          </p:cNvPr>
          <p:cNvSpPr txBox="1"/>
          <p:nvPr/>
        </p:nvSpPr>
        <p:spPr>
          <a:xfrm>
            <a:off x="3350418" y="252926"/>
            <a:ext cx="244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Car 8 (Front)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4398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D882CD7-B987-9949-8865-33B0E2C02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908150"/>
            <a:ext cx="8963025" cy="5041701"/>
          </a:xfrm>
          <a:prstGeom prst="rect">
            <a:avLst/>
          </a:prstGeom>
          <a:noFill/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C0E7FD0-B361-1E41-9D32-A562042D3F13}"/>
              </a:ext>
            </a:extLst>
          </p:cNvPr>
          <p:cNvSpPr txBox="1"/>
          <p:nvPr/>
        </p:nvSpPr>
        <p:spPr>
          <a:xfrm>
            <a:off x="1902279" y="6164035"/>
            <a:ext cx="5478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24.217165°N     121.688439°E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E101C24-1A58-3C4D-857C-5D2F758DAB09}"/>
              </a:ext>
            </a:extLst>
          </p:cNvPr>
          <p:cNvSpPr txBox="1"/>
          <p:nvPr/>
        </p:nvSpPr>
        <p:spPr>
          <a:xfrm>
            <a:off x="3350418" y="252926"/>
            <a:ext cx="244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Car 8 (Front)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5660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地圖 的圖片&#10;&#10;自動產生的描述">
            <a:extLst>
              <a:ext uri="{FF2B5EF4-FFF2-40B4-BE49-F238E27FC236}">
                <a16:creationId xmlns:a16="http://schemas.microsoft.com/office/drawing/2014/main" id="{DB485E98-4DF7-5241-974A-A08EE0154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9523967-BE10-134B-8FD5-B7A708D62966}"/>
              </a:ext>
            </a:extLst>
          </p:cNvPr>
          <p:cNvSpPr txBox="1"/>
          <p:nvPr/>
        </p:nvSpPr>
        <p:spPr>
          <a:xfrm>
            <a:off x="0" y="1931031"/>
            <a:ext cx="1542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>
                <a:solidFill>
                  <a:schemeClr val="bg1"/>
                </a:solidFill>
                <a:latin typeface="Taipei Sans TC Beta" pitchFamily="2" charset="-120"/>
                <a:ea typeface="Taipei Sans TC Beta" pitchFamily="2" charset="-120"/>
              </a:rPr>
              <a:t>South</a:t>
            </a:r>
          </a:p>
          <a:p>
            <a:r>
              <a:rPr kumimoji="1" lang="en-US" altLang="zh-TW" sz="3600" b="1" dirty="0">
                <a:solidFill>
                  <a:schemeClr val="bg1"/>
                </a:solidFill>
                <a:latin typeface="Taipei Sans TC Beta" pitchFamily="2" charset="-120"/>
                <a:ea typeface="Taipei Sans TC Beta" pitchFamily="2" charset="-120"/>
              </a:rPr>
              <a:t>CCP</a:t>
            </a:r>
            <a:endParaRPr kumimoji="1" lang="zh-TW" altLang="en-US" sz="3600" b="1" dirty="0">
              <a:solidFill>
                <a:schemeClr val="bg1"/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F25568E-6385-C94C-8A94-1B2EC2990F77}"/>
              </a:ext>
            </a:extLst>
          </p:cNvPr>
          <p:cNvSpPr txBox="1"/>
          <p:nvPr/>
        </p:nvSpPr>
        <p:spPr>
          <a:xfrm>
            <a:off x="7636856" y="3811091"/>
            <a:ext cx="15071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>
                <a:solidFill>
                  <a:schemeClr val="bg1"/>
                </a:solidFill>
                <a:latin typeface="Taipei Sans TC Beta" pitchFamily="2" charset="-120"/>
                <a:ea typeface="Taipei Sans TC Beta" pitchFamily="2" charset="-120"/>
              </a:rPr>
              <a:t>North</a:t>
            </a:r>
          </a:p>
          <a:p>
            <a:r>
              <a:rPr kumimoji="1" lang="en-US" altLang="zh-TW" sz="3600" b="1" dirty="0">
                <a:solidFill>
                  <a:schemeClr val="bg1"/>
                </a:solidFill>
                <a:latin typeface="Taipei Sans TC Beta" pitchFamily="2" charset="-120"/>
                <a:ea typeface="Taipei Sans TC Beta" pitchFamily="2" charset="-120"/>
              </a:rPr>
              <a:t>CCP</a:t>
            </a:r>
            <a:endParaRPr kumimoji="1" lang="zh-TW" altLang="en-US" sz="3600" b="1" dirty="0">
              <a:solidFill>
                <a:schemeClr val="bg1"/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5450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04060C7-82C6-4A4F-AE62-8F9E1E5487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18846"/>
            <a:ext cx="9144000" cy="42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35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F254575-EC05-8547-A997-9AEDFF579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13"/>
            <a:ext cx="9144000" cy="672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2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泡泡, 藍色, 繪製, 瓷器 的圖片&#10;&#10;自動產生的描述">
            <a:extLst>
              <a:ext uri="{FF2B5EF4-FFF2-40B4-BE49-F238E27FC236}">
                <a16:creationId xmlns:a16="http://schemas.microsoft.com/office/drawing/2014/main" id="{26F39BF6-85DD-B24C-997A-7126121EF0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50" y="0"/>
            <a:ext cx="83867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4432386-1DAF-8249-A1CC-F3B2FDCF75F6}"/>
              </a:ext>
            </a:extLst>
          </p:cNvPr>
          <p:cNvSpPr txBox="1"/>
          <p:nvPr/>
        </p:nvSpPr>
        <p:spPr>
          <a:xfrm>
            <a:off x="4416879" y="4008664"/>
            <a:ext cx="2694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solidFill>
                  <a:schemeClr val="bg1"/>
                </a:solidFill>
                <a:latin typeface="Taipei Sans TC Beta" pitchFamily="2" charset="-120"/>
                <a:ea typeface="Taipei Sans TC Beta" pitchFamily="2" charset="-120"/>
              </a:rPr>
              <a:t>24.217165°N 121.688439°E</a:t>
            </a:r>
            <a:endParaRPr kumimoji="1" lang="zh-TW" altLang="en-US" sz="2800" b="1" dirty="0">
              <a:solidFill>
                <a:schemeClr val="bg1"/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4022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FE64AD-D198-4847-8F81-58D5836ED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Dispatch 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B85E7B-91A6-C74C-A7C5-D285168E3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zh-TW" dirty="0"/>
              <a:t>Collision happened at </a:t>
            </a:r>
            <a:r>
              <a:rPr kumimoji="1" lang="en-US" altLang="zh-TW" dirty="0">
                <a:solidFill>
                  <a:srgbClr val="FF0000"/>
                </a:solidFill>
              </a:rPr>
              <a:t>9:28 am</a:t>
            </a:r>
          </a:p>
          <a:p>
            <a:pPr lvl="1"/>
            <a:r>
              <a:rPr kumimoji="1" lang="en-US" altLang="zh-TW" dirty="0"/>
              <a:t>9:31 first call from a female passenger</a:t>
            </a:r>
          </a:p>
          <a:p>
            <a:pPr lvl="1"/>
            <a:r>
              <a:rPr kumimoji="1" lang="en-US" altLang="zh-TW" dirty="0"/>
              <a:t>9:35 multiple calls received by Hualien 119.</a:t>
            </a:r>
          </a:p>
          <a:p>
            <a:pPr lvl="1"/>
            <a:r>
              <a:rPr kumimoji="1" lang="en-US" altLang="zh-TW" dirty="0"/>
              <a:t>9:37 12 vehicles dispatched (</a:t>
            </a:r>
            <a:r>
              <a:rPr kumimoji="1" lang="en-US" altLang="zh-TW" dirty="0">
                <a:solidFill>
                  <a:srgbClr val="FF0000"/>
                </a:solidFill>
              </a:rPr>
              <a:t>6 ambulances</a:t>
            </a:r>
            <a:r>
              <a:rPr kumimoji="1" lang="en-US" altLang="zh-TW" dirty="0"/>
              <a:t>, 6 fire trucks)</a:t>
            </a:r>
          </a:p>
          <a:p>
            <a:pPr lvl="1"/>
            <a:r>
              <a:rPr kumimoji="1" lang="en-US" altLang="zh-TW" dirty="0">
                <a:solidFill>
                  <a:srgbClr val="FF0000"/>
                </a:solidFill>
              </a:rPr>
              <a:t>9:42</a:t>
            </a:r>
            <a:r>
              <a:rPr kumimoji="1" lang="en-US" altLang="zh-TW" dirty="0"/>
              <a:t> The first ambulance on scene</a:t>
            </a:r>
          </a:p>
          <a:p>
            <a:pPr lvl="1"/>
            <a:r>
              <a:rPr kumimoji="1" lang="en-US" altLang="zh-TW" dirty="0"/>
              <a:t>9:46 MCI declared by health department</a:t>
            </a:r>
          </a:p>
          <a:p>
            <a:r>
              <a:rPr kumimoji="1" lang="en-US" altLang="zh-TW" dirty="0"/>
              <a:t>9:54 </a:t>
            </a:r>
            <a:r>
              <a:rPr kumimoji="1" lang="en-US" altLang="zh-TW" dirty="0" err="1"/>
              <a:t>Yilan</a:t>
            </a:r>
            <a:r>
              <a:rPr kumimoji="1" lang="en-US" altLang="zh-TW" dirty="0"/>
              <a:t> County EMS actively offered help.</a:t>
            </a:r>
          </a:p>
          <a:p>
            <a:r>
              <a:rPr kumimoji="1" lang="en-US" altLang="zh-TW" dirty="0"/>
              <a:t>9:55 Taipei City EMS actively offered help.</a:t>
            </a:r>
          </a:p>
          <a:p>
            <a:r>
              <a:rPr kumimoji="1" lang="en-US" altLang="zh-TW" dirty="0"/>
              <a:t>10:09 New Taipei City EMS actively offered help.</a:t>
            </a:r>
          </a:p>
        </p:txBody>
      </p:sp>
    </p:spTree>
    <p:extLst>
      <p:ext uri="{BB962C8B-B14F-4D97-AF65-F5344CB8AC3E}">
        <p14:creationId xmlns:p14="http://schemas.microsoft.com/office/powerpoint/2010/main" val="3865744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4CF148A-D67A-484D-9429-90748C13A1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329"/>
            <a:ext cx="9144000" cy="5981342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62F33631-E40A-2A47-B71E-F99F4A871A9E}"/>
              </a:ext>
            </a:extLst>
          </p:cNvPr>
          <p:cNvSpPr txBox="1">
            <a:spLocks/>
          </p:cNvSpPr>
          <p:nvPr/>
        </p:nvSpPr>
        <p:spPr>
          <a:xfrm>
            <a:off x="4572000" y="438329"/>
            <a:ext cx="3083065" cy="662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Noto Sans CJK TC Medium" charset="-120"/>
                <a:ea typeface="Noto Sans CJK TC Medium" charset="-120"/>
                <a:cs typeface="Noto Sans CJK TC Medium" charset="-120"/>
              </a:defRPr>
            </a:lvl1pPr>
          </a:lstStyle>
          <a:p>
            <a:r>
              <a:rPr kumimoji="1" lang="en-US" altLang="zh-TW" dirty="0"/>
              <a:t>North CCP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3704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FE64AD-D198-4847-8F81-58D5836ED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6 ambulances at scene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B85E7B-91A6-C74C-A7C5-D285168E3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/>
              <a:t>One of them is paramedic and lead the initial phase operation.</a:t>
            </a:r>
          </a:p>
          <a:p>
            <a:r>
              <a:rPr kumimoji="1" lang="en-US" altLang="zh-TW" dirty="0"/>
              <a:t>9:42 The first ambulance on scene</a:t>
            </a:r>
          </a:p>
          <a:p>
            <a:pPr lvl="1"/>
            <a:r>
              <a:rPr kumimoji="1" lang="en-US" altLang="zh-TW" dirty="0"/>
              <a:t>Order passengers move up to highway 9.</a:t>
            </a:r>
          </a:p>
          <a:p>
            <a:pPr lvl="1"/>
            <a:r>
              <a:rPr kumimoji="1" lang="en-US" altLang="zh-TW" dirty="0"/>
              <a:t>One OHCA patient was brought to a hospital by a private ambulance.</a:t>
            </a:r>
          </a:p>
          <a:p>
            <a:r>
              <a:rPr kumimoji="1" lang="en-US" altLang="zh-TW" dirty="0">
                <a:solidFill>
                  <a:srgbClr val="FF0000"/>
                </a:solidFill>
              </a:rPr>
              <a:t>10:33</a:t>
            </a:r>
            <a:r>
              <a:rPr kumimoji="1" lang="en-US" altLang="zh-TW" dirty="0"/>
              <a:t> command post established</a:t>
            </a:r>
          </a:p>
          <a:p>
            <a:r>
              <a:rPr kumimoji="1" lang="en-US" altLang="zh-TW" dirty="0"/>
              <a:t>11:14 First wave of 6 ambulances left. </a:t>
            </a:r>
          </a:p>
          <a:p>
            <a:endParaRPr kumimoji="1"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25322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B85E7B-91A6-C74C-A7C5-D285168E3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kumimoji="1" lang="en-US" altLang="zh-TW" dirty="0"/>
          </a:p>
          <a:p>
            <a:endParaRPr kumimoji="1" lang="en-US" altLang="zh-TW" dirty="0"/>
          </a:p>
        </p:txBody>
      </p:sp>
      <p:pic>
        <p:nvPicPr>
          <p:cNvPr id="5" name="圖片 4" descr="一張含有 桌 的圖片&#10;&#10;自動產生的描述">
            <a:extLst>
              <a:ext uri="{FF2B5EF4-FFF2-40B4-BE49-F238E27FC236}">
                <a16:creationId xmlns:a16="http://schemas.microsoft.com/office/drawing/2014/main" id="{35DC061D-1E36-704F-BD6A-7FFE81EDA1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080000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E73F9367-74C4-3943-B2A5-4486F622B577}"/>
              </a:ext>
            </a:extLst>
          </p:cNvPr>
          <p:cNvGrpSpPr/>
          <p:nvPr/>
        </p:nvGrpSpPr>
        <p:grpSpPr>
          <a:xfrm>
            <a:off x="2468071" y="1076767"/>
            <a:ext cx="3813752" cy="3380842"/>
            <a:chOff x="2468071" y="2538061"/>
            <a:chExt cx="3813752" cy="3380842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96999A3C-A2FC-A941-975C-849E06CE96D3}"/>
                </a:ext>
              </a:extLst>
            </p:cNvPr>
            <p:cNvSpPr txBox="1"/>
            <p:nvPr/>
          </p:nvSpPr>
          <p:spPr>
            <a:xfrm>
              <a:off x="2620471" y="3649939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b="1" dirty="0">
                  <a:solidFill>
                    <a:srgbClr val="FFC000"/>
                  </a:solidFill>
                </a:rPr>
                <a:t>Y</a:t>
              </a:r>
              <a:endParaRPr kumimoji="1" lang="zh-TW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EB876E97-5676-474C-8AA6-703A52520BF4}"/>
                </a:ext>
              </a:extLst>
            </p:cNvPr>
            <p:cNvSpPr txBox="1"/>
            <p:nvPr/>
          </p:nvSpPr>
          <p:spPr>
            <a:xfrm>
              <a:off x="2620471" y="2732399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b="1" dirty="0">
                  <a:solidFill>
                    <a:srgbClr val="FFC000"/>
                  </a:solidFill>
                </a:rPr>
                <a:t>Y</a:t>
              </a:r>
              <a:endParaRPr kumimoji="1" lang="zh-TW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C3A2EFF9-29DB-1043-862D-5D7F5BE9DB1A}"/>
                </a:ext>
              </a:extLst>
            </p:cNvPr>
            <p:cNvSpPr txBox="1"/>
            <p:nvPr/>
          </p:nvSpPr>
          <p:spPr>
            <a:xfrm>
              <a:off x="5936857" y="2538061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b="1" dirty="0">
                  <a:solidFill>
                    <a:srgbClr val="FFC000"/>
                  </a:solidFill>
                </a:rPr>
                <a:t>Y</a:t>
              </a:r>
              <a:endParaRPr kumimoji="1" lang="zh-TW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3AC0D44E-3C7F-2941-B78B-F4EB83793F05}"/>
                </a:ext>
              </a:extLst>
            </p:cNvPr>
            <p:cNvSpPr txBox="1"/>
            <p:nvPr/>
          </p:nvSpPr>
          <p:spPr>
            <a:xfrm>
              <a:off x="5936857" y="3264902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b="1" dirty="0">
                  <a:solidFill>
                    <a:srgbClr val="FFC000"/>
                  </a:solidFill>
                </a:rPr>
                <a:t>Y</a:t>
              </a:r>
              <a:endParaRPr kumimoji="1" lang="zh-TW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7FCAA1B0-EC51-B540-9284-2D35FE2A5DE9}"/>
                </a:ext>
              </a:extLst>
            </p:cNvPr>
            <p:cNvSpPr txBox="1"/>
            <p:nvPr/>
          </p:nvSpPr>
          <p:spPr>
            <a:xfrm>
              <a:off x="5936857" y="4361070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b="1" dirty="0">
                  <a:solidFill>
                    <a:srgbClr val="FFC000"/>
                  </a:solidFill>
                </a:rPr>
                <a:t>Y</a:t>
              </a:r>
              <a:endParaRPr kumimoji="1" lang="zh-TW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D5B6D7E4-9A69-C746-B10F-70D855200EA8}"/>
                </a:ext>
              </a:extLst>
            </p:cNvPr>
            <p:cNvSpPr txBox="1"/>
            <p:nvPr/>
          </p:nvSpPr>
          <p:spPr>
            <a:xfrm>
              <a:off x="5936857" y="5457238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b="1" dirty="0">
                  <a:solidFill>
                    <a:srgbClr val="FFC000"/>
                  </a:solidFill>
                </a:rPr>
                <a:t>Y</a:t>
              </a:r>
              <a:endParaRPr kumimoji="1" lang="zh-TW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A8FB211D-9F18-3345-A59F-B1374958AFB0}"/>
                </a:ext>
              </a:extLst>
            </p:cNvPr>
            <p:cNvSpPr txBox="1"/>
            <p:nvPr/>
          </p:nvSpPr>
          <p:spPr>
            <a:xfrm>
              <a:off x="5912581" y="5107312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b="1" dirty="0">
                  <a:solidFill>
                    <a:srgbClr val="FF0000"/>
                  </a:solidFill>
                </a:rPr>
                <a:t>R</a:t>
              </a:r>
              <a:endParaRPr kumimoji="1" lang="zh-TW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0A310D6F-7597-4243-8045-FED5DC77BE8B}"/>
                </a:ext>
              </a:extLst>
            </p:cNvPr>
            <p:cNvSpPr txBox="1"/>
            <p:nvPr/>
          </p:nvSpPr>
          <p:spPr>
            <a:xfrm>
              <a:off x="2965437" y="2738189"/>
              <a:ext cx="380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b="1" dirty="0">
                  <a:solidFill>
                    <a:schemeClr val="accent6"/>
                  </a:solidFill>
                </a:rPr>
                <a:t>G</a:t>
              </a:r>
              <a:endParaRPr kumimoji="1" lang="zh-TW" altLang="en-US" b="1" dirty="0">
                <a:solidFill>
                  <a:schemeClr val="accent6"/>
                </a:solidFill>
              </a:endParaRPr>
            </a:p>
          </p:txBody>
        </p:sp>
        <p:sp>
          <p:nvSpPr>
            <p:cNvPr id="14" name="圓角矩形 13">
              <a:extLst>
                <a:ext uri="{FF2B5EF4-FFF2-40B4-BE49-F238E27FC236}">
                  <a16:creationId xmlns:a16="http://schemas.microsoft.com/office/drawing/2014/main" id="{91666D1D-3F6D-A248-B2B9-FF4B40EC3715}"/>
                </a:ext>
              </a:extLst>
            </p:cNvPr>
            <p:cNvSpPr/>
            <p:nvPr/>
          </p:nvSpPr>
          <p:spPr>
            <a:xfrm>
              <a:off x="2468071" y="4087328"/>
              <a:ext cx="497366" cy="31473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4510F7EE-4809-5242-994D-50576629E6F6}"/>
              </a:ext>
            </a:extLst>
          </p:cNvPr>
          <p:cNvCxnSpPr>
            <a:cxnSpLocks/>
          </p:cNvCxnSpPr>
          <p:nvPr/>
        </p:nvCxnSpPr>
        <p:spPr>
          <a:xfrm>
            <a:off x="1715512" y="1424198"/>
            <a:ext cx="464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26D8D359-249F-9D47-BF26-59FE592BDB21}"/>
              </a:ext>
            </a:extLst>
          </p:cNvPr>
          <p:cNvCxnSpPr>
            <a:cxnSpLocks/>
          </p:cNvCxnSpPr>
          <p:nvPr/>
        </p:nvCxnSpPr>
        <p:spPr>
          <a:xfrm>
            <a:off x="1715512" y="1802259"/>
            <a:ext cx="464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AB6C97BE-393C-9043-8BE2-CF44CAF7A28D}"/>
              </a:ext>
            </a:extLst>
          </p:cNvPr>
          <p:cNvCxnSpPr>
            <a:cxnSpLocks/>
          </p:cNvCxnSpPr>
          <p:nvPr/>
        </p:nvCxnSpPr>
        <p:spPr>
          <a:xfrm>
            <a:off x="1715512" y="2187296"/>
            <a:ext cx="464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7A84CFAA-4F66-3F46-8457-B1D4C68174CB}"/>
              </a:ext>
            </a:extLst>
          </p:cNvPr>
          <p:cNvCxnSpPr>
            <a:cxnSpLocks/>
          </p:cNvCxnSpPr>
          <p:nvPr/>
        </p:nvCxnSpPr>
        <p:spPr>
          <a:xfrm>
            <a:off x="1715512" y="2914611"/>
            <a:ext cx="464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889B74E5-3BF8-FF47-BBD6-451FD3FC70A2}"/>
              </a:ext>
            </a:extLst>
          </p:cNvPr>
          <p:cNvCxnSpPr>
            <a:cxnSpLocks/>
          </p:cNvCxnSpPr>
          <p:nvPr/>
        </p:nvCxnSpPr>
        <p:spPr>
          <a:xfrm>
            <a:off x="1715512" y="3652761"/>
            <a:ext cx="464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8FBF6F6E-7B50-1C46-B66A-9012632727B1}"/>
              </a:ext>
            </a:extLst>
          </p:cNvPr>
          <p:cNvCxnSpPr>
            <a:cxnSpLocks/>
          </p:cNvCxnSpPr>
          <p:nvPr/>
        </p:nvCxnSpPr>
        <p:spPr>
          <a:xfrm>
            <a:off x="1715512" y="4376442"/>
            <a:ext cx="464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D0A4308-A725-2D49-8757-42FD4ABAEC31}"/>
              </a:ext>
            </a:extLst>
          </p:cNvPr>
          <p:cNvSpPr txBox="1"/>
          <p:nvPr/>
        </p:nvSpPr>
        <p:spPr>
          <a:xfrm>
            <a:off x="695915" y="5287829"/>
            <a:ext cx="7903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dirty="0">
                <a:latin typeface="Taipei Sans TC Beta" pitchFamily="2" charset="-120"/>
                <a:ea typeface="Taipei Sans TC Beta" pitchFamily="2" charset="-120"/>
              </a:rPr>
              <a:t>North CCP (incident site)</a:t>
            </a:r>
          </a:p>
          <a:p>
            <a:r>
              <a:rPr kumimoji="1" lang="en-US" altLang="zh-TW" dirty="0">
                <a:latin typeface="Taipei Sans TC Beta" pitchFamily="2" charset="-120"/>
                <a:ea typeface="Taipei Sans TC Beta" pitchFamily="2" charset="-120"/>
              </a:rPr>
              <a:t>First</a:t>
            </a:r>
            <a:r>
              <a:rPr kumimoji="1" lang="zh-TW" altLang="en-US" dirty="0">
                <a:latin typeface="Taipei Sans TC Beta" pitchFamily="2" charset="-120"/>
                <a:ea typeface="Taipei Sans TC Beta" pitchFamily="2" charset="-120"/>
              </a:rPr>
              <a:t> </a:t>
            </a:r>
            <a:r>
              <a:rPr kumimoji="1" lang="en-US" altLang="zh-TW" dirty="0">
                <a:latin typeface="Taipei Sans TC Beta" pitchFamily="2" charset="-120"/>
                <a:ea typeface="Taipei Sans TC Beta" pitchFamily="2" charset="-120"/>
              </a:rPr>
              <a:t>6 ambulances on scene shipped 1 yellow, 38 green tagged patients.</a:t>
            </a:r>
          </a:p>
          <a:p>
            <a:r>
              <a:rPr kumimoji="1" lang="en-US" altLang="zh-TW" dirty="0">
                <a:latin typeface="Taipei Sans TC Beta" pitchFamily="2" charset="-120"/>
                <a:ea typeface="Taipei Sans TC Beta" pitchFamily="2" charset="-120"/>
              </a:rPr>
              <a:t>Total 1 red, 9 yellow, 83 green tagged patients were collected.</a:t>
            </a:r>
            <a:endParaRPr kumimoji="1" lang="zh-TW" altLang="en-US" dirty="0"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8691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樹, 室外, 運輸, 橙色 的圖片&#10;&#10;自動產生的描述">
            <a:extLst>
              <a:ext uri="{FF2B5EF4-FFF2-40B4-BE49-F238E27FC236}">
                <a16:creationId xmlns:a16="http://schemas.microsoft.com/office/drawing/2014/main" id="{5C9FC9CA-2039-934F-AA82-A8AEEEEA06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5728"/>
            <a:ext cx="9144000" cy="582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75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水, 室外, 藍色 的圖片&#10;&#10;自動產生的描述">
            <a:extLst>
              <a:ext uri="{FF2B5EF4-FFF2-40B4-BE49-F238E27FC236}">
                <a16:creationId xmlns:a16="http://schemas.microsoft.com/office/drawing/2014/main" id="{C4820E67-463D-8747-8EF6-0D6F912878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4163"/>
            <a:ext cx="9144000" cy="6289673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93E9A087-2B52-8545-A340-FD9A9B4D9B68}"/>
              </a:ext>
            </a:extLst>
          </p:cNvPr>
          <p:cNvSpPr/>
          <p:nvPr/>
        </p:nvSpPr>
        <p:spPr>
          <a:xfrm>
            <a:off x="5764696" y="2027582"/>
            <a:ext cx="437322" cy="4373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n w="38100">
                <a:solidFill>
                  <a:srgbClr val="FF0000"/>
                </a:solidFill>
              </a:ln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0F8E0CD5-D0E5-314A-A291-0FB8E4510EA0}"/>
              </a:ext>
            </a:extLst>
          </p:cNvPr>
          <p:cNvSpPr/>
          <p:nvPr/>
        </p:nvSpPr>
        <p:spPr>
          <a:xfrm>
            <a:off x="4353339" y="2464904"/>
            <a:ext cx="437322" cy="4373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n w="38100">
                <a:solidFill>
                  <a:srgbClr val="FF0000"/>
                </a:solidFill>
              </a:ln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C09B88F5-5B2C-E243-960A-EBFEC1B641F0}"/>
              </a:ext>
            </a:extLst>
          </p:cNvPr>
          <p:cNvSpPr/>
          <p:nvPr/>
        </p:nvSpPr>
        <p:spPr>
          <a:xfrm>
            <a:off x="4114800" y="3210338"/>
            <a:ext cx="437322" cy="4373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n w="38100">
                <a:solidFill>
                  <a:srgbClr val="FF0000"/>
                </a:solidFill>
              </a:ln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B8BDE15-D2B3-9541-A346-51A897CB63F5}"/>
              </a:ext>
            </a:extLst>
          </p:cNvPr>
          <p:cNvSpPr txBox="1"/>
          <p:nvPr/>
        </p:nvSpPr>
        <p:spPr>
          <a:xfrm>
            <a:off x="6261654" y="2027582"/>
            <a:ext cx="2653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  <a:highlight>
                  <a:srgbClr val="FFFF00"/>
                </a:highlight>
              </a:rPr>
              <a:t>Tunnel entrance (incident)</a:t>
            </a:r>
          </a:p>
          <a:p>
            <a:r>
              <a:rPr kumimoji="1" lang="en-US" altLang="zh-TW" dirty="0">
                <a:solidFill>
                  <a:srgbClr val="FF0000"/>
                </a:solidFill>
                <a:highlight>
                  <a:srgbClr val="FFFF00"/>
                </a:highlight>
              </a:rPr>
              <a:t>CCP - North</a:t>
            </a:r>
            <a:endParaRPr kumimoji="1" lang="zh-TW" alt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FBEC45C-8D20-C54C-9396-AEB4B12C9C36}"/>
              </a:ext>
            </a:extLst>
          </p:cNvPr>
          <p:cNvSpPr txBox="1"/>
          <p:nvPr/>
        </p:nvSpPr>
        <p:spPr>
          <a:xfrm>
            <a:off x="4790661" y="2532894"/>
            <a:ext cx="121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  <a:highlight>
                  <a:srgbClr val="FFFF00"/>
                </a:highlight>
              </a:rPr>
              <a:t>Tunnel exit</a:t>
            </a:r>
            <a:endParaRPr kumimoji="1" lang="zh-TW" alt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C804DF5-22A1-8047-90F2-52337860CFE2}"/>
              </a:ext>
            </a:extLst>
          </p:cNvPr>
          <p:cNvSpPr txBox="1"/>
          <p:nvPr/>
        </p:nvSpPr>
        <p:spPr>
          <a:xfrm>
            <a:off x="4552122" y="3210338"/>
            <a:ext cx="2103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  <a:highlight>
                  <a:srgbClr val="FFFF00"/>
                </a:highlight>
              </a:rPr>
              <a:t>Nearest train station</a:t>
            </a:r>
          </a:p>
          <a:p>
            <a:r>
              <a:rPr kumimoji="1" lang="en-US" altLang="zh-TW" dirty="0">
                <a:solidFill>
                  <a:srgbClr val="FF0000"/>
                </a:solidFill>
                <a:highlight>
                  <a:srgbClr val="FFFF00"/>
                </a:highlight>
              </a:rPr>
              <a:t>CCP-South</a:t>
            </a:r>
            <a:endParaRPr kumimoji="1" lang="zh-TW" alt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cxnSp>
        <p:nvCxnSpPr>
          <p:cNvPr id="18" name="直線箭頭接點 17">
            <a:extLst>
              <a:ext uri="{FF2B5EF4-FFF2-40B4-BE49-F238E27FC236}">
                <a16:creationId xmlns:a16="http://schemas.microsoft.com/office/drawing/2014/main" id="{6B3B1EC8-2968-3247-BD86-CDDAEE13A229}"/>
              </a:ext>
            </a:extLst>
          </p:cNvPr>
          <p:cNvCxnSpPr>
            <a:cxnSpLocks/>
          </p:cNvCxnSpPr>
          <p:nvPr/>
        </p:nvCxnSpPr>
        <p:spPr>
          <a:xfrm flipH="1">
            <a:off x="155121" y="3747052"/>
            <a:ext cx="3959679" cy="27879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BB7EA63-208C-3D4A-AAD6-553B7BC2B743}"/>
              </a:ext>
            </a:extLst>
          </p:cNvPr>
          <p:cNvSpPr txBox="1"/>
          <p:nvPr/>
        </p:nvSpPr>
        <p:spPr>
          <a:xfrm>
            <a:off x="3458790" y="4526481"/>
            <a:ext cx="387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  <a:highlight>
                  <a:srgbClr val="FFFF00"/>
                </a:highlight>
              </a:rPr>
              <a:t>14 miles to the level one trauma center</a:t>
            </a:r>
            <a:endParaRPr kumimoji="1" lang="zh-TW" alt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48A0F5E-308D-314F-9E97-59FCD81A2F26}"/>
              </a:ext>
            </a:extLst>
          </p:cNvPr>
          <p:cNvSpPr txBox="1"/>
          <p:nvPr/>
        </p:nvSpPr>
        <p:spPr>
          <a:xfrm>
            <a:off x="73478" y="5888649"/>
            <a:ext cx="154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>
                <a:solidFill>
                  <a:schemeClr val="bg1"/>
                </a:solidFill>
                <a:latin typeface="Taipei Sans TC Beta" pitchFamily="2" charset="-120"/>
                <a:ea typeface="Taipei Sans TC Beta" pitchFamily="2" charset="-120"/>
              </a:rPr>
              <a:t>South</a:t>
            </a:r>
            <a:endParaRPr kumimoji="1" lang="zh-TW" altLang="en-US" sz="3600" b="1" dirty="0">
              <a:solidFill>
                <a:schemeClr val="bg1"/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A770924-8975-CF4B-9085-0D4FF49A6AA5}"/>
              </a:ext>
            </a:extLst>
          </p:cNvPr>
          <p:cNvSpPr txBox="1"/>
          <p:nvPr/>
        </p:nvSpPr>
        <p:spPr>
          <a:xfrm>
            <a:off x="5603756" y="516908"/>
            <a:ext cx="150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>
                <a:solidFill>
                  <a:schemeClr val="bg1"/>
                </a:solidFill>
                <a:latin typeface="Taipei Sans TC Beta" pitchFamily="2" charset="-120"/>
                <a:ea typeface="Taipei Sans TC Beta" pitchFamily="2" charset="-120"/>
              </a:rPr>
              <a:t>North</a:t>
            </a:r>
            <a:endParaRPr kumimoji="1" lang="zh-TW" altLang="en-US" sz="3600" b="1" dirty="0">
              <a:solidFill>
                <a:schemeClr val="bg1"/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521EB405-B50B-064B-A915-24C3197D3296}"/>
              </a:ext>
            </a:extLst>
          </p:cNvPr>
          <p:cNvSpPr/>
          <p:nvPr/>
        </p:nvSpPr>
        <p:spPr>
          <a:xfrm>
            <a:off x="2324100" y="5669988"/>
            <a:ext cx="437322" cy="4373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n w="38100">
                <a:solidFill>
                  <a:srgbClr val="FF0000"/>
                </a:solidFill>
              </a:ln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B8356A6-F78F-5745-8A2E-7DB8124E8FC6}"/>
              </a:ext>
            </a:extLst>
          </p:cNvPr>
          <p:cNvSpPr txBox="1"/>
          <p:nvPr/>
        </p:nvSpPr>
        <p:spPr>
          <a:xfrm>
            <a:off x="2761422" y="5737978"/>
            <a:ext cx="5985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  <a:highlight>
                  <a:srgbClr val="FFFF00"/>
                </a:highlight>
              </a:rPr>
              <a:t>Another train station which is more ambulance friendly </a:t>
            </a:r>
          </a:p>
          <a:p>
            <a:r>
              <a:rPr kumimoji="1" lang="en-US" altLang="zh-TW" dirty="0">
                <a:solidFill>
                  <a:srgbClr val="FF0000"/>
                </a:solidFill>
                <a:highlight>
                  <a:srgbClr val="FFFF00"/>
                </a:highlight>
              </a:rPr>
              <a:t>-28 bodies were placed here and was brought to morgue later</a:t>
            </a:r>
            <a:endParaRPr kumimoji="1" lang="zh-TW" alt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45264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43A870A0-3198-3148-B36C-E878516EAC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08680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44FADFC-919D-D44E-80AB-423A089FBC1B}"/>
              </a:ext>
            </a:extLst>
          </p:cNvPr>
          <p:cNvSpPr txBox="1"/>
          <p:nvPr/>
        </p:nvSpPr>
        <p:spPr>
          <a:xfrm>
            <a:off x="2612379" y="125608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rgbClr val="FFC000"/>
                </a:solidFill>
              </a:rPr>
              <a:t>Y</a:t>
            </a:r>
            <a:endParaRPr kumimoji="1" lang="zh-TW" altLang="en-US" b="1" dirty="0">
              <a:solidFill>
                <a:srgbClr val="FFC00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5118DD0-7D50-0947-8D0C-035E474D3F50}"/>
              </a:ext>
            </a:extLst>
          </p:cNvPr>
          <p:cNvSpPr txBox="1"/>
          <p:nvPr/>
        </p:nvSpPr>
        <p:spPr>
          <a:xfrm>
            <a:off x="2957345" y="1256081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chemeClr val="accent6"/>
                </a:solidFill>
              </a:rPr>
              <a:t>G</a:t>
            </a:r>
            <a:endParaRPr kumimoji="1" lang="zh-TW" altLang="en-US" b="1" dirty="0">
              <a:solidFill>
                <a:schemeClr val="accent6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C6EA27F-1B05-4742-8113-D58362213731}"/>
              </a:ext>
            </a:extLst>
          </p:cNvPr>
          <p:cNvSpPr txBox="1"/>
          <p:nvPr/>
        </p:nvSpPr>
        <p:spPr>
          <a:xfrm>
            <a:off x="2789671" y="2907392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rgbClr val="FF0000"/>
                </a:solidFill>
              </a:rPr>
              <a:t>R</a:t>
            </a:r>
            <a:endParaRPr kumimoji="1"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FE9838D-9D6D-1C4A-964A-475BC8C4E7A7}"/>
              </a:ext>
            </a:extLst>
          </p:cNvPr>
          <p:cNvSpPr txBox="1"/>
          <p:nvPr/>
        </p:nvSpPr>
        <p:spPr>
          <a:xfrm>
            <a:off x="695915" y="5287829"/>
            <a:ext cx="6984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dirty="0">
                <a:latin typeface="Taipei Sans TC Beta" pitchFamily="2" charset="-120"/>
                <a:ea typeface="Taipei Sans TC Beta" pitchFamily="2" charset="-120"/>
              </a:rPr>
              <a:t>South CCP (</a:t>
            </a:r>
            <a:r>
              <a:rPr kumimoji="1" lang="zh-TW" altLang="en-US" sz="3600" dirty="0">
                <a:latin typeface="Taipei Sans TC Beta" pitchFamily="2" charset="-120"/>
                <a:ea typeface="Taipei Sans TC Beta" pitchFamily="2" charset="-120"/>
              </a:rPr>
              <a:t>崇德 </a:t>
            </a:r>
            <a:r>
              <a:rPr kumimoji="1" lang="en-US" altLang="zh-TW" sz="3600" dirty="0">
                <a:latin typeface="Taipei Sans TC Beta" pitchFamily="2" charset="-120"/>
                <a:ea typeface="Taipei Sans TC Beta" pitchFamily="2" charset="-120"/>
              </a:rPr>
              <a:t>train station)</a:t>
            </a:r>
          </a:p>
          <a:p>
            <a:r>
              <a:rPr kumimoji="1" lang="en-US" altLang="zh-TW" dirty="0">
                <a:latin typeface="Taipei Sans TC Beta" pitchFamily="2" charset="-120"/>
                <a:ea typeface="Taipei Sans TC Beta" pitchFamily="2" charset="-120"/>
              </a:rPr>
              <a:t>12 patients were brought to this CCP by diesel train. </a:t>
            </a:r>
          </a:p>
          <a:p>
            <a:r>
              <a:rPr kumimoji="1" lang="en-US" altLang="zh-TW" dirty="0">
                <a:latin typeface="Taipei Sans TC Beta" pitchFamily="2" charset="-120"/>
                <a:ea typeface="Taipei Sans TC Beta" pitchFamily="2" charset="-120"/>
              </a:rPr>
              <a:t>2 patients walked the whole tunnel and arrived by themselves. </a:t>
            </a:r>
            <a:endParaRPr kumimoji="1" lang="zh-TW" altLang="en-US" dirty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DA0AF69-C207-C840-AEC9-2E9054E9E865}"/>
              </a:ext>
            </a:extLst>
          </p:cNvPr>
          <p:cNvSpPr txBox="1"/>
          <p:nvPr/>
        </p:nvSpPr>
        <p:spPr>
          <a:xfrm>
            <a:off x="2850800" y="3274295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chemeClr val="accent6"/>
                </a:solidFill>
              </a:rPr>
              <a:t>G</a:t>
            </a:r>
            <a:endParaRPr kumimoji="1" lang="zh-TW" alt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7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E5297C0-9DFD-B245-A08F-D4EFD3458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919353"/>
            <a:ext cx="8963025" cy="5019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4864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A512C34-595E-BC46-8001-0A79E6E06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919353"/>
            <a:ext cx="8963025" cy="5019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2275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個人 的圖片&#10;&#10;自動產生的描述">
            <a:extLst>
              <a:ext uri="{FF2B5EF4-FFF2-40B4-BE49-F238E27FC236}">
                <a16:creationId xmlns:a16="http://schemas.microsoft.com/office/drawing/2014/main" id="{279825D4-0326-7843-A24A-A07DC5B1E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908150"/>
            <a:ext cx="8963025" cy="5041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5133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61A340B-7970-A847-9C90-463FEA8070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565" y="1094015"/>
            <a:ext cx="6428869" cy="497496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30C95B5-9C09-794F-85F9-012F9AC1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77"/>
            <a:ext cx="7886700" cy="786038"/>
          </a:xfrm>
        </p:spPr>
        <p:txBody>
          <a:bodyPr/>
          <a:lstStyle/>
          <a:p>
            <a:r>
              <a:rPr kumimoji="1" lang="en-US" altLang="zh-TW" dirty="0"/>
              <a:t>Date: April 2</a:t>
            </a:r>
            <a:r>
              <a:rPr kumimoji="1" lang="en-US" altLang="zh-TW" baseline="30000" dirty="0"/>
              <a:t>nd</a:t>
            </a:r>
            <a:r>
              <a:rPr kumimoji="1" lang="en-US" altLang="zh-TW" dirty="0"/>
              <a:t>, 2021</a:t>
            </a:r>
            <a:endParaRPr kumimoji="1" lang="zh-TW" altLang="en-US" dirty="0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E0A8024E-BDE1-684C-9FC6-11DB67D88D63}"/>
              </a:ext>
            </a:extLst>
          </p:cNvPr>
          <p:cNvSpPr/>
          <p:nvPr/>
        </p:nvSpPr>
        <p:spPr>
          <a:xfrm>
            <a:off x="2936179" y="4095117"/>
            <a:ext cx="378724" cy="37872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C30B5D3-7BB7-7B4A-867A-F90A86AA00F1}"/>
              </a:ext>
            </a:extLst>
          </p:cNvPr>
          <p:cNvSpPr txBox="1"/>
          <p:nvPr/>
        </p:nvSpPr>
        <p:spPr>
          <a:xfrm>
            <a:off x="1902279" y="6164035"/>
            <a:ext cx="5478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24.217165°N     121.688439°E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7581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94D120D-5BAC-4640-8BE5-E5F7C2ADF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99885"/>
            <a:ext cx="8963025" cy="5041701"/>
          </a:xfrm>
          <a:prstGeom prst="rect">
            <a:avLst/>
          </a:prstGeom>
          <a:noFill/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E4DF7AAA-0CAF-8B49-8F38-B53CC258E360}"/>
              </a:ext>
            </a:extLst>
          </p:cNvPr>
          <p:cNvGrpSpPr/>
          <p:nvPr/>
        </p:nvGrpSpPr>
        <p:grpSpPr>
          <a:xfrm>
            <a:off x="1069523" y="5437767"/>
            <a:ext cx="6719206" cy="1035604"/>
            <a:chOff x="236765" y="5658203"/>
            <a:chExt cx="6719206" cy="1035604"/>
          </a:xfrm>
        </p:grpSpPr>
        <p:pic>
          <p:nvPicPr>
            <p:cNvPr id="4" name="內容版面配置區 4" descr="一張含有 文字, 標誌, 黃色 的圖片&#10;&#10;自動產生的描述">
              <a:extLst>
                <a:ext uri="{FF2B5EF4-FFF2-40B4-BE49-F238E27FC236}">
                  <a16:creationId xmlns:a16="http://schemas.microsoft.com/office/drawing/2014/main" id="{28C056CE-554C-CD44-BF91-97E12F677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765" y="5658203"/>
              <a:ext cx="1035604" cy="1035604"/>
            </a:xfrm>
            <a:prstGeom prst="rect">
              <a:avLst/>
            </a:prstGeom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DBE69812-8092-9349-8D16-889EB630FD2B}"/>
                </a:ext>
              </a:extLst>
            </p:cNvPr>
            <p:cNvSpPr txBox="1"/>
            <p:nvPr/>
          </p:nvSpPr>
          <p:spPr>
            <a:xfrm>
              <a:off x="1322530" y="5991339"/>
              <a:ext cx="56334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Safety Officer not presented in this station. Northbound trains bypassing this little station without any warning.</a:t>
              </a:r>
              <a:endParaRPr kumimoji="1"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58221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24AF747-88D7-1F4F-97F3-BA5DF2165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216119"/>
            <a:ext cx="8963025" cy="4996886"/>
          </a:xfrm>
          <a:prstGeom prst="rect">
            <a:avLst/>
          </a:prstGeom>
          <a:noFill/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C73A96E3-5B39-494E-ADAB-D8914DEC6AAB}"/>
              </a:ext>
            </a:extLst>
          </p:cNvPr>
          <p:cNvGrpSpPr/>
          <p:nvPr/>
        </p:nvGrpSpPr>
        <p:grpSpPr>
          <a:xfrm>
            <a:off x="-1151248" y="216119"/>
            <a:ext cx="8679131" cy="6477688"/>
            <a:chOff x="-1151248" y="216119"/>
            <a:chExt cx="8679131" cy="6477688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51E97494-AECC-DC43-8539-F3E81B005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151248" y="216119"/>
              <a:ext cx="4792520" cy="4713631"/>
            </a:xfrm>
            <a:prstGeom prst="rect">
              <a:avLst/>
            </a:prstGeom>
          </p:spPr>
        </p:pic>
        <p:pic>
          <p:nvPicPr>
            <p:cNvPr id="6" name="內容版面配置區 4" descr="一張含有 文字, 標誌, 黃色 的圖片&#10;&#10;自動產生的描述">
              <a:extLst>
                <a:ext uri="{FF2B5EF4-FFF2-40B4-BE49-F238E27FC236}">
                  <a16:creationId xmlns:a16="http://schemas.microsoft.com/office/drawing/2014/main" id="{E27DD619-4CE8-9F41-BB1C-9FA5F8DE5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765" y="5658203"/>
              <a:ext cx="1035604" cy="1035604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4A725026-2A93-B648-9CC4-BC578F793293}"/>
                </a:ext>
              </a:extLst>
            </p:cNvPr>
            <p:cNvSpPr txBox="1"/>
            <p:nvPr/>
          </p:nvSpPr>
          <p:spPr>
            <a:xfrm>
              <a:off x="1322530" y="5991339"/>
              <a:ext cx="6205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dirty="0"/>
                <a:t>Lack of proper communication was noted during train transport.</a:t>
              </a:r>
              <a:endParaRPr kumimoji="1"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8544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路面, 室外, 樹 的圖片&#10;&#10;自動產生的描述">
            <a:extLst>
              <a:ext uri="{FF2B5EF4-FFF2-40B4-BE49-F238E27FC236}">
                <a16:creationId xmlns:a16="http://schemas.microsoft.com/office/drawing/2014/main" id="{D4145F3F-0E3A-EC49-A7C3-ECE7282CC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563133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9205AE71-A9C2-6D41-9239-D558DFF0BCA0}"/>
              </a:ext>
            </a:extLst>
          </p:cNvPr>
          <p:cNvGrpSpPr/>
          <p:nvPr/>
        </p:nvGrpSpPr>
        <p:grpSpPr>
          <a:xfrm>
            <a:off x="236765" y="5658203"/>
            <a:ext cx="8668354" cy="1035604"/>
            <a:chOff x="236765" y="5658203"/>
            <a:chExt cx="8668354" cy="1035604"/>
          </a:xfrm>
        </p:grpSpPr>
        <p:pic>
          <p:nvPicPr>
            <p:cNvPr id="6" name="內容版面配置區 4" descr="一張含有 文字, 標誌, 黃色 的圖片&#10;&#10;自動產生的描述">
              <a:extLst>
                <a:ext uri="{FF2B5EF4-FFF2-40B4-BE49-F238E27FC236}">
                  <a16:creationId xmlns:a16="http://schemas.microsoft.com/office/drawing/2014/main" id="{37676215-9FB5-F048-9955-6965B376B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765" y="5658203"/>
              <a:ext cx="1035604" cy="1035604"/>
            </a:xfrm>
            <a:prstGeom prst="rect">
              <a:avLst/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97047423-BC68-3949-A887-513D9896675F}"/>
                </a:ext>
              </a:extLst>
            </p:cNvPr>
            <p:cNvSpPr txBox="1"/>
            <p:nvPr/>
          </p:nvSpPr>
          <p:spPr>
            <a:xfrm>
              <a:off x="1322530" y="5991339"/>
              <a:ext cx="75825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dirty="0"/>
                <a:t>EMS transportation by train is possible but must take accessibility into account.</a:t>
              </a:r>
            </a:p>
            <a:p>
              <a:r>
                <a:rPr kumimoji="1" lang="en-US" altLang="zh-TW" dirty="0"/>
                <a:t>28 bodies were transported by train to this station.</a:t>
              </a:r>
              <a:endParaRPr kumimoji="1"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72272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桌 的圖片&#10;&#10;自動產生的描述">
            <a:extLst>
              <a:ext uri="{FF2B5EF4-FFF2-40B4-BE49-F238E27FC236}">
                <a16:creationId xmlns:a16="http://schemas.microsoft.com/office/drawing/2014/main" id="{35A19B3D-E2B9-604F-AEC3-7ACE007D8E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3417"/>
            <a:ext cx="9144000" cy="513116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E26DB45-1044-E94F-8238-81C67D851CF3}"/>
              </a:ext>
            </a:extLst>
          </p:cNvPr>
          <p:cNvSpPr txBox="1"/>
          <p:nvPr/>
        </p:nvSpPr>
        <p:spPr>
          <a:xfrm>
            <a:off x="221654" y="1540177"/>
            <a:ext cx="150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>
                <a:latin typeface="Taipei Sans TC Beta" pitchFamily="2" charset="-120"/>
                <a:ea typeface="Taipei Sans TC Beta" pitchFamily="2" charset="-120"/>
              </a:rPr>
              <a:t>North</a:t>
            </a:r>
            <a:endParaRPr kumimoji="1" lang="zh-TW" altLang="en-US" sz="3600" b="1" dirty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21206F5-C384-DD41-8697-94F4FA5A3A40}"/>
              </a:ext>
            </a:extLst>
          </p:cNvPr>
          <p:cNvSpPr txBox="1"/>
          <p:nvPr/>
        </p:nvSpPr>
        <p:spPr>
          <a:xfrm>
            <a:off x="221654" y="3650850"/>
            <a:ext cx="154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>
                <a:latin typeface="Taipei Sans TC Beta" pitchFamily="2" charset="-120"/>
                <a:ea typeface="Taipei Sans TC Beta" pitchFamily="2" charset="-120"/>
              </a:rPr>
              <a:t>South</a:t>
            </a:r>
            <a:endParaRPr kumimoji="1" lang="zh-TW" altLang="en-US" sz="3600" b="1" dirty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0DB9322-BF93-AA4D-BAF8-5C56CD6407BA}"/>
              </a:ext>
            </a:extLst>
          </p:cNvPr>
          <p:cNvSpPr txBox="1"/>
          <p:nvPr/>
        </p:nvSpPr>
        <p:spPr>
          <a:xfrm>
            <a:off x="1518405" y="161675"/>
            <a:ext cx="2098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>
                <a:latin typeface="Taipei Sans TC Beta" pitchFamily="2" charset="-120"/>
                <a:ea typeface="Taipei Sans TC Beta" pitchFamily="2" charset="-120"/>
              </a:rPr>
              <a:t>Hospital</a:t>
            </a:r>
            <a:endParaRPr kumimoji="1" lang="zh-TW" altLang="en-US" sz="3600" b="1" dirty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2" name="圓角矩形 1">
            <a:extLst>
              <a:ext uri="{FF2B5EF4-FFF2-40B4-BE49-F238E27FC236}">
                <a16:creationId xmlns:a16="http://schemas.microsoft.com/office/drawing/2014/main" id="{5D747BC5-294D-0A4D-B0FA-67B1E7C926BB}"/>
              </a:ext>
            </a:extLst>
          </p:cNvPr>
          <p:cNvSpPr/>
          <p:nvPr/>
        </p:nvSpPr>
        <p:spPr>
          <a:xfrm>
            <a:off x="2176758" y="1221897"/>
            <a:ext cx="606903" cy="3722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298CD984-7635-EF44-B829-E0557E1AC275}"/>
              </a:ext>
            </a:extLst>
          </p:cNvPr>
          <p:cNvSpPr/>
          <p:nvPr/>
        </p:nvSpPr>
        <p:spPr>
          <a:xfrm>
            <a:off x="2160575" y="3795990"/>
            <a:ext cx="606903" cy="3722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67119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5B8BC3-B44E-A14D-ABD9-E6F35C23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1281"/>
            <a:ext cx="4867689" cy="1842608"/>
          </a:xfrm>
        </p:spPr>
        <p:txBody>
          <a:bodyPr/>
          <a:lstStyle/>
          <a:p>
            <a:br>
              <a:rPr lang="en-US" altLang="zh-TW" dirty="0"/>
            </a:br>
            <a:r>
              <a:rPr lang="en-US" altLang="zh-TW" dirty="0"/>
              <a:t>Injury Prevention</a:t>
            </a: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BF4D9735-8A10-464C-826F-EF09AC824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2337" y="217489"/>
            <a:ext cx="2806700" cy="2946400"/>
          </a:xfr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6DE489F-C1D4-7646-BDF6-2419DDCB5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333652"/>
            <a:ext cx="6526695" cy="3306859"/>
          </a:xfrm>
          <a:prstGeom prst="rect">
            <a:avLst/>
          </a:prstGeom>
        </p:spPr>
      </p:pic>
      <p:pic>
        <p:nvPicPr>
          <p:cNvPr id="6" name="內容版面配置區 4" descr="一張含有 文字, 標誌, 黃色 的圖片&#10;&#10;自動產生的描述">
            <a:extLst>
              <a:ext uri="{FF2B5EF4-FFF2-40B4-BE49-F238E27FC236}">
                <a16:creationId xmlns:a16="http://schemas.microsoft.com/office/drawing/2014/main" id="{27B11DC4-9B80-C347-9A3E-B820456DAA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190" y="230214"/>
            <a:ext cx="1842608" cy="184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12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4C7BA0-ECAE-D84C-A25D-E9A49B8CE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zh-TW" dirty="0"/>
              <a:t>Mutual Aid</a:t>
            </a:r>
            <a:endParaRPr kumimoji="1" lang="zh-TW" altLang="en-US" dirty="0"/>
          </a:p>
        </p:txBody>
      </p:sp>
      <p:pic>
        <p:nvPicPr>
          <p:cNvPr id="5" name="內容版面配置區 4" descr="一張含有 文字, 標誌, 黃色 的圖片&#10;&#10;自動產生的描述">
            <a:extLst>
              <a:ext uri="{FF2B5EF4-FFF2-40B4-BE49-F238E27FC236}">
                <a16:creationId xmlns:a16="http://schemas.microsoft.com/office/drawing/2014/main" id="{23852A27-8067-DD4B-9185-124D69C8EF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2058194"/>
            <a:ext cx="3886200" cy="3886200"/>
          </a:xfrm>
          <a:noFill/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1F2755E-1F8B-0141-9808-BD27A7F67887}"/>
              </a:ext>
            </a:extLst>
          </p:cNvPr>
          <p:cNvSpPr txBox="1"/>
          <p:nvPr/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TW" sz="2800">
                <a:ea typeface="Noto Sans CJK TC Regular" charset="-120"/>
              </a:rPr>
              <a:t>Hualien County does have Mutual Aid Agreement with other Cities/Counties.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TW" sz="2800">
              <a:ea typeface="Noto Sans CJK TC Regular" charset="-12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TW" sz="2800">
                <a:ea typeface="Noto Sans CJK TC Regular" charset="-120"/>
              </a:rPr>
              <a:t>However, no pre-specified trigger criteria documented.</a:t>
            </a:r>
            <a:endParaRPr kumimoji="1" lang="zh-TW" altLang="en-US" sz="2800">
              <a:ea typeface="Noto Sans CJK TC Regular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2246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3C5180-B7B0-8A4D-91F7-DE9293C58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Ambulance equipment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51C012-CA22-A947-84D9-BE2905A79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959566"/>
          </a:xfrm>
        </p:spPr>
        <p:txBody>
          <a:bodyPr/>
          <a:lstStyle/>
          <a:p>
            <a:r>
              <a:rPr kumimoji="1" lang="en-US" altLang="zh-TW" dirty="0"/>
              <a:t>Only few City/County EMS list helmet as standard equipment.</a:t>
            </a:r>
          </a:p>
          <a:p>
            <a:r>
              <a:rPr kumimoji="1" lang="en-US" altLang="zh-TW" dirty="0"/>
              <a:t>Fortunately, Hualien County is one of them</a:t>
            </a:r>
          </a:p>
          <a:p>
            <a:r>
              <a:rPr kumimoji="1" lang="en-US" altLang="zh-TW" dirty="0"/>
              <a:t>Loudspeaker REALLY helps!</a:t>
            </a:r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77456AB-DCB6-0E48-A662-7A3555B0B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629" y="3769094"/>
            <a:ext cx="3088906" cy="308890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C1BD341-6543-8947-A484-866B3432F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279" y="3785191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21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3C5180-B7B0-8A4D-91F7-DE9293C58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Ambulance equipment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51C012-CA22-A947-84D9-BE2905A79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959566"/>
          </a:xfrm>
        </p:spPr>
        <p:txBody>
          <a:bodyPr/>
          <a:lstStyle/>
          <a:p>
            <a:r>
              <a:rPr kumimoji="1" lang="en-US" altLang="zh-TW" dirty="0"/>
              <a:t>Most EMTs have their own hat lights</a:t>
            </a:r>
            <a:endParaRPr kumimoji="1"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A2AB343-7557-E343-B682-9C36D5F12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93059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98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3C5180-B7B0-8A4D-91F7-DE9293C58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Ambulance equipment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51C012-CA22-A947-84D9-BE2905A79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74675"/>
          </a:xfrm>
        </p:spPr>
        <p:txBody>
          <a:bodyPr/>
          <a:lstStyle/>
          <a:p>
            <a:r>
              <a:rPr kumimoji="1" lang="en-US" altLang="zh-TW" dirty="0"/>
              <a:t>Not every ambulance has triage package.</a:t>
            </a:r>
            <a:endParaRPr kumimoji="1" lang="zh-TW" altLang="en-US" dirty="0"/>
          </a:p>
        </p:txBody>
      </p:sp>
      <p:pic>
        <p:nvPicPr>
          <p:cNvPr id="8" name="圖片 7" descr="一張含有 文字, 室內, 項目, 袋 的圖片&#10;&#10;自動產生的描述">
            <a:extLst>
              <a:ext uri="{FF2B5EF4-FFF2-40B4-BE49-F238E27FC236}">
                <a16:creationId xmlns:a16="http://schemas.microsoft.com/office/drawing/2014/main" id="{B1AAAC8A-927F-5348-9BC4-F638F5A893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87" y="2535236"/>
            <a:ext cx="4786225" cy="370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98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3C5180-B7B0-8A4D-91F7-DE9293C58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Ambulance equipment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51C012-CA22-A947-84D9-BE2905A79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74675"/>
          </a:xfrm>
        </p:spPr>
        <p:txBody>
          <a:bodyPr/>
          <a:lstStyle/>
          <a:p>
            <a:r>
              <a:rPr kumimoji="1" lang="en-US" altLang="zh-TW" dirty="0"/>
              <a:t>Body bags</a:t>
            </a:r>
            <a:r>
              <a:rPr kumimoji="1" lang="zh-TW" altLang="en-US" dirty="0"/>
              <a:t> </a:t>
            </a:r>
            <a:r>
              <a:rPr kumimoji="1" lang="en-US" altLang="zh-TW" dirty="0"/>
              <a:t>are not durable during transport.</a:t>
            </a:r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661CDCA-9A13-A44C-8778-5DAFA2E64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408464"/>
            <a:ext cx="76200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3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9F9441-609E-2B48-A02F-5E502BB2C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Time</a:t>
            </a:r>
            <a:r>
              <a:rPr kumimoji="1" lang="zh-TW" altLang="en-US" dirty="0"/>
              <a:t>：</a:t>
            </a:r>
            <a:r>
              <a:rPr kumimoji="1" lang="en-US" altLang="zh-TW" dirty="0"/>
              <a:t>9:28 AM</a:t>
            </a:r>
            <a:endParaRPr kumimoji="1" lang="zh-TW" altLang="en-US" dirty="0"/>
          </a:p>
        </p:txBody>
      </p:sp>
      <p:pic>
        <p:nvPicPr>
          <p:cNvPr id="5" name="圖片 4" descr="一張含有 桌 的圖片&#10;&#10;自動產生的描述">
            <a:extLst>
              <a:ext uri="{FF2B5EF4-FFF2-40B4-BE49-F238E27FC236}">
                <a16:creationId xmlns:a16="http://schemas.microsoft.com/office/drawing/2014/main" id="{B73CF8F5-0DF9-AA44-ABD7-544E732133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854" y="1289747"/>
            <a:ext cx="3285556" cy="5568253"/>
          </a:xfrm>
          <a:prstGeom prst="rect">
            <a:avLst/>
          </a:prstGeo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0713D6BE-7C18-4549-A61D-B826790076C6}"/>
              </a:ext>
            </a:extLst>
          </p:cNvPr>
          <p:cNvCxnSpPr>
            <a:cxnSpLocks/>
          </p:cNvCxnSpPr>
          <p:nvPr/>
        </p:nvCxnSpPr>
        <p:spPr>
          <a:xfrm>
            <a:off x="628650" y="3945835"/>
            <a:ext cx="8116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824FA328-31DD-DC49-AA77-85F06652A110}"/>
              </a:ext>
            </a:extLst>
          </p:cNvPr>
          <p:cNvCxnSpPr>
            <a:cxnSpLocks/>
          </p:cNvCxnSpPr>
          <p:nvPr/>
        </p:nvCxnSpPr>
        <p:spPr>
          <a:xfrm>
            <a:off x="628650" y="5469835"/>
            <a:ext cx="8116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3697930F-CBCA-5048-9CC2-9F58BFD71DF9}"/>
              </a:ext>
            </a:extLst>
          </p:cNvPr>
          <p:cNvCxnSpPr>
            <a:cxnSpLocks/>
          </p:cNvCxnSpPr>
          <p:nvPr/>
        </p:nvCxnSpPr>
        <p:spPr>
          <a:xfrm>
            <a:off x="628650" y="3934725"/>
            <a:ext cx="0" cy="3379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771859E1-B069-C647-85B0-8DD7AE518B1B}"/>
              </a:ext>
            </a:extLst>
          </p:cNvPr>
          <p:cNvCxnSpPr>
            <a:cxnSpLocks/>
          </p:cNvCxnSpPr>
          <p:nvPr/>
        </p:nvCxnSpPr>
        <p:spPr>
          <a:xfrm>
            <a:off x="628650" y="5151783"/>
            <a:ext cx="0" cy="3379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標題 1">
            <a:extLst>
              <a:ext uri="{FF2B5EF4-FFF2-40B4-BE49-F238E27FC236}">
                <a16:creationId xmlns:a16="http://schemas.microsoft.com/office/drawing/2014/main" id="{741EF665-9B18-0244-AD32-4D3500A1FD09}"/>
              </a:ext>
            </a:extLst>
          </p:cNvPr>
          <p:cNvSpPr txBox="1">
            <a:spLocks/>
          </p:cNvSpPr>
          <p:nvPr/>
        </p:nvSpPr>
        <p:spPr>
          <a:xfrm>
            <a:off x="88623" y="4353345"/>
            <a:ext cx="1431231" cy="874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Noto Sans CJK TC Medium" charset="-120"/>
                <a:ea typeface="Noto Sans CJK TC Medium" charset="-120"/>
                <a:cs typeface="Noto Sans CJK TC Medium" charset="-120"/>
              </a:defRPr>
            </a:lvl1pPr>
          </a:lstStyle>
          <a:p>
            <a:r>
              <a:rPr kumimoji="1" lang="en-US" altLang="zh-TW" sz="2800" dirty="0"/>
              <a:t>2h04m</a:t>
            </a:r>
            <a:endParaRPr kumimoji="1" lang="zh-TW" altLang="en-US" sz="2800" dirty="0"/>
          </a:p>
        </p:txBody>
      </p:sp>
      <p:pic>
        <p:nvPicPr>
          <p:cNvPr id="17" name="圖片 16" descr="一張含有 地圖 的圖片&#10;&#10;自動產生的描述">
            <a:extLst>
              <a:ext uri="{FF2B5EF4-FFF2-40B4-BE49-F238E27FC236}">
                <a16:creationId xmlns:a16="http://schemas.microsoft.com/office/drawing/2014/main" id="{6E79209E-6B6E-7B4F-BB36-A27898E9A6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918" y="1601235"/>
            <a:ext cx="3908903" cy="5167311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036A7D56-D3AC-5641-BA6C-5891D444801D}"/>
              </a:ext>
            </a:extLst>
          </p:cNvPr>
          <p:cNvSpPr txBox="1"/>
          <p:nvPr/>
        </p:nvSpPr>
        <p:spPr>
          <a:xfrm>
            <a:off x="5612219" y="5657849"/>
            <a:ext cx="2903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24.217165°N </a:t>
            </a:r>
          </a:p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121.688439°E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7E42E3F-8E44-9E40-86FF-E5B89A5E9263}"/>
              </a:ext>
            </a:extLst>
          </p:cNvPr>
          <p:cNvSpPr txBox="1"/>
          <p:nvPr/>
        </p:nvSpPr>
        <p:spPr>
          <a:xfrm>
            <a:off x="5471853" y="1214986"/>
            <a:ext cx="303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2h48m by car, if no traffic jam.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65639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B3F29F28-BE6A-D840-B0B5-5C17A889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The good, the bad, and the Ugly</a:t>
            </a:r>
            <a:endParaRPr lang="zh-TW" altLang="en-US" sz="3600" dirty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3499C30-9D37-7A45-B7F3-73D43BE89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North</a:t>
            </a:r>
            <a:r>
              <a:rPr lang="en-US" altLang="zh-TW" dirty="0"/>
              <a:t> CCP set up at 10:31</a:t>
            </a:r>
          </a:p>
          <a:p>
            <a:pPr lvl="1"/>
            <a:r>
              <a:rPr lang="en-US" altLang="zh-TW" dirty="0"/>
              <a:t>About 1 hour after collision</a:t>
            </a:r>
          </a:p>
          <a:p>
            <a:pPr lvl="1"/>
            <a:r>
              <a:rPr lang="en-US" altLang="zh-TW" dirty="0"/>
              <a:t>Operated by 5 paramedics. </a:t>
            </a:r>
          </a:p>
          <a:p>
            <a:r>
              <a:rPr lang="en-US" altLang="zh-TW" dirty="0"/>
              <a:t>Total operation time = 4 hour 7 minutes</a:t>
            </a:r>
          </a:p>
          <a:p>
            <a:pPr lvl="1"/>
            <a:r>
              <a:rPr lang="en-US" altLang="zh-TW" dirty="0"/>
              <a:t>107 patients were transported</a:t>
            </a:r>
          </a:p>
          <a:p>
            <a:pPr lvl="1"/>
            <a:r>
              <a:rPr lang="en-US" altLang="zh-TW" dirty="0"/>
              <a:t>155 passengers were guided to highway 9.</a:t>
            </a:r>
          </a:p>
          <a:p>
            <a:r>
              <a:rPr lang="en-US" altLang="zh-TW" dirty="0"/>
              <a:t>Patients were distributed </a:t>
            </a:r>
            <a:r>
              <a:rPr lang="en-US" altLang="zh-TW" dirty="0">
                <a:solidFill>
                  <a:srgbClr val="FF0000"/>
                </a:solidFill>
              </a:rPr>
              <a:t>evenly</a:t>
            </a:r>
            <a:r>
              <a:rPr lang="en-US" altLang="zh-TW" dirty="0"/>
              <a:t>; no single hospital was overwhelmed.</a:t>
            </a:r>
          </a:p>
          <a:p>
            <a:r>
              <a:rPr lang="en-US" altLang="zh-TW" dirty="0"/>
              <a:t>Establish </a:t>
            </a:r>
            <a:r>
              <a:rPr lang="en-US" altLang="zh-TW" dirty="0">
                <a:solidFill>
                  <a:srgbClr val="FF0000"/>
                </a:solidFill>
              </a:rPr>
              <a:t>South</a:t>
            </a:r>
            <a:r>
              <a:rPr lang="en-US" altLang="zh-TW" dirty="0"/>
              <a:t> CCP as soon as they acknowledge the difficult access to cars in the tunnel.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1454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B3F29F28-BE6A-D840-B0B5-5C17A889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The good, the bad, and the Ugly</a:t>
            </a:r>
            <a:endParaRPr lang="zh-TW" altLang="en-US" sz="3600" dirty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3499C30-9D37-7A45-B7F3-73D43BE89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/>
              <a:t>Commanders of each CCP were stressed by </a:t>
            </a:r>
            <a:r>
              <a:rPr lang="en-US" altLang="zh-TW" dirty="0">
                <a:solidFill>
                  <a:srgbClr val="FF0000"/>
                </a:solidFill>
              </a:rPr>
              <a:t>communication</a:t>
            </a:r>
            <a:r>
              <a:rPr lang="en-US" altLang="zh-TW" dirty="0"/>
              <a:t> burden.</a:t>
            </a:r>
          </a:p>
          <a:p>
            <a:r>
              <a:rPr lang="en-US" altLang="zh-TW" dirty="0"/>
              <a:t>Because of the holiday, it was difficult to ask </a:t>
            </a:r>
            <a:r>
              <a:rPr lang="en-US" altLang="zh-TW" dirty="0">
                <a:solidFill>
                  <a:srgbClr val="FF0000"/>
                </a:solidFill>
              </a:rPr>
              <a:t>health</a:t>
            </a:r>
            <a:r>
              <a:rPr lang="en-US" altLang="zh-TW" dirty="0"/>
              <a:t> department personnel to work together on scene.</a:t>
            </a:r>
          </a:p>
          <a:p>
            <a:r>
              <a:rPr lang="en-US" altLang="zh-TW" dirty="0"/>
              <a:t>Difficulties still exist when </a:t>
            </a:r>
            <a:r>
              <a:rPr lang="en-US" altLang="zh-TW" dirty="0">
                <a:solidFill>
                  <a:srgbClr val="FF0000"/>
                </a:solidFill>
              </a:rPr>
              <a:t>different organizations</a:t>
            </a:r>
            <a:r>
              <a:rPr lang="en-US" altLang="zh-TW" dirty="0"/>
              <a:t> trying to contact each other.</a:t>
            </a:r>
          </a:p>
          <a:p>
            <a:r>
              <a:rPr lang="en-US" altLang="zh-TW" dirty="0"/>
              <a:t>Again, public morgue personnel should be on scene to manage the transportation of bodies. However, the holiday also made this impossible.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41995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B3F29F28-BE6A-D840-B0B5-5C17A889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Safety issues</a:t>
            </a:r>
            <a:endParaRPr lang="zh-TW" altLang="en-US" sz="3600" dirty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3499C30-9D37-7A45-B7F3-73D43BE89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South</a:t>
            </a:r>
            <a:r>
              <a:rPr lang="en-US" altLang="zh-TW" dirty="0"/>
              <a:t> CCP is a tiny train station, where northbound train service still passing this station at full speed without any warning. </a:t>
            </a:r>
          </a:p>
          <a:p>
            <a:r>
              <a:rPr lang="en-US" altLang="zh-TW" dirty="0"/>
              <a:t>There was no leader from the railroad company and no long-distance communication on the </a:t>
            </a:r>
            <a:r>
              <a:rPr lang="en-US" altLang="zh-TW" dirty="0">
                <a:solidFill>
                  <a:srgbClr val="FF0000"/>
                </a:solidFill>
              </a:rPr>
              <a:t>shuttle train</a:t>
            </a:r>
            <a:r>
              <a:rPr lang="en-US" altLang="zh-TW" dirty="0"/>
              <a:t>. </a:t>
            </a:r>
          </a:p>
          <a:p>
            <a:r>
              <a:rPr lang="en-US" altLang="zh-TW" dirty="0"/>
              <a:t>The electricity of the southbound railroad was not totally shutdown until 11 am.</a:t>
            </a:r>
          </a:p>
          <a:p>
            <a:r>
              <a:rPr lang="en-US" altLang="zh-TW" dirty="0"/>
              <a:t>There is no pre-specified </a:t>
            </a:r>
            <a:r>
              <a:rPr lang="en-US" altLang="zh-TW" dirty="0">
                <a:solidFill>
                  <a:srgbClr val="FF0000"/>
                </a:solidFill>
              </a:rPr>
              <a:t>decontamination protocol</a:t>
            </a:r>
            <a:r>
              <a:rPr lang="en-US" altLang="zh-TW" dirty="0"/>
              <a:t> and water source for SAR teams.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0364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DEEBE7-ED4C-B04D-9964-AB7E46986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In conclusion, for railway incidents…….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E9491D-C799-4549-BC64-FDC4DEC9D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zh-TW" dirty="0"/>
              <a:t>“Foreign Body Invasion” did pose significant threat to </a:t>
            </a:r>
            <a:r>
              <a:rPr kumimoji="1" lang="en-US" altLang="zh-TW"/>
              <a:t>train operation.</a:t>
            </a:r>
            <a:endParaRPr kumimoji="1" lang="en-US" altLang="zh-TW" dirty="0"/>
          </a:p>
          <a:p>
            <a:r>
              <a:rPr kumimoji="1" lang="en-US" altLang="zh-TW" dirty="0">
                <a:solidFill>
                  <a:srgbClr val="FF0000"/>
                </a:solidFill>
              </a:rPr>
              <a:t>Tunnel rescue </a:t>
            </a:r>
            <a:r>
              <a:rPr kumimoji="1" lang="en-US" altLang="zh-TW" dirty="0"/>
              <a:t>is quite unique experience</a:t>
            </a:r>
          </a:p>
          <a:p>
            <a:pPr lvl="1"/>
            <a:r>
              <a:rPr kumimoji="1" lang="en-US" altLang="zh-TW" dirty="0"/>
              <a:t>Even in daytime, light and helmet may still be required at the scene of disaster.</a:t>
            </a:r>
          </a:p>
          <a:p>
            <a:pPr lvl="1"/>
            <a:r>
              <a:rPr kumimoji="1" lang="en-US" altLang="zh-TW" dirty="0"/>
              <a:t>A good drill topic.</a:t>
            </a:r>
          </a:p>
          <a:p>
            <a:r>
              <a:rPr kumimoji="1" lang="en-US" altLang="zh-TW" dirty="0">
                <a:solidFill>
                  <a:srgbClr val="FF0000"/>
                </a:solidFill>
              </a:rPr>
              <a:t>Transport by train </a:t>
            </a:r>
            <a:r>
              <a:rPr kumimoji="1" lang="en-US" altLang="zh-TW" dirty="0"/>
              <a:t>may not be ideal but the only way to move victims.</a:t>
            </a:r>
          </a:p>
          <a:p>
            <a:r>
              <a:rPr kumimoji="1" lang="en-US" altLang="zh-TW" dirty="0"/>
              <a:t>Holidays </a:t>
            </a:r>
            <a:r>
              <a:rPr kumimoji="1" lang="en-US" altLang="zh-TW" dirty="0">
                <a:solidFill>
                  <a:srgbClr val="FF0000"/>
                </a:solidFill>
              </a:rPr>
              <a:t>DID</a:t>
            </a:r>
            <a:r>
              <a:rPr kumimoji="1" lang="en-US" altLang="zh-TW" dirty="0"/>
              <a:t> slow down so many things…</a:t>
            </a:r>
          </a:p>
          <a:p>
            <a:r>
              <a:rPr kumimoji="1" lang="en-US" altLang="zh-TW" dirty="0"/>
              <a:t>Although the value cannot not be proved in this case, tourniquets may save lives.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0649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130D42B-A66B-4843-A68B-B7D153D6A885}"/>
              </a:ext>
            </a:extLst>
          </p:cNvPr>
          <p:cNvSpPr txBox="1"/>
          <p:nvPr/>
        </p:nvSpPr>
        <p:spPr>
          <a:xfrm>
            <a:off x="1570383" y="6162260"/>
            <a:ext cx="6460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Photo credit: </a:t>
            </a:r>
            <a:r>
              <a:rPr kumimoji="1" lang="en-US" altLang="zh-TW" dirty="0" err="1"/>
              <a:t>Rsa</a:t>
            </a:r>
            <a:r>
              <a:rPr kumimoji="1" lang="en-US" altLang="zh-TW" dirty="0"/>
              <a:t> - </a:t>
            </a:r>
            <a:r>
              <a:rPr kumimoji="1" lang="en-US" altLang="zh-TW" dirty="0" err="1"/>
              <a:t>Rsa</a:t>
            </a:r>
            <a:r>
              <a:rPr kumimoji="1" lang="ja-JP" altLang="en-US"/>
              <a:t>が</a:t>
            </a:r>
            <a:r>
              <a:rPr kumimoji="1" lang="en-US" altLang="zh-TW" dirty="0"/>
              <a:t>, CC BY-SA 3.0, https://</a:t>
            </a:r>
            <a:r>
              <a:rPr kumimoji="1" lang="en-US" altLang="zh-TW" dirty="0" err="1"/>
              <a:t>commons.wikimedia.org</a:t>
            </a:r>
            <a:r>
              <a:rPr kumimoji="1" lang="en-US" altLang="zh-TW" dirty="0"/>
              <a:t>/w/</a:t>
            </a:r>
            <a:r>
              <a:rPr kumimoji="1" lang="en-US" altLang="zh-TW" dirty="0" err="1"/>
              <a:t>index.php?curid</a:t>
            </a:r>
            <a:r>
              <a:rPr kumimoji="1" lang="en-US" altLang="zh-TW" dirty="0"/>
              <a:t>=27632578</a:t>
            </a:r>
            <a:endParaRPr kumimoji="1" lang="zh-TW" altLang="en-US" dirty="0"/>
          </a:p>
        </p:txBody>
      </p:sp>
      <p:pic>
        <p:nvPicPr>
          <p:cNvPr id="6" name="圖片 5" descr="一張含有 火車, 室外, 跑道, 運輸 的圖片&#10;&#10;自動產生的描述">
            <a:extLst>
              <a:ext uri="{FF2B5EF4-FFF2-40B4-BE49-F238E27FC236}">
                <a16:creationId xmlns:a16="http://schemas.microsoft.com/office/drawing/2014/main" id="{41FAAAF1-3F7A-0645-A049-095D6DD272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1276"/>
            <a:ext cx="9144000" cy="5375448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34578246-FE6B-7545-9AD4-FB40F28D9C3F}"/>
              </a:ext>
            </a:extLst>
          </p:cNvPr>
          <p:cNvSpPr txBox="1">
            <a:spLocks/>
          </p:cNvSpPr>
          <p:nvPr/>
        </p:nvSpPr>
        <p:spPr>
          <a:xfrm>
            <a:off x="5984928" y="4830781"/>
            <a:ext cx="3005100" cy="113523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Noto Sans CJK TC Medium" charset="-120"/>
                <a:ea typeface="Noto Sans CJK TC Medium" charset="-120"/>
                <a:cs typeface="Noto Sans CJK TC Medium" charset="-120"/>
              </a:defRPr>
            </a:lvl1pPr>
          </a:lstStyle>
          <a:p>
            <a:r>
              <a:rPr kumimoji="1" lang="en-US" altLang="zh-TW" sz="2400" dirty="0"/>
              <a:t>498 passengers</a:t>
            </a:r>
          </a:p>
          <a:p>
            <a:r>
              <a:rPr kumimoji="1" lang="en-US" altLang="zh-TW" sz="2400" dirty="0"/>
              <a:t>49 dead</a:t>
            </a:r>
          </a:p>
          <a:p>
            <a:r>
              <a:rPr kumimoji="1" lang="en-US" altLang="zh-TW" sz="2400" dirty="0"/>
              <a:t>247 injured</a:t>
            </a:r>
            <a:endParaRPr kumimoji="1" lang="zh-TW" altLang="en-US" sz="24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61038D4-A794-FC4C-8E39-E1E21620D9A2}"/>
              </a:ext>
            </a:extLst>
          </p:cNvPr>
          <p:cNvSpPr txBox="1"/>
          <p:nvPr/>
        </p:nvSpPr>
        <p:spPr>
          <a:xfrm>
            <a:off x="1832882" y="67349"/>
            <a:ext cx="5478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24.217165°N     121.688439°E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4060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地圖 的圖片&#10;&#10;自動產生的描述">
            <a:extLst>
              <a:ext uri="{FF2B5EF4-FFF2-40B4-BE49-F238E27FC236}">
                <a16:creationId xmlns:a16="http://schemas.microsoft.com/office/drawing/2014/main" id="{1A2A4DA3-1985-1149-8A3C-24C69FDD9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778"/>
            <a:ext cx="9144000" cy="593824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43441A8-7036-4C42-86A0-F2BABA8487D7}"/>
              </a:ext>
            </a:extLst>
          </p:cNvPr>
          <p:cNvSpPr txBox="1"/>
          <p:nvPr/>
        </p:nvSpPr>
        <p:spPr>
          <a:xfrm>
            <a:off x="2065565" y="116980"/>
            <a:ext cx="5478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24.217165°N     121.688439°E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0876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室外, 大自然 的圖片&#10;&#10;自動產生的描述">
            <a:extLst>
              <a:ext uri="{FF2B5EF4-FFF2-40B4-BE49-F238E27FC236}">
                <a16:creationId xmlns:a16="http://schemas.microsoft.com/office/drawing/2014/main" id="{7A3E6501-1F28-EB44-A393-CFBD0BA8BB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2378"/>
            <a:ext cx="9144000" cy="389324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EAF6781-E93B-0341-887B-F155B8DA47B1}"/>
              </a:ext>
            </a:extLst>
          </p:cNvPr>
          <p:cNvSpPr txBox="1"/>
          <p:nvPr/>
        </p:nvSpPr>
        <p:spPr>
          <a:xfrm>
            <a:off x="0" y="755374"/>
            <a:ext cx="154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>
                <a:latin typeface="Taipei Sans TC Beta" pitchFamily="2" charset="-120"/>
                <a:ea typeface="Taipei Sans TC Beta" pitchFamily="2" charset="-120"/>
              </a:rPr>
              <a:t>South</a:t>
            </a:r>
            <a:endParaRPr kumimoji="1" lang="zh-TW" altLang="en-US" sz="3600" b="1" dirty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07223F0-0CF8-334D-82B2-27AAF76BA9ED}"/>
              </a:ext>
            </a:extLst>
          </p:cNvPr>
          <p:cNvSpPr txBox="1"/>
          <p:nvPr/>
        </p:nvSpPr>
        <p:spPr>
          <a:xfrm>
            <a:off x="7601590" y="795710"/>
            <a:ext cx="150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>
                <a:latin typeface="Taipei Sans TC Beta" pitchFamily="2" charset="-120"/>
                <a:ea typeface="Taipei Sans TC Beta" pitchFamily="2" charset="-120"/>
              </a:rPr>
              <a:t>North</a:t>
            </a:r>
            <a:endParaRPr kumimoji="1" lang="zh-TW" altLang="en-US" sz="3600" b="1" dirty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0C920B5-E294-1C49-90A8-5935AA6ADC60}"/>
              </a:ext>
            </a:extLst>
          </p:cNvPr>
          <p:cNvSpPr txBox="1"/>
          <p:nvPr/>
        </p:nvSpPr>
        <p:spPr>
          <a:xfrm>
            <a:off x="542441" y="5708347"/>
            <a:ext cx="831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latin typeface="Taipei Sans TC Beta" pitchFamily="2" charset="-120"/>
                <a:ea typeface="Taipei Sans TC Beta" pitchFamily="2" charset="-120"/>
              </a:rPr>
              <a:t>This is a historical picture, so the northbound railway was not yet covered by protective tunnel. </a:t>
            </a:r>
            <a:endParaRPr kumimoji="1" lang="zh-TW" altLang="en-US" sz="2000" b="1" dirty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BC9A37F-6DC3-F847-BDC1-76418140ED4A}"/>
              </a:ext>
            </a:extLst>
          </p:cNvPr>
          <p:cNvSpPr txBox="1"/>
          <p:nvPr/>
        </p:nvSpPr>
        <p:spPr>
          <a:xfrm>
            <a:off x="1237282" y="3105834"/>
            <a:ext cx="2396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>
                <a:solidFill>
                  <a:schemeClr val="bg1"/>
                </a:solidFill>
                <a:latin typeface="Taipei Sans TC Beta" pitchFamily="2" charset="-120"/>
                <a:ea typeface="Taipei Sans TC Beta" pitchFamily="2" charset="-120"/>
              </a:rPr>
              <a:t>2 km long</a:t>
            </a:r>
            <a:endParaRPr kumimoji="1" lang="zh-TW" altLang="en-US" sz="3600" b="1" dirty="0">
              <a:solidFill>
                <a:schemeClr val="bg1"/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0F5BD64-2A92-DE42-A798-9CBFD9B92777}"/>
              </a:ext>
            </a:extLst>
          </p:cNvPr>
          <p:cNvSpPr txBox="1"/>
          <p:nvPr/>
        </p:nvSpPr>
        <p:spPr>
          <a:xfrm>
            <a:off x="1962554" y="147430"/>
            <a:ext cx="5478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24.217165°N     121.688439°E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4725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C84FE5F-6AB3-E84E-AFA1-883D8F4C6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1109818"/>
            <a:ext cx="8963025" cy="4638365"/>
          </a:xfrm>
          <a:prstGeom prst="rect">
            <a:avLst/>
          </a:prstGeom>
          <a:noFill/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DD529E3-EA3C-A747-8FFF-17A474FB8E19}"/>
              </a:ext>
            </a:extLst>
          </p:cNvPr>
          <p:cNvSpPr txBox="1"/>
          <p:nvPr/>
        </p:nvSpPr>
        <p:spPr>
          <a:xfrm>
            <a:off x="1902279" y="6164035"/>
            <a:ext cx="5478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24.217165°N     121.688439°E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8388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樹, 室外 的圖片&#10;&#10;自動產生的描述">
            <a:extLst>
              <a:ext uri="{FF2B5EF4-FFF2-40B4-BE49-F238E27FC236}">
                <a16:creationId xmlns:a16="http://schemas.microsoft.com/office/drawing/2014/main" id="{B8AD0481-BC19-8348-97ED-22826ACEE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369"/>
            <a:ext cx="9144000" cy="649126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67C8666-87C4-6A47-9317-B04A2940F51D}"/>
              </a:ext>
            </a:extLst>
          </p:cNvPr>
          <p:cNvSpPr txBox="1"/>
          <p:nvPr/>
        </p:nvSpPr>
        <p:spPr>
          <a:xfrm>
            <a:off x="1910443" y="5927271"/>
            <a:ext cx="5478236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latin typeface="Taipei Sans TC Beta" pitchFamily="2" charset="-120"/>
                <a:ea typeface="Taipei Sans TC Beta" pitchFamily="2" charset="-120"/>
              </a:rPr>
              <a:t>24.217165°N     121.688439°E</a:t>
            </a:r>
            <a:endParaRPr kumimoji="1" lang="zh-TW" altLang="en-US" sz="2800" b="1" dirty="0"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9184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簡報2" id="{C2BCD45B-D8AF-424A-9649-523050DEEB39}" vid="{386CD128-7CE8-5843-B29A-4E6F943BDDD5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webextensions/webextension1.xml><?xml version="1.0" encoding="utf-8"?>
<we:webextension xmlns:we="http://schemas.microsoft.com/office/webextensions/webextension/2010/11" id="{3AB9393B-3A54-714F-84F5-3EF592A4D489}">
  <we:reference id="wa104221182" version="3.3.0.0" store="zh-TW" storeType="OMEX"/>
  <we:alternateReferences>
    <we:reference id="wa104221182" version="3.3.0.0" store="wa104221182" storeType="OMEX"/>
  </we:alternateReferences>
  <we:properties>
    <we:property name="autoplay" value="0"/>
    <we:property name="endtime" value="0"/>
    <we:property name="slideId" value="266"/>
    <we:property name="starttime" value="0"/>
    <we:property name="vid" value="&quot;https://youtu.be/JQwolErZ5x4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佈景主題</Template>
  <TotalTime>1947</TotalTime>
  <Words>947</Words>
  <Application>Microsoft Macintosh PowerPoint</Application>
  <PresentationFormat>On-screen Show (4:3)</PresentationFormat>
  <Paragraphs>138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メイリオ</vt:lpstr>
      <vt:lpstr>新細明體</vt:lpstr>
      <vt:lpstr>Arial</vt:lpstr>
      <vt:lpstr>Calibri</vt:lpstr>
      <vt:lpstr>Noto Sans CJK TC Medium</vt:lpstr>
      <vt:lpstr>Noto Sans CJK TC Regular</vt:lpstr>
      <vt:lpstr>Taipei Sans TC Beta</vt:lpstr>
      <vt:lpstr>Office 佈景主題</vt:lpstr>
      <vt:lpstr>Last MCI in Taiwan. Lessons Learned , and Recommendations for Emergency Response</vt:lpstr>
      <vt:lpstr>PowerPoint Presentation</vt:lpstr>
      <vt:lpstr>Date: April 2nd, 2021</vt:lpstr>
      <vt:lpstr>Time：9:28 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Dispatch </vt:lpstr>
      <vt:lpstr>PowerPoint Presentation</vt:lpstr>
      <vt:lpstr>6 ambulances at scene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Injury Prevention</vt:lpstr>
      <vt:lpstr>Mutual Aid</vt:lpstr>
      <vt:lpstr>Ambulance equipment</vt:lpstr>
      <vt:lpstr>Ambulance equipment</vt:lpstr>
      <vt:lpstr>Ambulance equipment</vt:lpstr>
      <vt:lpstr>Ambulance equipment</vt:lpstr>
      <vt:lpstr>The good, the bad, and the Ugly</vt:lpstr>
      <vt:lpstr>The good, the bad, and the Ugly</vt:lpstr>
      <vt:lpstr>Safety issues</vt:lpstr>
      <vt:lpstr>In conclusion, for railway incidents…….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Last MCI in Taiwan. Lessons Learned , and Recommendations for Emergency Response</dc:title>
  <dc:creator>勝文 侯</dc:creator>
  <cp:lastModifiedBy>Alan Masters</cp:lastModifiedBy>
  <cp:revision>135</cp:revision>
  <dcterms:created xsi:type="dcterms:W3CDTF">2021-06-03T01:43:34Z</dcterms:created>
  <dcterms:modified xsi:type="dcterms:W3CDTF">2021-07-13T19:59:03Z</dcterms:modified>
</cp:coreProperties>
</file>