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0" r:id="rId4"/>
    <p:sldMasterId id="2147483700" r:id="rId5"/>
    <p:sldMasterId id="2147483710" r:id="rId6"/>
    <p:sldMasterId id="2147483720" r:id="rId7"/>
    <p:sldMasterId id="2147483728" r:id="rId8"/>
  </p:sldMasterIdLst>
  <p:notesMasterIdLst>
    <p:notesMasterId r:id="rId91"/>
  </p:notesMasterIdLst>
  <p:handoutMasterIdLst>
    <p:handoutMasterId r:id="rId92"/>
  </p:handoutMasterIdLst>
  <p:sldIdLst>
    <p:sldId id="257" r:id="rId9"/>
    <p:sldId id="488" r:id="rId10"/>
    <p:sldId id="338" r:id="rId11"/>
    <p:sldId id="258" r:id="rId12"/>
    <p:sldId id="491" r:id="rId13"/>
    <p:sldId id="259" r:id="rId14"/>
    <p:sldId id="442" r:id="rId15"/>
    <p:sldId id="443" r:id="rId16"/>
    <p:sldId id="339" r:id="rId17"/>
    <p:sldId id="386" r:id="rId18"/>
    <p:sldId id="380" r:id="rId19"/>
    <p:sldId id="377" r:id="rId20"/>
    <p:sldId id="425" r:id="rId21"/>
    <p:sldId id="501" r:id="rId22"/>
    <p:sldId id="379" r:id="rId23"/>
    <p:sldId id="385" r:id="rId24"/>
    <p:sldId id="449" r:id="rId25"/>
    <p:sldId id="381" r:id="rId26"/>
    <p:sldId id="479" r:id="rId27"/>
    <p:sldId id="382" r:id="rId28"/>
    <p:sldId id="384" r:id="rId29"/>
    <p:sldId id="455" r:id="rId30"/>
    <p:sldId id="497" r:id="rId31"/>
    <p:sldId id="494" r:id="rId32"/>
    <p:sldId id="261" r:id="rId33"/>
    <p:sldId id="337" r:id="rId34"/>
    <p:sldId id="326" r:id="rId35"/>
    <p:sldId id="464" r:id="rId36"/>
    <p:sldId id="500" r:id="rId37"/>
    <p:sldId id="283" r:id="rId38"/>
    <p:sldId id="323" r:id="rId39"/>
    <p:sldId id="453" r:id="rId40"/>
    <p:sldId id="263" r:id="rId41"/>
    <p:sldId id="452" r:id="rId42"/>
    <p:sldId id="439" r:id="rId43"/>
    <p:sldId id="441" r:id="rId44"/>
    <p:sldId id="495" r:id="rId45"/>
    <p:sldId id="466" r:id="rId46"/>
    <p:sldId id="467" r:id="rId47"/>
    <p:sldId id="468" r:id="rId48"/>
    <p:sldId id="470" r:id="rId49"/>
    <p:sldId id="473" r:id="rId50"/>
    <p:sldId id="436" r:id="rId51"/>
    <p:sldId id="474" r:id="rId52"/>
    <p:sldId id="475" r:id="rId53"/>
    <p:sldId id="277" r:id="rId54"/>
    <p:sldId id="486" r:id="rId55"/>
    <p:sldId id="367" r:id="rId56"/>
    <p:sldId id="363" r:id="rId57"/>
    <p:sldId id="310" r:id="rId58"/>
    <p:sldId id="454" r:id="rId59"/>
    <p:sldId id="322" r:id="rId60"/>
    <p:sldId id="493" r:id="rId61"/>
    <p:sldId id="496" r:id="rId62"/>
    <p:sldId id="502" r:id="rId63"/>
    <p:sldId id="503" r:id="rId64"/>
    <p:sldId id="437" r:id="rId65"/>
    <p:sldId id="319" r:id="rId66"/>
    <p:sldId id="498" r:id="rId67"/>
    <p:sldId id="499" r:id="rId68"/>
    <p:sldId id="278" r:id="rId69"/>
    <p:sldId id="317" r:id="rId70"/>
    <p:sldId id="299" r:id="rId71"/>
    <p:sldId id="329" r:id="rId72"/>
    <p:sldId id="418" r:id="rId73"/>
    <p:sldId id="333" r:id="rId74"/>
    <p:sldId id="406" r:id="rId75"/>
    <p:sldId id="485" r:id="rId76"/>
    <p:sldId id="456" r:id="rId77"/>
    <p:sldId id="458" r:id="rId78"/>
    <p:sldId id="457" r:id="rId79"/>
    <p:sldId id="401" r:id="rId80"/>
    <p:sldId id="459" r:id="rId81"/>
    <p:sldId id="320" r:id="rId82"/>
    <p:sldId id="316" r:id="rId83"/>
    <p:sldId id="461" r:id="rId84"/>
    <p:sldId id="305" r:id="rId85"/>
    <p:sldId id="480" r:id="rId86"/>
    <p:sldId id="481" r:id="rId87"/>
    <p:sldId id="482" r:id="rId88"/>
    <p:sldId id="483" r:id="rId89"/>
    <p:sldId id="489" r:id="rId90"/>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86" autoAdjust="0"/>
    <p:restoredTop sz="93257" autoAdjust="0"/>
  </p:normalViewPr>
  <p:slideViewPr>
    <p:cSldViewPr>
      <p:cViewPr varScale="1">
        <p:scale>
          <a:sx n="106" d="100"/>
          <a:sy n="106" d="100"/>
        </p:scale>
        <p:origin x="1518" y="114"/>
      </p:cViewPr>
      <p:guideLst>
        <p:guide orient="horz" pos="2160"/>
        <p:guide pos="2880"/>
      </p:guideLst>
    </p:cSldViewPr>
  </p:slideViewPr>
  <p:outlineViewPr>
    <p:cViewPr>
      <p:scale>
        <a:sx n="33" d="100"/>
        <a:sy n="33" d="100"/>
      </p:scale>
      <p:origin x="0" y="-3832"/>
    </p:cViewPr>
  </p:outlineViewPr>
  <p:notesTextViewPr>
    <p:cViewPr>
      <p:scale>
        <a:sx n="1" d="1"/>
        <a:sy n="1" d="1"/>
      </p:scale>
      <p:origin x="0" y="0"/>
    </p:cViewPr>
  </p:notesTextViewPr>
  <p:sorterViewPr>
    <p:cViewPr varScale="1">
      <p:scale>
        <a:sx n="1" d="1"/>
        <a:sy n="1" d="1"/>
      </p:scale>
      <p:origin x="0" y="-159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09790819974167"/>
          <c:y val="8.4978891439599372E-2"/>
          <c:w val="0.83865794844836306"/>
          <c:h val="0.82356414400764322"/>
        </c:manualLayout>
      </c:layout>
      <c:lineChart>
        <c:grouping val="standard"/>
        <c:varyColors val="0"/>
        <c:ser>
          <c:idx val="0"/>
          <c:order val="0"/>
          <c:tx>
            <c:strRef>
              <c:f>Sheet1!$D$140</c:f>
              <c:strCache>
                <c:ptCount val="1"/>
                <c:pt idx="0">
                  <c:v>Long-Term Opioid Patient With UDS Completed</c:v>
                </c:pt>
              </c:strCache>
            </c:strRef>
          </c:tx>
          <c:dLbls>
            <c:dLbl>
              <c:idx val="0"/>
              <c:layout>
                <c:manualLayout>
                  <c:x val="-8.7892375440240516E-3"/>
                  <c:y val="-4.8470018974487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A1-4A3F-B6FE-8D41316409A5}"/>
                </c:ext>
              </c:extLst>
            </c:dLbl>
            <c:dLbl>
              <c:idx val="1"/>
              <c:delete val="1"/>
              <c:extLst>
                <c:ext xmlns:c15="http://schemas.microsoft.com/office/drawing/2012/chart" uri="{CE6537A1-D6FC-4f65-9D91-7224C49458BB}"/>
                <c:ext xmlns:c16="http://schemas.microsoft.com/office/drawing/2014/chart" uri="{C3380CC4-5D6E-409C-BE32-E72D297353CC}">
                  <c16:uniqueId val="{00000001-A0A1-4A3F-B6FE-8D41316409A5}"/>
                </c:ext>
              </c:extLst>
            </c:dLbl>
            <c:dLbl>
              <c:idx val="2"/>
              <c:delete val="1"/>
              <c:extLst>
                <c:ext xmlns:c15="http://schemas.microsoft.com/office/drawing/2012/chart" uri="{CE6537A1-D6FC-4f65-9D91-7224C49458BB}"/>
                <c:ext xmlns:c16="http://schemas.microsoft.com/office/drawing/2014/chart" uri="{C3380CC4-5D6E-409C-BE32-E72D297353CC}">
                  <c16:uniqueId val="{00000002-A0A1-4A3F-B6FE-8D41316409A5}"/>
                </c:ext>
              </c:extLst>
            </c:dLbl>
            <c:dLbl>
              <c:idx val="3"/>
              <c:delete val="1"/>
              <c:extLst>
                <c:ext xmlns:c15="http://schemas.microsoft.com/office/drawing/2012/chart" uri="{CE6537A1-D6FC-4f65-9D91-7224C49458BB}"/>
                <c:ext xmlns:c16="http://schemas.microsoft.com/office/drawing/2014/chart" uri="{C3380CC4-5D6E-409C-BE32-E72D297353CC}">
                  <c16:uniqueId val="{00000003-A0A1-4A3F-B6FE-8D41316409A5}"/>
                </c:ext>
              </c:extLst>
            </c:dLbl>
            <c:dLbl>
              <c:idx val="4"/>
              <c:delete val="1"/>
              <c:extLst>
                <c:ext xmlns:c15="http://schemas.microsoft.com/office/drawing/2012/chart" uri="{CE6537A1-D6FC-4f65-9D91-7224C49458BB}"/>
                <c:ext xmlns:c16="http://schemas.microsoft.com/office/drawing/2014/chart" uri="{C3380CC4-5D6E-409C-BE32-E72D297353CC}">
                  <c16:uniqueId val="{00000004-A0A1-4A3F-B6FE-8D41316409A5}"/>
                </c:ext>
              </c:extLst>
            </c:dLbl>
            <c:dLbl>
              <c:idx val="5"/>
              <c:delete val="1"/>
              <c:extLst>
                <c:ext xmlns:c15="http://schemas.microsoft.com/office/drawing/2012/chart" uri="{CE6537A1-D6FC-4f65-9D91-7224C49458BB}"/>
                <c:ext xmlns:c16="http://schemas.microsoft.com/office/drawing/2014/chart" uri="{C3380CC4-5D6E-409C-BE32-E72D297353CC}">
                  <c16:uniqueId val="{00000005-A0A1-4A3F-B6FE-8D41316409A5}"/>
                </c:ext>
              </c:extLst>
            </c:dLbl>
            <c:dLbl>
              <c:idx val="6"/>
              <c:delete val="1"/>
              <c:extLst>
                <c:ext xmlns:c15="http://schemas.microsoft.com/office/drawing/2012/chart" uri="{CE6537A1-D6FC-4f65-9D91-7224C49458BB}"/>
                <c:ext xmlns:c16="http://schemas.microsoft.com/office/drawing/2014/chart" uri="{C3380CC4-5D6E-409C-BE32-E72D297353CC}">
                  <c16:uniqueId val="{00000006-A0A1-4A3F-B6FE-8D41316409A5}"/>
                </c:ext>
              </c:extLst>
            </c:dLbl>
            <c:dLbl>
              <c:idx val="7"/>
              <c:delete val="1"/>
              <c:extLst>
                <c:ext xmlns:c15="http://schemas.microsoft.com/office/drawing/2012/chart" uri="{CE6537A1-D6FC-4f65-9D91-7224C49458BB}"/>
                <c:ext xmlns:c16="http://schemas.microsoft.com/office/drawing/2014/chart" uri="{C3380CC4-5D6E-409C-BE32-E72D297353CC}">
                  <c16:uniqueId val="{00000007-A0A1-4A3F-B6FE-8D41316409A5}"/>
                </c:ext>
              </c:extLst>
            </c:dLbl>
            <c:dLbl>
              <c:idx val="8"/>
              <c:delete val="1"/>
              <c:extLst>
                <c:ext xmlns:c15="http://schemas.microsoft.com/office/drawing/2012/chart" uri="{CE6537A1-D6FC-4f65-9D91-7224C49458BB}"/>
                <c:ext xmlns:c16="http://schemas.microsoft.com/office/drawing/2014/chart" uri="{C3380CC4-5D6E-409C-BE32-E72D297353CC}">
                  <c16:uniqueId val="{00000008-A0A1-4A3F-B6FE-8D41316409A5}"/>
                </c:ext>
              </c:extLst>
            </c:dLbl>
            <c:dLbl>
              <c:idx val="9"/>
              <c:delete val="1"/>
              <c:extLst>
                <c:ext xmlns:c15="http://schemas.microsoft.com/office/drawing/2012/chart" uri="{CE6537A1-D6FC-4f65-9D91-7224C49458BB}"/>
                <c:ext xmlns:c16="http://schemas.microsoft.com/office/drawing/2014/chart" uri="{C3380CC4-5D6E-409C-BE32-E72D297353CC}">
                  <c16:uniqueId val="{00000009-A0A1-4A3F-B6FE-8D41316409A5}"/>
                </c:ext>
              </c:extLst>
            </c:dLbl>
            <c:dLbl>
              <c:idx val="10"/>
              <c:delete val="1"/>
              <c:extLst>
                <c:ext xmlns:c15="http://schemas.microsoft.com/office/drawing/2012/chart" uri="{CE6537A1-D6FC-4f65-9D91-7224C49458BB}"/>
                <c:ext xmlns:c16="http://schemas.microsoft.com/office/drawing/2014/chart" uri="{C3380CC4-5D6E-409C-BE32-E72D297353CC}">
                  <c16:uniqueId val="{0000000A-A0A1-4A3F-B6FE-8D41316409A5}"/>
                </c:ext>
              </c:extLst>
            </c:dLbl>
            <c:dLbl>
              <c:idx val="11"/>
              <c:delete val="1"/>
              <c:extLst>
                <c:ext xmlns:c15="http://schemas.microsoft.com/office/drawing/2012/chart" uri="{CE6537A1-D6FC-4f65-9D91-7224C49458BB}"/>
                <c:ext xmlns:c16="http://schemas.microsoft.com/office/drawing/2014/chart" uri="{C3380CC4-5D6E-409C-BE32-E72D297353CC}">
                  <c16:uniqueId val="{0000000B-A0A1-4A3F-B6FE-8D41316409A5}"/>
                </c:ext>
              </c:extLst>
            </c:dLbl>
            <c:dLbl>
              <c:idx val="12"/>
              <c:delete val="1"/>
              <c:extLst>
                <c:ext xmlns:c15="http://schemas.microsoft.com/office/drawing/2012/chart" uri="{CE6537A1-D6FC-4f65-9D91-7224C49458BB}"/>
                <c:ext xmlns:c16="http://schemas.microsoft.com/office/drawing/2014/chart" uri="{C3380CC4-5D6E-409C-BE32-E72D297353CC}">
                  <c16:uniqueId val="{0000000C-A0A1-4A3F-B6FE-8D41316409A5}"/>
                </c:ext>
              </c:extLst>
            </c:dLbl>
            <c:dLbl>
              <c:idx val="13"/>
              <c:delete val="1"/>
              <c:extLst>
                <c:ext xmlns:c15="http://schemas.microsoft.com/office/drawing/2012/chart" uri="{CE6537A1-D6FC-4f65-9D91-7224C49458BB}"/>
                <c:ext xmlns:c16="http://schemas.microsoft.com/office/drawing/2014/chart" uri="{C3380CC4-5D6E-409C-BE32-E72D297353CC}">
                  <c16:uniqueId val="{0000000D-A0A1-4A3F-B6FE-8D41316409A5}"/>
                </c:ext>
              </c:extLst>
            </c:dLbl>
            <c:dLbl>
              <c:idx val="14"/>
              <c:delete val="1"/>
              <c:extLst>
                <c:ext xmlns:c15="http://schemas.microsoft.com/office/drawing/2012/chart" uri="{CE6537A1-D6FC-4f65-9D91-7224C49458BB}"/>
                <c:ext xmlns:c16="http://schemas.microsoft.com/office/drawing/2014/chart" uri="{C3380CC4-5D6E-409C-BE32-E72D297353CC}">
                  <c16:uniqueId val="{0000000E-A0A1-4A3F-B6FE-8D41316409A5}"/>
                </c:ext>
              </c:extLst>
            </c:dLbl>
            <c:dLbl>
              <c:idx val="15"/>
              <c:delete val="1"/>
              <c:extLst>
                <c:ext xmlns:c15="http://schemas.microsoft.com/office/drawing/2012/chart" uri="{CE6537A1-D6FC-4f65-9D91-7224C49458BB}"/>
                <c:ext xmlns:c16="http://schemas.microsoft.com/office/drawing/2014/chart" uri="{C3380CC4-5D6E-409C-BE32-E72D297353CC}">
                  <c16:uniqueId val="{0000000F-A0A1-4A3F-B6FE-8D41316409A5}"/>
                </c:ext>
              </c:extLst>
            </c:dLbl>
            <c:dLbl>
              <c:idx val="16"/>
              <c:delete val="1"/>
              <c:extLst>
                <c:ext xmlns:c15="http://schemas.microsoft.com/office/drawing/2012/chart" uri="{CE6537A1-D6FC-4f65-9D91-7224C49458BB}"/>
                <c:ext xmlns:c16="http://schemas.microsoft.com/office/drawing/2014/chart" uri="{C3380CC4-5D6E-409C-BE32-E72D297353CC}">
                  <c16:uniqueId val="{00000010-A0A1-4A3F-B6FE-8D41316409A5}"/>
                </c:ext>
              </c:extLst>
            </c:dLbl>
            <c:dLbl>
              <c:idx val="17"/>
              <c:delete val="1"/>
              <c:extLst>
                <c:ext xmlns:c15="http://schemas.microsoft.com/office/drawing/2012/chart" uri="{CE6537A1-D6FC-4f65-9D91-7224C49458BB}"/>
                <c:ext xmlns:c16="http://schemas.microsoft.com/office/drawing/2014/chart" uri="{C3380CC4-5D6E-409C-BE32-E72D297353CC}">
                  <c16:uniqueId val="{00000011-A0A1-4A3F-B6FE-8D41316409A5}"/>
                </c:ext>
              </c:extLst>
            </c:dLbl>
            <c:dLbl>
              <c:idx val="18"/>
              <c:delete val="1"/>
              <c:extLst>
                <c:ext xmlns:c15="http://schemas.microsoft.com/office/drawing/2012/chart" uri="{CE6537A1-D6FC-4f65-9D91-7224C49458BB}"/>
                <c:ext xmlns:c16="http://schemas.microsoft.com/office/drawing/2014/chart" uri="{C3380CC4-5D6E-409C-BE32-E72D297353CC}">
                  <c16:uniqueId val="{00000012-A0A1-4A3F-B6FE-8D41316409A5}"/>
                </c:ext>
              </c:extLst>
            </c:dLbl>
            <c:dLbl>
              <c:idx val="19"/>
              <c:delete val="1"/>
              <c:extLst>
                <c:ext xmlns:c15="http://schemas.microsoft.com/office/drawing/2012/chart" uri="{CE6537A1-D6FC-4f65-9D91-7224C49458BB}"/>
                <c:ext xmlns:c16="http://schemas.microsoft.com/office/drawing/2014/chart" uri="{C3380CC4-5D6E-409C-BE32-E72D297353CC}">
                  <c16:uniqueId val="{00000013-A0A1-4A3F-B6FE-8D41316409A5}"/>
                </c:ext>
              </c:extLst>
            </c:dLbl>
            <c:dLbl>
              <c:idx val="20"/>
              <c:layout>
                <c:manualLayout>
                  <c:x val="-4.8344921810654015E-2"/>
                  <c:y val="-2.8250320080257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0A1-4A3F-B6FE-8D41316409A5}"/>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Sheet1!$A$141:$A$161</c:f>
              <c:strCache>
                <c:ptCount val="21"/>
                <c:pt idx="0">
                  <c:v>Q4 FY12</c:v>
                </c:pt>
                <c:pt idx="1">
                  <c:v>Q1 FY13</c:v>
                </c:pt>
                <c:pt idx="2">
                  <c:v>Q2 FY13</c:v>
                </c:pt>
                <c:pt idx="3">
                  <c:v>Q3 FY13</c:v>
                </c:pt>
                <c:pt idx="4">
                  <c:v>Q4 FY13</c:v>
                </c:pt>
                <c:pt idx="5">
                  <c:v>Q1 FY14</c:v>
                </c:pt>
                <c:pt idx="6">
                  <c:v>Q2FY14</c:v>
                </c:pt>
                <c:pt idx="7">
                  <c:v>Q3FY14</c:v>
                </c:pt>
                <c:pt idx="8">
                  <c:v>Q4FY14</c:v>
                </c:pt>
                <c:pt idx="9">
                  <c:v>Q1FY15</c:v>
                </c:pt>
                <c:pt idx="10">
                  <c:v>Q2FY15</c:v>
                </c:pt>
                <c:pt idx="11">
                  <c:v>Q3FY15</c:v>
                </c:pt>
                <c:pt idx="12">
                  <c:v>Q4FY15</c:v>
                </c:pt>
                <c:pt idx="13">
                  <c:v>Q1FY16</c:v>
                </c:pt>
                <c:pt idx="14">
                  <c:v>Q2FY16</c:v>
                </c:pt>
                <c:pt idx="15">
                  <c:v>Q3FY16</c:v>
                </c:pt>
                <c:pt idx="16">
                  <c:v>Q4FY16</c:v>
                </c:pt>
                <c:pt idx="17">
                  <c:v>Q1FY17</c:v>
                </c:pt>
                <c:pt idx="18">
                  <c:v>Q2FY17</c:v>
                </c:pt>
                <c:pt idx="19">
                  <c:v>Q3FY17</c:v>
                </c:pt>
                <c:pt idx="20">
                  <c:v>Q4FY17</c:v>
                </c:pt>
              </c:strCache>
            </c:strRef>
          </c:cat>
          <c:val>
            <c:numRef>
              <c:f>Sheet1!$D$141:$D$161</c:f>
              <c:numCache>
                <c:formatCode>0%</c:formatCode>
                <c:ptCount val="21"/>
                <c:pt idx="0">
                  <c:v>0.3663937362118409</c:v>
                </c:pt>
                <c:pt idx="1">
                  <c:v>0.37807592982872745</c:v>
                </c:pt>
                <c:pt idx="2">
                  <c:v>0.3891316952877733</c:v>
                </c:pt>
                <c:pt idx="3">
                  <c:v>0.40713115699619334</c:v>
                </c:pt>
                <c:pt idx="4">
                  <c:v>0.42204431842925777</c:v>
                </c:pt>
                <c:pt idx="5">
                  <c:v>0.44380992767451172</c:v>
                </c:pt>
                <c:pt idx="6">
                  <c:v>0.48237510635711683</c:v>
                </c:pt>
                <c:pt idx="7">
                  <c:v>0.5246307191083166</c:v>
                </c:pt>
                <c:pt idx="8">
                  <c:v>0.56151839988397712</c:v>
                </c:pt>
                <c:pt idx="9">
                  <c:v>0.6251796485494644</c:v>
                </c:pt>
                <c:pt idx="10">
                  <c:v>0.67979536542506691</c:v>
                </c:pt>
                <c:pt idx="11">
                  <c:v>0.73179406069385522</c:v>
                </c:pt>
                <c:pt idx="12">
                  <c:v>0.76658272884075651</c:v>
                </c:pt>
                <c:pt idx="13">
                  <c:v>0.79296614569731749</c:v>
                </c:pt>
                <c:pt idx="14">
                  <c:v>0.80516909923355173</c:v>
                </c:pt>
                <c:pt idx="15">
                  <c:v>0.82327357346530761</c:v>
                </c:pt>
                <c:pt idx="16">
                  <c:v>0.84498281000877429</c:v>
                </c:pt>
                <c:pt idx="17">
                  <c:v>0.85965861174469538</c:v>
                </c:pt>
                <c:pt idx="18">
                  <c:v>0.86499999999999999</c:v>
                </c:pt>
                <c:pt idx="19">
                  <c:v>0.87</c:v>
                </c:pt>
                <c:pt idx="20">
                  <c:v>0.88</c:v>
                </c:pt>
              </c:numCache>
            </c:numRef>
          </c:val>
          <c:smooth val="0"/>
          <c:extLst>
            <c:ext xmlns:c16="http://schemas.microsoft.com/office/drawing/2014/chart" uri="{C3380CC4-5D6E-409C-BE32-E72D297353CC}">
              <c16:uniqueId val="{00000015-A0A1-4A3F-B6FE-8D41316409A5}"/>
            </c:ext>
          </c:extLst>
        </c:ser>
        <c:dLbls>
          <c:showLegendKey val="0"/>
          <c:showVal val="0"/>
          <c:showCatName val="0"/>
          <c:showSerName val="0"/>
          <c:showPercent val="0"/>
          <c:showBubbleSize val="0"/>
        </c:dLbls>
        <c:marker val="1"/>
        <c:smooth val="0"/>
        <c:axId val="203086832"/>
        <c:axId val="203086272"/>
      </c:lineChart>
      <c:catAx>
        <c:axId val="203086832"/>
        <c:scaling>
          <c:orientation val="minMax"/>
        </c:scaling>
        <c:delete val="0"/>
        <c:axPos val="b"/>
        <c:numFmt formatCode="General" sourceLinked="0"/>
        <c:majorTickMark val="out"/>
        <c:minorTickMark val="none"/>
        <c:tickLblPos val="nextTo"/>
        <c:txPr>
          <a:bodyPr rot="0" vert="horz"/>
          <a:lstStyle/>
          <a:p>
            <a:pPr>
              <a:defRPr sz="1400"/>
            </a:pPr>
            <a:endParaRPr lang="en-US"/>
          </a:p>
        </c:txPr>
        <c:crossAx val="203086272"/>
        <c:crosses val="autoZero"/>
        <c:auto val="1"/>
        <c:lblAlgn val="ctr"/>
        <c:lblOffset val="100"/>
        <c:tickLblSkip val="4"/>
        <c:tickMarkSkip val="1"/>
        <c:noMultiLvlLbl val="0"/>
      </c:catAx>
      <c:valAx>
        <c:axId val="203086272"/>
        <c:scaling>
          <c:orientation val="minMax"/>
        </c:scaling>
        <c:delete val="0"/>
        <c:axPos val="l"/>
        <c:majorGridlines/>
        <c:title>
          <c:tx>
            <c:rich>
              <a:bodyPr rot="-5400000" vert="horz"/>
              <a:lstStyle/>
              <a:p>
                <a:pPr>
                  <a:defRPr sz="1400"/>
                </a:pPr>
                <a:r>
                  <a:rPr lang="en-US" sz="1400"/>
                  <a:t>Veterans (%)</a:t>
                </a:r>
              </a:p>
            </c:rich>
          </c:tx>
          <c:overlay val="0"/>
        </c:title>
        <c:numFmt formatCode="0%" sourceLinked="1"/>
        <c:majorTickMark val="out"/>
        <c:minorTickMark val="none"/>
        <c:tickLblPos val="nextTo"/>
        <c:txPr>
          <a:bodyPr/>
          <a:lstStyle/>
          <a:p>
            <a:pPr>
              <a:defRPr sz="1400"/>
            </a:pPr>
            <a:endParaRPr lang="en-US"/>
          </a:p>
        </c:txPr>
        <c:crossAx val="203086832"/>
        <c:crosses val="autoZero"/>
        <c:crossBetween val="midCat"/>
      </c:valAx>
      <c:spPr>
        <a:ln>
          <a:solidFill>
            <a:schemeClr val="tx1"/>
          </a:solidFill>
        </a:ln>
      </c:spPr>
    </c:plotArea>
    <c:plotVisOnly val="1"/>
    <c:dispBlanksAs val="gap"/>
    <c:showDLblsOverMax val="0"/>
  </c:chart>
  <c:spPr>
    <a:ln>
      <a:solidFill>
        <a:sysClr val="windowText" lastClr="000000"/>
      </a:solid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56BDA-2CFE-4ACD-8E0F-F31AD8745FEF}" type="doc">
      <dgm:prSet loTypeId="urn:microsoft.com/office/officeart/2005/8/layout/venn1" loCatId="relationship" qsTypeId="urn:microsoft.com/office/officeart/2005/8/quickstyle/simple1" qsCatId="simple" csTypeId="urn:microsoft.com/office/officeart/2005/8/colors/accent1_2" csCatId="accent1" phldr="1"/>
      <dgm:spPr/>
    </dgm:pt>
    <dgm:pt modelId="{B6366A23-3C5E-4CCD-93B6-B67A454D999C}">
      <dgm:prSet phldrT="[Text]"/>
      <dgm:spPr>
        <a:solidFill>
          <a:schemeClr val="accent4">
            <a:alpha val="50000"/>
          </a:schemeClr>
        </a:solidFill>
      </dgm:spPr>
      <dgm:t>
        <a:bodyPr/>
        <a:lstStyle/>
        <a:p>
          <a:endParaRPr lang="en-US" dirty="0"/>
        </a:p>
      </dgm:t>
    </dgm:pt>
    <dgm:pt modelId="{A74EF0E0-615A-464C-8E24-F42B7143215B}" type="parTrans" cxnId="{8261A3BC-1196-46E9-965F-402518BBB686}">
      <dgm:prSet/>
      <dgm:spPr/>
      <dgm:t>
        <a:bodyPr/>
        <a:lstStyle/>
        <a:p>
          <a:endParaRPr lang="en-US"/>
        </a:p>
      </dgm:t>
    </dgm:pt>
    <dgm:pt modelId="{6AA37C1B-AEC7-4E33-A652-89F3412AB52F}" type="sibTrans" cxnId="{8261A3BC-1196-46E9-965F-402518BBB686}">
      <dgm:prSet/>
      <dgm:spPr/>
      <dgm:t>
        <a:bodyPr/>
        <a:lstStyle/>
        <a:p>
          <a:endParaRPr lang="en-US"/>
        </a:p>
      </dgm:t>
    </dgm:pt>
    <dgm:pt modelId="{6B53A8F0-7E84-48E0-92B0-69DF6DADE77E}">
      <dgm:prSet phldrT="[Text]"/>
      <dgm:spPr>
        <a:solidFill>
          <a:schemeClr val="accent3">
            <a:alpha val="50000"/>
          </a:schemeClr>
        </a:solidFill>
      </dgm:spPr>
      <dgm:t>
        <a:bodyPr/>
        <a:lstStyle/>
        <a:p>
          <a:endParaRPr lang="en-US" dirty="0"/>
        </a:p>
      </dgm:t>
    </dgm:pt>
    <dgm:pt modelId="{6F24414A-497A-4720-9F1D-BE88F8AB1B4F}" type="parTrans" cxnId="{DBF15E04-07A6-4971-9711-E027B171C186}">
      <dgm:prSet/>
      <dgm:spPr/>
      <dgm:t>
        <a:bodyPr/>
        <a:lstStyle/>
        <a:p>
          <a:endParaRPr lang="en-US"/>
        </a:p>
      </dgm:t>
    </dgm:pt>
    <dgm:pt modelId="{862FB5E2-B10A-45A7-92D3-079C4781C5C4}" type="sibTrans" cxnId="{DBF15E04-07A6-4971-9711-E027B171C186}">
      <dgm:prSet/>
      <dgm:spPr/>
      <dgm:t>
        <a:bodyPr/>
        <a:lstStyle/>
        <a:p>
          <a:endParaRPr lang="en-US"/>
        </a:p>
      </dgm:t>
    </dgm:pt>
    <dgm:pt modelId="{2E11A108-E48E-4923-A354-4492F57CA1DD}">
      <dgm:prSet phldrT="[Text]"/>
      <dgm:spPr/>
      <dgm:t>
        <a:bodyPr/>
        <a:lstStyle/>
        <a:p>
          <a:endParaRPr lang="en-US" dirty="0"/>
        </a:p>
      </dgm:t>
    </dgm:pt>
    <dgm:pt modelId="{73197D02-BEDA-4EB7-BA47-440D5F85F70B}" type="parTrans" cxnId="{B95BBB26-7ACA-4F31-B7A8-0246174A8C42}">
      <dgm:prSet/>
      <dgm:spPr/>
      <dgm:t>
        <a:bodyPr/>
        <a:lstStyle/>
        <a:p>
          <a:endParaRPr lang="en-US"/>
        </a:p>
      </dgm:t>
    </dgm:pt>
    <dgm:pt modelId="{134BE7C6-BA14-4F75-AA19-53C23D6F5945}" type="sibTrans" cxnId="{B95BBB26-7ACA-4F31-B7A8-0246174A8C42}">
      <dgm:prSet/>
      <dgm:spPr/>
      <dgm:t>
        <a:bodyPr/>
        <a:lstStyle/>
        <a:p>
          <a:endParaRPr lang="en-US"/>
        </a:p>
      </dgm:t>
    </dgm:pt>
    <dgm:pt modelId="{EEE80658-1D26-48C9-9792-299C69B9A599}" type="pres">
      <dgm:prSet presAssocID="{35056BDA-2CFE-4ACD-8E0F-F31AD8745FEF}" presName="compositeShape" presStyleCnt="0">
        <dgm:presLayoutVars>
          <dgm:chMax val="7"/>
          <dgm:dir/>
          <dgm:resizeHandles val="exact"/>
        </dgm:presLayoutVars>
      </dgm:prSet>
      <dgm:spPr/>
    </dgm:pt>
    <dgm:pt modelId="{A8FB64FD-D45E-4D5A-8C8E-4A2688C38F62}" type="pres">
      <dgm:prSet presAssocID="{B6366A23-3C5E-4CCD-93B6-B67A454D999C}" presName="circ1" presStyleLbl="vennNode1" presStyleIdx="0" presStyleCnt="3"/>
      <dgm:spPr/>
    </dgm:pt>
    <dgm:pt modelId="{754E11CE-BB65-4025-9629-D1C60874A229}" type="pres">
      <dgm:prSet presAssocID="{B6366A23-3C5E-4CCD-93B6-B67A454D999C}" presName="circ1Tx" presStyleLbl="revTx" presStyleIdx="0" presStyleCnt="0">
        <dgm:presLayoutVars>
          <dgm:chMax val="0"/>
          <dgm:chPref val="0"/>
          <dgm:bulletEnabled val="1"/>
        </dgm:presLayoutVars>
      </dgm:prSet>
      <dgm:spPr/>
    </dgm:pt>
    <dgm:pt modelId="{F282A484-2578-4C74-A704-1CF9FC8909E0}" type="pres">
      <dgm:prSet presAssocID="{6B53A8F0-7E84-48E0-92B0-69DF6DADE77E}" presName="circ2" presStyleLbl="vennNode1" presStyleIdx="1" presStyleCnt="3"/>
      <dgm:spPr/>
    </dgm:pt>
    <dgm:pt modelId="{64D0EF7B-8D42-4ACF-857E-D41FA81D1927}" type="pres">
      <dgm:prSet presAssocID="{6B53A8F0-7E84-48E0-92B0-69DF6DADE77E}" presName="circ2Tx" presStyleLbl="revTx" presStyleIdx="0" presStyleCnt="0">
        <dgm:presLayoutVars>
          <dgm:chMax val="0"/>
          <dgm:chPref val="0"/>
          <dgm:bulletEnabled val="1"/>
        </dgm:presLayoutVars>
      </dgm:prSet>
      <dgm:spPr/>
    </dgm:pt>
    <dgm:pt modelId="{4F79F1A2-B437-4867-B95A-CA82AD8C2050}" type="pres">
      <dgm:prSet presAssocID="{2E11A108-E48E-4923-A354-4492F57CA1DD}" presName="circ3" presStyleLbl="vennNode1" presStyleIdx="2" presStyleCnt="3" custLinFactNeighborX="153" custLinFactNeighborY="-727"/>
      <dgm:spPr/>
    </dgm:pt>
    <dgm:pt modelId="{80D28D2B-CF0B-487D-92BD-30B973079373}" type="pres">
      <dgm:prSet presAssocID="{2E11A108-E48E-4923-A354-4492F57CA1DD}" presName="circ3Tx" presStyleLbl="revTx" presStyleIdx="0" presStyleCnt="0">
        <dgm:presLayoutVars>
          <dgm:chMax val="0"/>
          <dgm:chPref val="0"/>
          <dgm:bulletEnabled val="1"/>
        </dgm:presLayoutVars>
      </dgm:prSet>
      <dgm:spPr/>
    </dgm:pt>
  </dgm:ptLst>
  <dgm:cxnLst>
    <dgm:cxn modelId="{DBF15E04-07A6-4971-9711-E027B171C186}" srcId="{35056BDA-2CFE-4ACD-8E0F-F31AD8745FEF}" destId="{6B53A8F0-7E84-48E0-92B0-69DF6DADE77E}" srcOrd="1" destOrd="0" parTransId="{6F24414A-497A-4720-9F1D-BE88F8AB1B4F}" sibTransId="{862FB5E2-B10A-45A7-92D3-079C4781C5C4}"/>
    <dgm:cxn modelId="{A7524E0F-D10C-4580-BFC5-99F110CC9190}" type="presOf" srcId="{6B53A8F0-7E84-48E0-92B0-69DF6DADE77E}" destId="{64D0EF7B-8D42-4ACF-857E-D41FA81D1927}" srcOrd="1" destOrd="0" presId="urn:microsoft.com/office/officeart/2005/8/layout/venn1"/>
    <dgm:cxn modelId="{45305724-4977-439B-9F8D-1D7D90376217}" type="presOf" srcId="{2E11A108-E48E-4923-A354-4492F57CA1DD}" destId="{4F79F1A2-B437-4867-B95A-CA82AD8C2050}" srcOrd="0" destOrd="0" presId="urn:microsoft.com/office/officeart/2005/8/layout/venn1"/>
    <dgm:cxn modelId="{B95BBB26-7ACA-4F31-B7A8-0246174A8C42}" srcId="{35056BDA-2CFE-4ACD-8E0F-F31AD8745FEF}" destId="{2E11A108-E48E-4923-A354-4492F57CA1DD}" srcOrd="2" destOrd="0" parTransId="{73197D02-BEDA-4EB7-BA47-440D5F85F70B}" sibTransId="{134BE7C6-BA14-4F75-AA19-53C23D6F5945}"/>
    <dgm:cxn modelId="{971C9D46-33E6-41A8-BB1E-E236DEC92856}" type="presOf" srcId="{B6366A23-3C5E-4CCD-93B6-B67A454D999C}" destId="{754E11CE-BB65-4025-9629-D1C60874A229}" srcOrd="1" destOrd="0" presId="urn:microsoft.com/office/officeart/2005/8/layout/venn1"/>
    <dgm:cxn modelId="{2080D793-C409-4C22-9ED4-9DF1E17BCC4B}" type="presOf" srcId="{B6366A23-3C5E-4CCD-93B6-B67A454D999C}" destId="{A8FB64FD-D45E-4D5A-8C8E-4A2688C38F62}" srcOrd="0" destOrd="0" presId="urn:microsoft.com/office/officeart/2005/8/layout/venn1"/>
    <dgm:cxn modelId="{8261A3BC-1196-46E9-965F-402518BBB686}" srcId="{35056BDA-2CFE-4ACD-8E0F-F31AD8745FEF}" destId="{B6366A23-3C5E-4CCD-93B6-B67A454D999C}" srcOrd="0" destOrd="0" parTransId="{A74EF0E0-615A-464C-8E24-F42B7143215B}" sibTransId="{6AA37C1B-AEC7-4E33-A652-89F3412AB52F}"/>
    <dgm:cxn modelId="{679B7AD8-D213-4E91-8E94-D5F7A2722995}" type="presOf" srcId="{35056BDA-2CFE-4ACD-8E0F-F31AD8745FEF}" destId="{EEE80658-1D26-48C9-9792-299C69B9A599}" srcOrd="0" destOrd="0" presId="urn:microsoft.com/office/officeart/2005/8/layout/venn1"/>
    <dgm:cxn modelId="{35557FF7-D4F1-47FA-B30E-E084442D7B8B}" type="presOf" srcId="{2E11A108-E48E-4923-A354-4492F57CA1DD}" destId="{80D28D2B-CF0B-487D-92BD-30B973079373}" srcOrd="1" destOrd="0" presId="urn:microsoft.com/office/officeart/2005/8/layout/venn1"/>
    <dgm:cxn modelId="{6BE288FB-3A64-48C1-A67F-0E5ED777DE75}" type="presOf" srcId="{6B53A8F0-7E84-48E0-92B0-69DF6DADE77E}" destId="{F282A484-2578-4C74-A704-1CF9FC8909E0}" srcOrd="0" destOrd="0" presId="urn:microsoft.com/office/officeart/2005/8/layout/venn1"/>
    <dgm:cxn modelId="{9991FACF-5182-41A0-A7BC-4F481DBE1C5E}" type="presParOf" srcId="{EEE80658-1D26-48C9-9792-299C69B9A599}" destId="{A8FB64FD-D45E-4D5A-8C8E-4A2688C38F62}" srcOrd="0" destOrd="0" presId="urn:microsoft.com/office/officeart/2005/8/layout/venn1"/>
    <dgm:cxn modelId="{EDCDF70C-03A7-4C27-AECA-ECF411D05AAC}" type="presParOf" srcId="{EEE80658-1D26-48C9-9792-299C69B9A599}" destId="{754E11CE-BB65-4025-9629-D1C60874A229}" srcOrd="1" destOrd="0" presId="urn:microsoft.com/office/officeart/2005/8/layout/venn1"/>
    <dgm:cxn modelId="{F3D94388-DC3E-4E54-8858-6B81BE5DDB8B}" type="presParOf" srcId="{EEE80658-1D26-48C9-9792-299C69B9A599}" destId="{F282A484-2578-4C74-A704-1CF9FC8909E0}" srcOrd="2" destOrd="0" presId="urn:microsoft.com/office/officeart/2005/8/layout/venn1"/>
    <dgm:cxn modelId="{74916B8D-1EE1-4C37-A157-1094F25765ED}" type="presParOf" srcId="{EEE80658-1D26-48C9-9792-299C69B9A599}" destId="{64D0EF7B-8D42-4ACF-857E-D41FA81D1927}" srcOrd="3" destOrd="0" presId="urn:microsoft.com/office/officeart/2005/8/layout/venn1"/>
    <dgm:cxn modelId="{CF7C1D93-F1AF-4705-A5E7-C5BB1820C3D9}" type="presParOf" srcId="{EEE80658-1D26-48C9-9792-299C69B9A599}" destId="{4F79F1A2-B437-4867-B95A-CA82AD8C2050}" srcOrd="4" destOrd="0" presId="urn:microsoft.com/office/officeart/2005/8/layout/venn1"/>
    <dgm:cxn modelId="{033A03B3-3094-4FC4-BCCC-A123D34B4D8A}" type="presParOf" srcId="{EEE80658-1D26-48C9-9792-299C69B9A599}" destId="{80D28D2B-CF0B-487D-92BD-30B97307937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1D70D5-36FF-4323-A3B9-D924622F727B}"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0C625BA2-AC03-4FCC-ACC6-591D3F2C54B7}">
      <dgm:prSet phldrT="[Text]" custT="1"/>
      <dgm:spPr/>
      <dgm:t>
        <a:bodyPr/>
        <a:lstStyle/>
        <a:p>
          <a:endParaRPr lang="en-US" sz="2800" dirty="0">
            <a:solidFill>
              <a:srgbClr val="FF0000"/>
            </a:solidFill>
          </a:endParaRPr>
        </a:p>
      </dgm:t>
    </dgm:pt>
    <dgm:pt modelId="{2B9830C0-1943-419A-A0F4-195DAA696748}" type="parTrans" cxnId="{4BEB278C-82D4-48E8-AE5C-A23576775C6E}">
      <dgm:prSet/>
      <dgm:spPr/>
      <dgm:t>
        <a:bodyPr/>
        <a:lstStyle/>
        <a:p>
          <a:endParaRPr lang="en-US"/>
        </a:p>
      </dgm:t>
    </dgm:pt>
    <dgm:pt modelId="{E5CCB040-F6FF-412F-BB6B-61D3A32E8CC9}" type="sibTrans" cxnId="{4BEB278C-82D4-48E8-AE5C-A23576775C6E}">
      <dgm:prSet/>
      <dgm:spPr/>
      <dgm:t>
        <a:bodyPr/>
        <a:lstStyle/>
        <a:p>
          <a:endParaRPr lang="en-US"/>
        </a:p>
      </dgm:t>
    </dgm:pt>
    <dgm:pt modelId="{893150CC-C416-4AFB-9627-685B7F7A7740}">
      <dgm:prSet phldrT="[Text]"/>
      <dgm:spPr/>
      <dgm:t>
        <a:bodyPr/>
        <a:lstStyle/>
        <a:p>
          <a:r>
            <a:rPr lang="en-US" dirty="0"/>
            <a:t>Telephone consults</a:t>
          </a:r>
        </a:p>
      </dgm:t>
    </dgm:pt>
    <dgm:pt modelId="{A21FB9EA-3F10-4ADA-B7D2-F6E4841D317B}" type="parTrans" cxnId="{6AB9EDE9-490A-4511-B0DE-5883EDE86C83}">
      <dgm:prSet/>
      <dgm:spPr/>
      <dgm:t>
        <a:bodyPr/>
        <a:lstStyle/>
        <a:p>
          <a:endParaRPr lang="en-US"/>
        </a:p>
      </dgm:t>
    </dgm:pt>
    <dgm:pt modelId="{22A82622-A7BF-4A80-A98E-20FE7101ED35}" type="sibTrans" cxnId="{6AB9EDE9-490A-4511-B0DE-5883EDE86C83}">
      <dgm:prSet/>
      <dgm:spPr/>
      <dgm:t>
        <a:bodyPr/>
        <a:lstStyle/>
        <a:p>
          <a:endParaRPr lang="en-US"/>
        </a:p>
      </dgm:t>
    </dgm:pt>
    <dgm:pt modelId="{2C351AA8-12D9-4C57-B497-763086B9DB16}">
      <dgm:prSet phldrT="[Text]"/>
      <dgm:spPr/>
      <dgm:t>
        <a:bodyPr/>
        <a:lstStyle/>
        <a:p>
          <a:r>
            <a:rPr lang="en-US" dirty="0"/>
            <a:t> Tele-health consults   (CVT)</a:t>
          </a:r>
        </a:p>
      </dgm:t>
    </dgm:pt>
    <dgm:pt modelId="{AEA80139-FDA0-4892-B661-0DBE180D5859}" type="parTrans" cxnId="{18F39407-4405-46E5-995D-FC0FB28EAD6F}">
      <dgm:prSet/>
      <dgm:spPr/>
      <dgm:t>
        <a:bodyPr/>
        <a:lstStyle/>
        <a:p>
          <a:endParaRPr lang="en-US"/>
        </a:p>
      </dgm:t>
    </dgm:pt>
    <dgm:pt modelId="{B158451C-D7A8-4580-A6AD-766EB3CBF035}" type="sibTrans" cxnId="{18F39407-4405-46E5-995D-FC0FB28EAD6F}">
      <dgm:prSet/>
      <dgm:spPr/>
      <dgm:t>
        <a:bodyPr/>
        <a:lstStyle/>
        <a:p>
          <a:endParaRPr lang="en-US"/>
        </a:p>
      </dgm:t>
    </dgm:pt>
    <dgm:pt modelId="{65889A2E-93CE-4305-AE5C-AF0DBC582480}">
      <dgm:prSet phldrT="[Text]" custT="1"/>
      <dgm:spPr/>
      <dgm:t>
        <a:bodyPr/>
        <a:lstStyle/>
        <a:p>
          <a:r>
            <a:rPr lang="en-US" sz="1600" dirty="0"/>
            <a:t>Face-to-face consults</a:t>
          </a:r>
        </a:p>
      </dgm:t>
    </dgm:pt>
    <dgm:pt modelId="{4F16FCBB-25BE-4C77-B547-EA2F956DE0DA}" type="parTrans" cxnId="{ADB7BCCE-E8DA-40F6-A8D6-0504A18499EB}">
      <dgm:prSet/>
      <dgm:spPr/>
      <dgm:t>
        <a:bodyPr/>
        <a:lstStyle/>
        <a:p>
          <a:endParaRPr lang="en-US"/>
        </a:p>
      </dgm:t>
    </dgm:pt>
    <dgm:pt modelId="{43DAC223-A2E7-47D6-B9F3-0CF192B0923D}" type="sibTrans" cxnId="{ADB7BCCE-E8DA-40F6-A8D6-0504A18499EB}">
      <dgm:prSet/>
      <dgm:spPr/>
      <dgm:t>
        <a:bodyPr/>
        <a:lstStyle/>
        <a:p>
          <a:endParaRPr lang="en-US"/>
        </a:p>
      </dgm:t>
    </dgm:pt>
    <dgm:pt modelId="{F7EF16B6-9B95-4048-8700-6915DB97B2A5}">
      <dgm:prSet phldrT="[Text]"/>
      <dgm:spPr/>
      <dgm:t>
        <a:bodyPr/>
        <a:lstStyle/>
        <a:p>
          <a:r>
            <a:rPr lang="en-US" dirty="0"/>
            <a:t>E-Consults using CPRS</a:t>
          </a:r>
        </a:p>
      </dgm:t>
    </dgm:pt>
    <dgm:pt modelId="{9873EC42-13D4-4688-9563-38C6F8D78195}" type="parTrans" cxnId="{F0536CA2-3507-4D80-81C9-19BAAD721B8B}">
      <dgm:prSet/>
      <dgm:spPr/>
      <dgm:t>
        <a:bodyPr/>
        <a:lstStyle/>
        <a:p>
          <a:endParaRPr lang="en-US"/>
        </a:p>
      </dgm:t>
    </dgm:pt>
    <dgm:pt modelId="{3DFE24F0-5267-4E3D-BC69-4301C53615A3}" type="sibTrans" cxnId="{F0536CA2-3507-4D80-81C9-19BAAD721B8B}">
      <dgm:prSet/>
      <dgm:spPr/>
      <dgm:t>
        <a:bodyPr/>
        <a:lstStyle/>
        <a:p>
          <a:endParaRPr lang="en-US"/>
        </a:p>
      </dgm:t>
    </dgm:pt>
    <dgm:pt modelId="{98CE1207-F572-4019-8258-45E7297F809E}">
      <dgm:prSet phldrT="[Text]"/>
      <dgm:spPr>
        <a:solidFill>
          <a:srgbClr val="E5F7FF"/>
        </a:solidFill>
      </dgm:spPr>
      <dgm:t>
        <a:bodyPr/>
        <a:lstStyle/>
        <a:p>
          <a:r>
            <a:rPr lang="en-US" dirty="0"/>
            <a:t>SCAN ECHO consults and continuing supervision to competency</a:t>
          </a:r>
        </a:p>
      </dgm:t>
    </dgm:pt>
    <dgm:pt modelId="{CDF775D0-1579-489A-9048-111FA3C601A4}" type="sibTrans" cxnId="{7C7614C9-C6F6-465B-97FE-AAAE7658D743}">
      <dgm:prSet/>
      <dgm:spPr/>
      <dgm:t>
        <a:bodyPr/>
        <a:lstStyle/>
        <a:p>
          <a:endParaRPr lang="en-US"/>
        </a:p>
      </dgm:t>
    </dgm:pt>
    <dgm:pt modelId="{9FDE4842-C73A-493B-AC7C-D4B78922384B}" type="parTrans" cxnId="{7C7614C9-C6F6-465B-97FE-AAAE7658D743}">
      <dgm:prSet/>
      <dgm:spPr/>
      <dgm:t>
        <a:bodyPr/>
        <a:lstStyle/>
        <a:p>
          <a:endParaRPr lang="en-US"/>
        </a:p>
      </dgm:t>
    </dgm:pt>
    <dgm:pt modelId="{21AEB54C-BDAD-449D-B9F6-E69EA356A502}">
      <dgm:prSet phldrT="[Text]" custScaleX="72202" custScaleY="82814" custRadScaleRad="103679" custRadScaleInc="19785"/>
      <dgm:spPr/>
      <dgm:t>
        <a:bodyPr/>
        <a:lstStyle/>
        <a:p>
          <a:endParaRPr lang="en-US"/>
        </a:p>
      </dgm:t>
    </dgm:pt>
    <dgm:pt modelId="{34B5D3CD-3CDD-43C6-A91C-3C1C1A046DAA}" type="parTrans" cxnId="{8484609A-178A-4FC6-93CB-FDD468EEC7BA}">
      <dgm:prSet/>
      <dgm:spPr/>
      <dgm:t>
        <a:bodyPr/>
        <a:lstStyle/>
        <a:p>
          <a:endParaRPr lang="en-US"/>
        </a:p>
      </dgm:t>
    </dgm:pt>
    <dgm:pt modelId="{5BD3EAF6-8337-4EE9-9932-85A56662D27A}" type="sibTrans" cxnId="{8484609A-178A-4FC6-93CB-FDD468EEC7BA}">
      <dgm:prSet/>
      <dgm:spPr/>
      <dgm:t>
        <a:bodyPr/>
        <a:lstStyle/>
        <a:p>
          <a:endParaRPr lang="en-US"/>
        </a:p>
      </dgm:t>
    </dgm:pt>
    <dgm:pt modelId="{39C69469-7CFD-4963-B9D9-D0BC2DB10401}">
      <dgm:prSet phldrT="[Text]" custScaleX="72202" custScaleY="82814" custRadScaleRad="103679" custRadScaleInc="19785"/>
      <dgm:spPr/>
      <dgm:t>
        <a:bodyPr/>
        <a:lstStyle/>
        <a:p>
          <a:endParaRPr lang="en-US"/>
        </a:p>
      </dgm:t>
    </dgm:pt>
    <dgm:pt modelId="{A6FBB1E7-BE9D-4E1C-B750-72EBF73D5392}" type="parTrans" cxnId="{24531A83-3F13-4A67-BCF4-D09DAF2A6161}">
      <dgm:prSet/>
      <dgm:spPr/>
      <dgm:t>
        <a:bodyPr/>
        <a:lstStyle/>
        <a:p>
          <a:endParaRPr lang="en-US"/>
        </a:p>
      </dgm:t>
    </dgm:pt>
    <dgm:pt modelId="{E7D5BE68-441C-48E6-864A-193B1C50C786}" type="sibTrans" cxnId="{24531A83-3F13-4A67-BCF4-D09DAF2A6161}">
      <dgm:prSet/>
      <dgm:spPr/>
      <dgm:t>
        <a:bodyPr/>
        <a:lstStyle/>
        <a:p>
          <a:endParaRPr lang="en-US"/>
        </a:p>
      </dgm:t>
    </dgm:pt>
    <dgm:pt modelId="{A1726D27-FB13-4B4C-B34D-84BE60F3C54B}">
      <dgm:prSet phldrT="[Text]"/>
      <dgm:spPr/>
      <dgm:t>
        <a:bodyPr/>
        <a:lstStyle/>
        <a:p>
          <a:r>
            <a:rPr lang="en-US" dirty="0"/>
            <a:t>OSI review</a:t>
          </a:r>
        </a:p>
      </dgm:t>
    </dgm:pt>
    <dgm:pt modelId="{0787B801-722C-4932-9ADF-BB5EC5EF4333}" type="parTrans" cxnId="{A4595131-F5B6-433F-A09D-4F582DCB8F5F}">
      <dgm:prSet/>
      <dgm:spPr/>
      <dgm:t>
        <a:bodyPr/>
        <a:lstStyle/>
        <a:p>
          <a:endParaRPr lang="en-US"/>
        </a:p>
      </dgm:t>
    </dgm:pt>
    <dgm:pt modelId="{CB87E76D-D227-4C26-9F4D-6FE4BE93946E}" type="sibTrans" cxnId="{A4595131-F5B6-433F-A09D-4F582DCB8F5F}">
      <dgm:prSet/>
      <dgm:spPr/>
      <dgm:t>
        <a:bodyPr/>
        <a:lstStyle/>
        <a:p>
          <a:endParaRPr lang="en-US"/>
        </a:p>
      </dgm:t>
    </dgm:pt>
    <dgm:pt modelId="{1F0E55B5-5193-4797-AB6E-16CA35B3A13D}" type="pres">
      <dgm:prSet presAssocID="{4E1D70D5-36FF-4323-A3B9-D924622F727B}" presName="cycle" presStyleCnt="0">
        <dgm:presLayoutVars>
          <dgm:chMax val="1"/>
          <dgm:dir/>
          <dgm:animLvl val="ctr"/>
          <dgm:resizeHandles val="exact"/>
        </dgm:presLayoutVars>
      </dgm:prSet>
      <dgm:spPr/>
    </dgm:pt>
    <dgm:pt modelId="{D9FC7297-436C-4026-A1AC-05DE636E8ECB}" type="pres">
      <dgm:prSet presAssocID="{0C625BA2-AC03-4FCC-ACC6-591D3F2C54B7}" presName="centerShape" presStyleLbl="node0" presStyleIdx="0" presStyleCnt="1" custScaleX="157229" custScaleY="130708" custLinFactNeighborX="-218" custLinFactNeighborY="-2720"/>
      <dgm:spPr/>
    </dgm:pt>
    <dgm:pt modelId="{11E85D20-B6A5-447F-817F-1DED5ABA8AFE}" type="pres">
      <dgm:prSet presAssocID="{0787B801-722C-4932-9ADF-BB5EC5EF4333}" presName="parTrans" presStyleLbl="bgSibTrans2D1" presStyleIdx="0" presStyleCnt="6"/>
      <dgm:spPr/>
    </dgm:pt>
    <dgm:pt modelId="{D59B11F3-5FF3-4100-9DEA-79452772D022}" type="pres">
      <dgm:prSet presAssocID="{A1726D27-FB13-4B4C-B34D-84BE60F3C54B}" presName="node" presStyleLbl="node1" presStyleIdx="0" presStyleCnt="6" custScaleX="77237" custScaleY="100624">
        <dgm:presLayoutVars>
          <dgm:bulletEnabled val="1"/>
        </dgm:presLayoutVars>
      </dgm:prSet>
      <dgm:spPr/>
    </dgm:pt>
    <dgm:pt modelId="{B406DFF2-8D87-41CD-A2F5-F1CFE4D300F0}" type="pres">
      <dgm:prSet presAssocID="{A21FB9EA-3F10-4ADA-B7D2-F6E4841D317B}" presName="parTrans" presStyleLbl="bgSibTrans2D1" presStyleIdx="1" presStyleCnt="6"/>
      <dgm:spPr/>
    </dgm:pt>
    <dgm:pt modelId="{5C916ABB-1316-4026-8B32-DC5AD41D1BA9}" type="pres">
      <dgm:prSet presAssocID="{893150CC-C416-4AFB-9627-685B7F7A7740}" presName="node" presStyleLbl="node1" presStyleIdx="1" presStyleCnt="6" custScaleX="66390" custScaleY="61136" custRadScaleRad="101143" custRadScaleInc="-3011">
        <dgm:presLayoutVars>
          <dgm:bulletEnabled val="1"/>
        </dgm:presLayoutVars>
      </dgm:prSet>
      <dgm:spPr/>
    </dgm:pt>
    <dgm:pt modelId="{7450B6BD-682C-4310-9F34-129C29316A7F}" type="pres">
      <dgm:prSet presAssocID="{9FDE4842-C73A-493B-AC7C-D4B78922384B}" presName="parTrans" presStyleLbl="bgSibTrans2D1" presStyleIdx="2" presStyleCnt="6"/>
      <dgm:spPr/>
    </dgm:pt>
    <dgm:pt modelId="{95C55A47-A7D0-4684-A2D1-93C69D4EBF89}" type="pres">
      <dgm:prSet presAssocID="{98CE1207-F572-4019-8258-45E7297F809E}" presName="node" presStyleLbl="node1" presStyleIdx="2" presStyleCnt="6" custScaleX="112848" custScaleY="113136" custRadScaleRad="107789" custRadScaleInc="380036">
        <dgm:presLayoutVars>
          <dgm:bulletEnabled val="1"/>
        </dgm:presLayoutVars>
      </dgm:prSet>
      <dgm:spPr/>
    </dgm:pt>
    <dgm:pt modelId="{6A283603-2533-4B84-B39C-E77F9F9B9EA0}" type="pres">
      <dgm:prSet presAssocID="{9873EC42-13D4-4688-9563-38C6F8D78195}" presName="parTrans" presStyleLbl="bgSibTrans2D1" presStyleIdx="3" presStyleCnt="6"/>
      <dgm:spPr/>
    </dgm:pt>
    <dgm:pt modelId="{DE2F7B85-F4AF-415D-B4A0-1CC83EC5BC3B}" type="pres">
      <dgm:prSet presAssocID="{F7EF16B6-9B95-4048-8700-6915DB97B2A5}" presName="node" presStyleLbl="node1" presStyleIdx="3" presStyleCnt="6" custScaleX="82383" custScaleY="84696" custRadScaleRad="96536" custRadScaleInc="-141109">
        <dgm:presLayoutVars>
          <dgm:bulletEnabled val="1"/>
        </dgm:presLayoutVars>
      </dgm:prSet>
      <dgm:spPr/>
    </dgm:pt>
    <dgm:pt modelId="{9DA93D69-4534-42EC-A3B1-6849C8404110}" type="pres">
      <dgm:prSet presAssocID="{AEA80139-FDA0-4892-B661-0DBE180D5859}" presName="parTrans" presStyleLbl="bgSibTrans2D1" presStyleIdx="4" presStyleCnt="6"/>
      <dgm:spPr/>
    </dgm:pt>
    <dgm:pt modelId="{41597A1A-29DA-47C2-88C5-FE195D9A375F}" type="pres">
      <dgm:prSet presAssocID="{2C351AA8-12D9-4C57-B497-763086B9DB16}" presName="node" presStyleLbl="node1" presStyleIdx="4" presStyleCnt="6" custScaleX="72202" custScaleY="82814" custRadScaleRad="103679" custRadScaleInc="19785">
        <dgm:presLayoutVars>
          <dgm:bulletEnabled val="1"/>
        </dgm:presLayoutVars>
      </dgm:prSet>
      <dgm:spPr/>
    </dgm:pt>
    <dgm:pt modelId="{3C33BC63-78F8-47B3-AEC5-21486FF11F77}" type="pres">
      <dgm:prSet presAssocID="{4F16FCBB-25BE-4C77-B547-EA2F956DE0DA}" presName="parTrans" presStyleLbl="bgSibTrans2D1" presStyleIdx="5" presStyleCnt="6"/>
      <dgm:spPr/>
    </dgm:pt>
    <dgm:pt modelId="{879BCF72-6E8A-4871-AC66-ADBF4CF99EEE}" type="pres">
      <dgm:prSet presAssocID="{65889A2E-93CE-4305-AE5C-AF0DBC582480}" presName="node" presStyleLbl="node1" presStyleIdx="5" presStyleCnt="6" custScaleX="150747" custScaleY="127158" custRadScaleRad="92067" custRadScaleInc="-231566">
        <dgm:presLayoutVars>
          <dgm:bulletEnabled val="1"/>
        </dgm:presLayoutVars>
      </dgm:prSet>
      <dgm:spPr/>
    </dgm:pt>
  </dgm:ptLst>
  <dgm:cxnLst>
    <dgm:cxn modelId="{18F39407-4405-46E5-995D-FC0FB28EAD6F}" srcId="{0C625BA2-AC03-4FCC-ACC6-591D3F2C54B7}" destId="{2C351AA8-12D9-4C57-B497-763086B9DB16}" srcOrd="4" destOrd="0" parTransId="{AEA80139-FDA0-4892-B661-0DBE180D5859}" sibTransId="{B158451C-D7A8-4580-A6AD-766EB3CBF035}"/>
    <dgm:cxn modelId="{154EEA1F-6B96-4426-800E-A501081C834D}" type="presOf" srcId="{65889A2E-93CE-4305-AE5C-AF0DBC582480}" destId="{879BCF72-6E8A-4871-AC66-ADBF4CF99EEE}" srcOrd="0" destOrd="0" presId="urn:microsoft.com/office/officeart/2005/8/layout/radial4"/>
    <dgm:cxn modelId="{680C1227-4B0C-4A9D-B00E-214DABA347C3}" type="presOf" srcId="{2C351AA8-12D9-4C57-B497-763086B9DB16}" destId="{41597A1A-29DA-47C2-88C5-FE195D9A375F}" srcOrd="0" destOrd="0" presId="urn:microsoft.com/office/officeart/2005/8/layout/radial4"/>
    <dgm:cxn modelId="{C5185228-75D9-40C8-BFD7-7DFA1A629A10}" type="presOf" srcId="{9873EC42-13D4-4688-9563-38C6F8D78195}" destId="{6A283603-2533-4B84-B39C-E77F9F9B9EA0}" srcOrd="0" destOrd="0" presId="urn:microsoft.com/office/officeart/2005/8/layout/radial4"/>
    <dgm:cxn modelId="{A4595131-F5B6-433F-A09D-4F582DCB8F5F}" srcId="{0C625BA2-AC03-4FCC-ACC6-591D3F2C54B7}" destId="{A1726D27-FB13-4B4C-B34D-84BE60F3C54B}" srcOrd="0" destOrd="0" parTransId="{0787B801-722C-4932-9ADF-BB5EC5EF4333}" sibTransId="{CB87E76D-D227-4C26-9F4D-6FE4BE93946E}"/>
    <dgm:cxn modelId="{2A60E131-20B2-4EA3-A12E-22F10D29B933}" type="presOf" srcId="{4E1D70D5-36FF-4323-A3B9-D924622F727B}" destId="{1F0E55B5-5193-4797-AB6E-16CA35B3A13D}" srcOrd="0" destOrd="0" presId="urn:microsoft.com/office/officeart/2005/8/layout/radial4"/>
    <dgm:cxn modelId="{F09BD937-F0E1-4D1A-83E6-FC8EA8647279}" type="presOf" srcId="{9FDE4842-C73A-493B-AC7C-D4B78922384B}" destId="{7450B6BD-682C-4310-9F34-129C29316A7F}" srcOrd="0" destOrd="0" presId="urn:microsoft.com/office/officeart/2005/8/layout/radial4"/>
    <dgm:cxn modelId="{F1D44542-7978-448E-9BA8-DACC2F18589C}" type="presOf" srcId="{893150CC-C416-4AFB-9627-685B7F7A7740}" destId="{5C916ABB-1316-4026-8B32-DC5AD41D1BA9}" srcOrd="0" destOrd="0" presId="urn:microsoft.com/office/officeart/2005/8/layout/radial4"/>
    <dgm:cxn modelId="{4E57C043-95F6-4D70-83FD-8FEFD6A16263}" type="presOf" srcId="{AEA80139-FDA0-4892-B661-0DBE180D5859}" destId="{9DA93D69-4534-42EC-A3B1-6849C8404110}" srcOrd="0" destOrd="0" presId="urn:microsoft.com/office/officeart/2005/8/layout/radial4"/>
    <dgm:cxn modelId="{6188034C-AE52-4978-BA20-600438306398}" type="presOf" srcId="{4F16FCBB-25BE-4C77-B547-EA2F956DE0DA}" destId="{3C33BC63-78F8-47B3-AEC5-21486FF11F77}" srcOrd="0" destOrd="0" presId="urn:microsoft.com/office/officeart/2005/8/layout/radial4"/>
    <dgm:cxn modelId="{33BDB57D-105D-4942-B3CC-BE1C8672E5D0}" type="presOf" srcId="{A1726D27-FB13-4B4C-B34D-84BE60F3C54B}" destId="{D59B11F3-5FF3-4100-9DEA-79452772D022}" srcOrd="0" destOrd="0" presId="urn:microsoft.com/office/officeart/2005/8/layout/radial4"/>
    <dgm:cxn modelId="{24531A83-3F13-4A67-BCF4-D09DAF2A6161}" srcId="{4E1D70D5-36FF-4323-A3B9-D924622F727B}" destId="{39C69469-7CFD-4963-B9D9-D0BC2DB10401}" srcOrd="2" destOrd="0" parTransId="{A6FBB1E7-BE9D-4E1C-B750-72EBF73D5392}" sibTransId="{E7D5BE68-441C-48E6-864A-193B1C50C786}"/>
    <dgm:cxn modelId="{4BEB278C-82D4-48E8-AE5C-A23576775C6E}" srcId="{4E1D70D5-36FF-4323-A3B9-D924622F727B}" destId="{0C625BA2-AC03-4FCC-ACC6-591D3F2C54B7}" srcOrd="0" destOrd="0" parTransId="{2B9830C0-1943-419A-A0F4-195DAA696748}" sibTransId="{E5CCB040-F6FF-412F-BB6B-61D3A32E8CC9}"/>
    <dgm:cxn modelId="{8484609A-178A-4FC6-93CB-FDD468EEC7BA}" srcId="{4E1D70D5-36FF-4323-A3B9-D924622F727B}" destId="{21AEB54C-BDAD-449D-B9F6-E69EA356A502}" srcOrd="1" destOrd="0" parTransId="{34B5D3CD-3CDD-43C6-A91C-3C1C1A046DAA}" sibTransId="{5BD3EAF6-8337-4EE9-9932-85A56662D27A}"/>
    <dgm:cxn modelId="{F0536CA2-3507-4D80-81C9-19BAAD721B8B}" srcId="{0C625BA2-AC03-4FCC-ACC6-591D3F2C54B7}" destId="{F7EF16B6-9B95-4048-8700-6915DB97B2A5}" srcOrd="3" destOrd="0" parTransId="{9873EC42-13D4-4688-9563-38C6F8D78195}" sibTransId="{3DFE24F0-5267-4E3D-BC69-4301C53615A3}"/>
    <dgm:cxn modelId="{5FC963B3-AA7C-43F3-AD4A-36F9C4C0F189}" type="presOf" srcId="{0C625BA2-AC03-4FCC-ACC6-591D3F2C54B7}" destId="{D9FC7297-436C-4026-A1AC-05DE636E8ECB}" srcOrd="0" destOrd="0" presId="urn:microsoft.com/office/officeart/2005/8/layout/radial4"/>
    <dgm:cxn modelId="{7C7614C9-C6F6-465B-97FE-AAAE7658D743}" srcId="{0C625BA2-AC03-4FCC-ACC6-591D3F2C54B7}" destId="{98CE1207-F572-4019-8258-45E7297F809E}" srcOrd="2" destOrd="0" parTransId="{9FDE4842-C73A-493B-AC7C-D4B78922384B}" sibTransId="{CDF775D0-1579-489A-9048-111FA3C601A4}"/>
    <dgm:cxn modelId="{49DBEDC9-5CEA-42A8-BBE8-808F87CD8EC1}" type="presOf" srcId="{A21FB9EA-3F10-4ADA-B7D2-F6E4841D317B}" destId="{B406DFF2-8D87-41CD-A2F5-F1CFE4D300F0}" srcOrd="0" destOrd="0" presId="urn:microsoft.com/office/officeart/2005/8/layout/radial4"/>
    <dgm:cxn modelId="{2F06A7CB-995F-4B4D-90AC-216A2A04CB6B}" type="presOf" srcId="{0787B801-722C-4932-9ADF-BB5EC5EF4333}" destId="{11E85D20-B6A5-447F-817F-1DED5ABA8AFE}" srcOrd="0" destOrd="0" presId="urn:microsoft.com/office/officeart/2005/8/layout/radial4"/>
    <dgm:cxn modelId="{ADB7BCCE-E8DA-40F6-A8D6-0504A18499EB}" srcId="{0C625BA2-AC03-4FCC-ACC6-591D3F2C54B7}" destId="{65889A2E-93CE-4305-AE5C-AF0DBC582480}" srcOrd="5" destOrd="0" parTransId="{4F16FCBB-25BE-4C77-B547-EA2F956DE0DA}" sibTransId="{43DAC223-A2E7-47D6-B9F3-0CF192B0923D}"/>
    <dgm:cxn modelId="{82B34AE5-5FA4-49BD-BAEC-90343164CF39}" type="presOf" srcId="{98CE1207-F572-4019-8258-45E7297F809E}" destId="{95C55A47-A7D0-4684-A2D1-93C69D4EBF89}" srcOrd="0" destOrd="0" presId="urn:microsoft.com/office/officeart/2005/8/layout/radial4"/>
    <dgm:cxn modelId="{6AB9EDE9-490A-4511-B0DE-5883EDE86C83}" srcId="{0C625BA2-AC03-4FCC-ACC6-591D3F2C54B7}" destId="{893150CC-C416-4AFB-9627-685B7F7A7740}" srcOrd="1" destOrd="0" parTransId="{A21FB9EA-3F10-4ADA-B7D2-F6E4841D317B}" sibTransId="{22A82622-A7BF-4A80-A98E-20FE7101ED35}"/>
    <dgm:cxn modelId="{67B8EEEE-2C50-4536-9F4A-314AEFC9D9CF}" type="presOf" srcId="{F7EF16B6-9B95-4048-8700-6915DB97B2A5}" destId="{DE2F7B85-F4AF-415D-B4A0-1CC83EC5BC3B}" srcOrd="0" destOrd="0" presId="urn:microsoft.com/office/officeart/2005/8/layout/radial4"/>
    <dgm:cxn modelId="{BAD0AC6B-0E47-40B6-9E09-26F266F84DBE}" type="presParOf" srcId="{1F0E55B5-5193-4797-AB6E-16CA35B3A13D}" destId="{D9FC7297-436C-4026-A1AC-05DE636E8ECB}" srcOrd="0" destOrd="0" presId="urn:microsoft.com/office/officeart/2005/8/layout/radial4"/>
    <dgm:cxn modelId="{6C4B03F2-1894-4E60-A4BC-DB9D0B266359}" type="presParOf" srcId="{1F0E55B5-5193-4797-AB6E-16CA35B3A13D}" destId="{11E85D20-B6A5-447F-817F-1DED5ABA8AFE}" srcOrd="1" destOrd="0" presId="urn:microsoft.com/office/officeart/2005/8/layout/radial4"/>
    <dgm:cxn modelId="{48909AA2-CE00-4AA4-BBA7-9037B5DAB08A}" type="presParOf" srcId="{1F0E55B5-5193-4797-AB6E-16CA35B3A13D}" destId="{D59B11F3-5FF3-4100-9DEA-79452772D022}" srcOrd="2" destOrd="0" presId="urn:microsoft.com/office/officeart/2005/8/layout/radial4"/>
    <dgm:cxn modelId="{59139A3A-B864-40DF-B65E-4D27ED14D8A9}" type="presParOf" srcId="{1F0E55B5-5193-4797-AB6E-16CA35B3A13D}" destId="{B406DFF2-8D87-41CD-A2F5-F1CFE4D300F0}" srcOrd="3" destOrd="0" presId="urn:microsoft.com/office/officeart/2005/8/layout/radial4"/>
    <dgm:cxn modelId="{AEF8670B-64D8-461D-B7BF-9A84F97835AD}" type="presParOf" srcId="{1F0E55B5-5193-4797-AB6E-16CA35B3A13D}" destId="{5C916ABB-1316-4026-8B32-DC5AD41D1BA9}" srcOrd="4" destOrd="0" presId="urn:microsoft.com/office/officeart/2005/8/layout/radial4"/>
    <dgm:cxn modelId="{20AB1C1F-A1FD-4232-8759-01C1CD0F3DD0}" type="presParOf" srcId="{1F0E55B5-5193-4797-AB6E-16CA35B3A13D}" destId="{7450B6BD-682C-4310-9F34-129C29316A7F}" srcOrd="5" destOrd="0" presId="urn:microsoft.com/office/officeart/2005/8/layout/radial4"/>
    <dgm:cxn modelId="{705D921E-3054-4ABB-83F2-62C403CDA470}" type="presParOf" srcId="{1F0E55B5-5193-4797-AB6E-16CA35B3A13D}" destId="{95C55A47-A7D0-4684-A2D1-93C69D4EBF89}" srcOrd="6" destOrd="0" presId="urn:microsoft.com/office/officeart/2005/8/layout/radial4"/>
    <dgm:cxn modelId="{08B9F2D9-359D-46DB-9F3E-D792495D4002}" type="presParOf" srcId="{1F0E55B5-5193-4797-AB6E-16CA35B3A13D}" destId="{6A283603-2533-4B84-B39C-E77F9F9B9EA0}" srcOrd="7" destOrd="0" presId="urn:microsoft.com/office/officeart/2005/8/layout/radial4"/>
    <dgm:cxn modelId="{A88D9200-F9D8-4720-96F5-646914E94601}" type="presParOf" srcId="{1F0E55B5-5193-4797-AB6E-16CA35B3A13D}" destId="{DE2F7B85-F4AF-415D-B4A0-1CC83EC5BC3B}" srcOrd="8" destOrd="0" presId="urn:microsoft.com/office/officeart/2005/8/layout/radial4"/>
    <dgm:cxn modelId="{E6993F72-34BC-4690-97F3-B6BE9F077FA8}" type="presParOf" srcId="{1F0E55B5-5193-4797-AB6E-16CA35B3A13D}" destId="{9DA93D69-4534-42EC-A3B1-6849C8404110}" srcOrd="9" destOrd="0" presId="urn:microsoft.com/office/officeart/2005/8/layout/radial4"/>
    <dgm:cxn modelId="{B6327DA7-8F6C-49A8-BE12-35DD653A6F88}" type="presParOf" srcId="{1F0E55B5-5193-4797-AB6E-16CA35B3A13D}" destId="{41597A1A-29DA-47C2-88C5-FE195D9A375F}" srcOrd="10" destOrd="0" presId="urn:microsoft.com/office/officeart/2005/8/layout/radial4"/>
    <dgm:cxn modelId="{4B9ADB4D-05B5-4FDD-B9C4-4C6EEBB9E320}" type="presParOf" srcId="{1F0E55B5-5193-4797-AB6E-16CA35B3A13D}" destId="{3C33BC63-78F8-47B3-AEC5-21486FF11F77}" srcOrd="11" destOrd="0" presId="urn:microsoft.com/office/officeart/2005/8/layout/radial4"/>
    <dgm:cxn modelId="{4A702975-1E92-4A54-97D9-07DD4E85DF25}" type="presParOf" srcId="{1F0E55B5-5193-4797-AB6E-16CA35B3A13D}" destId="{879BCF72-6E8A-4871-AC66-ADBF4CF99EEE}"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53A334-B448-48B5-89D8-314C2C82EF67}" type="doc">
      <dgm:prSet loTypeId="urn:microsoft.com/office/officeart/2005/8/layout/vList5" loCatId="list" qsTypeId="urn:microsoft.com/office/officeart/2005/8/quickstyle/3d2" qsCatId="3D" csTypeId="urn:microsoft.com/office/officeart/2005/8/colors/accent2_2" csCatId="accent2" phldr="1"/>
      <dgm:spPr/>
      <dgm:t>
        <a:bodyPr/>
        <a:lstStyle/>
        <a:p>
          <a:endParaRPr lang="en-US"/>
        </a:p>
      </dgm:t>
    </dgm:pt>
    <dgm:pt modelId="{37B90DE1-2D72-4EA1-B47A-DAA69D34EF85}">
      <dgm:prSet phldrT="[Text]" custT="1"/>
      <dgm:spPr/>
      <dgm:t>
        <a:bodyPr/>
        <a:lstStyle/>
        <a:p>
          <a:r>
            <a:rPr lang="en-US" sz="4000"/>
            <a:t>S</a:t>
          </a:r>
        </a:p>
      </dgm:t>
    </dgm:pt>
    <dgm:pt modelId="{E97304C3-8BA1-42CA-A501-6BDB393362EE}" type="parTrans" cxnId="{C04E1CB0-D2CB-49BA-8DDE-273F76258712}">
      <dgm:prSet/>
      <dgm:spPr/>
      <dgm:t>
        <a:bodyPr/>
        <a:lstStyle/>
        <a:p>
          <a:endParaRPr lang="en-US"/>
        </a:p>
      </dgm:t>
    </dgm:pt>
    <dgm:pt modelId="{32A0131E-85B9-43E7-88D1-5ED591978C3B}" type="sibTrans" cxnId="{C04E1CB0-D2CB-49BA-8DDE-273F76258712}">
      <dgm:prSet/>
      <dgm:spPr/>
      <dgm:t>
        <a:bodyPr/>
        <a:lstStyle/>
        <a:p>
          <a:endParaRPr lang="en-US"/>
        </a:p>
      </dgm:t>
    </dgm:pt>
    <dgm:pt modelId="{DFBCDFDB-9F56-48EE-9DD7-36235BD3254E}">
      <dgm:prSet phldrT="[Text]" custT="1"/>
      <dgm:spPr/>
      <dgm:t>
        <a:bodyPr/>
        <a:lstStyle/>
        <a:p>
          <a:r>
            <a:rPr lang="en-US" sz="2000"/>
            <a:t>Stepped care model</a:t>
          </a:r>
        </a:p>
      </dgm:t>
    </dgm:pt>
    <dgm:pt modelId="{569C7BDF-3F39-429E-BD3F-0735C9B4BE3D}" type="parTrans" cxnId="{546A29DC-C281-4327-9A27-D953D7A42DA4}">
      <dgm:prSet/>
      <dgm:spPr/>
      <dgm:t>
        <a:bodyPr/>
        <a:lstStyle/>
        <a:p>
          <a:endParaRPr lang="en-US"/>
        </a:p>
      </dgm:t>
    </dgm:pt>
    <dgm:pt modelId="{235841AF-AD6F-4353-9D6E-4BB7F49E72F3}" type="sibTrans" cxnId="{546A29DC-C281-4327-9A27-D953D7A42DA4}">
      <dgm:prSet/>
      <dgm:spPr/>
      <dgm:t>
        <a:bodyPr/>
        <a:lstStyle/>
        <a:p>
          <a:endParaRPr lang="en-US"/>
        </a:p>
      </dgm:t>
    </dgm:pt>
    <dgm:pt modelId="{ED2871FD-3AD4-40DF-9F4D-27A6960DF33F}">
      <dgm:prSet phldrT="[Text]" custT="1"/>
      <dgm:spPr/>
      <dgm:t>
        <a:bodyPr/>
        <a:lstStyle/>
        <a:p>
          <a:r>
            <a:rPr lang="en-US" sz="4000"/>
            <a:t>T</a:t>
          </a:r>
        </a:p>
      </dgm:t>
    </dgm:pt>
    <dgm:pt modelId="{E82DC911-BB75-40A7-87B1-DA5EAA9DCB41}" type="parTrans" cxnId="{CC984189-B147-4436-A102-8F36A692CDBC}">
      <dgm:prSet/>
      <dgm:spPr/>
      <dgm:t>
        <a:bodyPr/>
        <a:lstStyle/>
        <a:p>
          <a:endParaRPr lang="en-US"/>
        </a:p>
      </dgm:t>
    </dgm:pt>
    <dgm:pt modelId="{58BACA5A-228D-46CB-A349-0183087E9741}" type="sibTrans" cxnId="{CC984189-B147-4436-A102-8F36A692CDBC}">
      <dgm:prSet/>
      <dgm:spPr/>
      <dgm:t>
        <a:bodyPr/>
        <a:lstStyle/>
        <a:p>
          <a:endParaRPr lang="en-US"/>
        </a:p>
      </dgm:t>
    </dgm:pt>
    <dgm:pt modelId="{A029EAA3-EFE2-4157-B6DB-D8B74C0A228A}">
      <dgm:prSet phldrT="[Text]" custT="1"/>
      <dgm:spPr/>
      <dgm:t>
        <a:bodyPr/>
        <a:lstStyle/>
        <a:p>
          <a:r>
            <a:rPr lang="en-US" sz="2000" dirty="0"/>
            <a:t>Treatment alternatives/ complementary and integrative health</a:t>
          </a:r>
        </a:p>
      </dgm:t>
    </dgm:pt>
    <dgm:pt modelId="{53AC6A15-AA07-4C72-97ED-D11903395093}" type="parTrans" cxnId="{23E1A5D4-1ACD-4B3D-AC97-03CA79D6EC24}">
      <dgm:prSet/>
      <dgm:spPr/>
      <dgm:t>
        <a:bodyPr/>
        <a:lstStyle/>
        <a:p>
          <a:endParaRPr lang="en-US"/>
        </a:p>
      </dgm:t>
    </dgm:pt>
    <dgm:pt modelId="{24601201-C86E-4F50-9A5D-6C97B4E1A3EA}" type="sibTrans" cxnId="{23E1A5D4-1ACD-4B3D-AC97-03CA79D6EC24}">
      <dgm:prSet/>
      <dgm:spPr/>
      <dgm:t>
        <a:bodyPr/>
        <a:lstStyle/>
        <a:p>
          <a:endParaRPr lang="en-US"/>
        </a:p>
      </dgm:t>
    </dgm:pt>
    <dgm:pt modelId="{1123E8B7-59F1-41C0-A289-28520237B420}">
      <dgm:prSet phldrT="[Text]" custT="1"/>
      <dgm:spPr/>
      <dgm:t>
        <a:bodyPr/>
        <a:lstStyle/>
        <a:p>
          <a:r>
            <a:rPr lang="en-US" sz="4000"/>
            <a:t>O</a:t>
          </a:r>
        </a:p>
      </dgm:t>
    </dgm:pt>
    <dgm:pt modelId="{F7886AC0-75BF-48FB-A3DE-5769129A7AA7}" type="parTrans" cxnId="{93F7DAA7-F627-420F-A778-46C2238FA87D}">
      <dgm:prSet/>
      <dgm:spPr/>
      <dgm:t>
        <a:bodyPr/>
        <a:lstStyle/>
        <a:p>
          <a:endParaRPr lang="en-US"/>
        </a:p>
      </dgm:t>
    </dgm:pt>
    <dgm:pt modelId="{1A25A644-3599-4A7D-93E1-D154208917B9}" type="sibTrans" cxnId="{93F7DAA7-F627-420F-A778-46C2238FA87D}">
      <dgm:prSet/>
      <dgm:spPr/>
      <dgm:t>
        <a:bodyPr/>
        <a:lstStyle/>
        <a:p>
          <a:endParaRPr lang="en-US"/>
        </a:p>
      </dgm:t>
    </dgm:pt>
    <dgm:pt modelId="{E44ECCA9-3832-4636-892E-F73D60B0169A}">
      <dgm:prSet phldrT="[Text]" custT="1"/>
      <dgm:spPr/>
      <dgm:t>
        <a:bodyPr/>
        <a:lstStyle/>
        <a:p>
          <a:r>
            <a:rPr lang="en-US" sz="2000"/>
            <a:t>Ongoing monitoring of usage</a:t>
          </a:r>
        </a:p>
      </dgm:t>
    </dgm:pt>
    <dgm:pt modelId="{7E4844E3-62A5-46E7-BBE2-D9C605A5F7B5}" type="parTrans" cxnId="{802B93D6-73EB-416A-9FAC-CDD4AEDBF46E}">
      <dgm:prSet/>
      <dgm:spPr/>
      <dgm:t>
        <a:bodyPr/>
        <a:lstStyle/>
        <a:p>
          <a:endParaRPr lang="en-US"/>
        </a:p>
      </dgm:t>
    </dgm:pt>
    <dgm:pt modelId="{9F3C1FCB-6A2D-4B57-ACEC-1742F305179A}" type="sibTrans" cxnId="{802B93D6-73EB-416A-9FAC-CDD4AEDBF46E}">
      <dgm:prSet/>
      <dgm:spPr/>
      <dgm:t>
        <a:bodyPr/>
        <a:lstStyle/>
        <a:p>
          <a:endParaRPr lang="en-US"/>
        </a:p>
      </dgm:t>
    </dgm:pt>
    <dgm:pt modelId="{3810D702-F88C-448F-B959-AA325EDE24BC}">
      <dgm:prSet phldrT="[Text]" custT="1"/>
      <dgm:spPr/>
      <dgm:t>
        <a:bodyPr/>
        <a:lstStyle/>
        <a:p>
          <a:r>
            <a:rPr lang="en-US" sz="4000"/>
            <a:t>P</a:t>
          </a:r>
        </a:p>
      </dgm:t>
    </dgm:pt>
    <dgm:pt modelId="{278A4186-F452-436A-A88A-42744D7CA543}" type="parTrans" cxnId="{EC1E6FC9-422E-415F-993F-99DF3015E7EB}">
      <dgm:prSet/>
      <dgm:spPr/>
      <dgm:t>
        <a:bodyPr/>
        <a:lstStyle/>
        <a:p>
          <a:endParaRPr lang="en-US"/>
        </a:p>
      </dgm:t>
    </dgm:pt>
    <dgm:pt modelId="{A096EF0C-18BE-4E97-8371-F2A918386AE8}" type="sibTrans" cxnId="{EC1E6FC9-422E-415F-993F-99DF3015E7EB}">
      <dgm:prSet/>
      <dgm:spPr/>
      <dgm:t>
        <a:bodyPr/>
        <a:lstStyle/>
        <a:p>
          <a:endParaRPr lang="en-US"/>
        </a:p>
      </dgm:t>
    </dgm:pt>
    <dgm:pt modelId="{23B0F082-427B-495F-942A-5A1FF6346194}">
      <dgm:prSet phldrT="[Text]" custT="1"/>
      <dgm:spPr/>
      <dgm:t>
        <a:bodyPr/>
        <a:lstStyle/>
        <a:p>
          <a:endParaRPr lang="en-US" sz="4000"/>
        </a:p>
      </dgm:t>
    </dgm:pt>
    <dgm:pt modelId="{6502FF46-9EDD-474A-A843-B291A30FB0A7}" type="parTrans" cxnId="{17BE934C-E8D9-443F-9CB9-396331C27939}">
      <dgm:prSet/>
      <dgm:spPr/>
      <dgm:t>
        <a:bodyPr/>
        <a:lstStyle/>
        <a:p>
          <a:endParaRPr lang="en-US"/>
        </a:p>
      </dgm:t>
    </dgm:pt>
    <dgm:pt modelId="{7D9AA503-7A71-4655-A12F-775322D25607}" type="sibTrans" cxnId="{17BE934C-E8D9-443F-9CB9-396331C27939}">
      <dgm:prSet/>
      <dgm:spPr/>
      <dgm:t>
        <a:bodyPr/>
        <a:lstStyle/>
        <a:p>
          <a:endParaRPr lang="en-US"/>
        </a:p>
      </dgm:t>
    </dgm:pt>
    <dgm:pt modelId="{83A90EF0-D8FC-4237-89F6-9FC36CD3A23B}">
      <dgm:prSet phldrT="[Text]" custT="1"/>
      <dgm:spPr/>
      <dgm:t>
        <a:bodyPr/>
        <a:lstStyle/>
        <a:p>
          <a:r>
            <a:rPr lang="en-US" sz="4000"/>
            <a:t>A</a:t>
          </a:r>
        </a:p>
      </dgm:t>
    </dgm:pt>
    <dgm:pt modelId="{E754EEC7-ED05-4905-8EF6-C61472B39040}" type="parTrans" cxnId="{05400AD8-15B6-4E7E-BE1C-172080642319}">
      <dgm:prSet/>
      <dgm:spPr/>
      <dgm:t>
        <a:bodyPr/>
        <a:lstStyle/>
        <a:p>
          <a:endParaRPr lang="en-US"/>
        </a:p>
      </dgm:t>
    </dgm:pt>
    <dgm:pt modelId="{FDF5ECC3-30A1-41B2-97F1-5995219CC6EC}" type="sibTrans" cxnId="{05400AD8-15B6-4E7E-BE1C-172080642319}">
      <dgm:prSet/>
      <dgm:spPr/>
      <dgm:t>
        <a:bodyPr/>
        <a:lstStyle/>
        <a:p>
          <a:endParaRPr lang="en-US"/>
        </a:p>
      </dgm:t>
    </dgm:pt>
    <dgm:pt modelId="{A1987D94-0875-47FB-8243-BDA2327F796B}">
      <dgm:prSet phldrT="[Text]" custT="1"/>
      <dgm:spPr/>
      <dgm:t>
        <a:bodyPr/>
        <a:lstStyle/>
        <a:p>
          <a:r>
            <a:rPr lang="en-US" sz="4000"/>
            <a:t>I</a:t>
          </a:r>
        </a:p>
      </dgm:t>
    </dgm:pt>
    <dgm:pt modelId="{38AE4306-3CEE-4CE1-8F46-F480D8D0F92E}" type="parTrans" cxnId="{AA7EAFAE-897F-4ECD-BBBE-06135764ACF5}">
      <dgm:prSet/>
      <dgm:spPr/>
      <dgm:t>
        <a:bodyPr/>
        <a:lstStyle/>
        <a:p>
          <a:endParaRPr lang="en-US"/>
        </a:p>
      </dgm:t>
    </dgm:pt>
    <dgm:pt modelId="{3ABEFC59-D507-4818-A331-5E4449C6A245}" type="sibTrans" cxnId="{AA7EAFAE-897F-4ECD-BBBE-06135764ACF5}">
      <dgm:prSet/>
      <dgm:spPr/>
      <dgm:t>
        <a:bodyPr/>
        <a:lstStyle/>
        <a:p>
          <a:endParaRPr lang="en-US"/>
        </a:p>
      </dgm:t>
    </dgm:pt>
    <dgm:pt modelId="{538E60A3-B262-4D34-972A-41664644D342}">
      <dgm:prSet phldrT="[Text]" custT="1"/>
      <dgm:spPr/>
      <dgm:t>
        <a:bodyPr/>
        <a:lstStyle/>
        <a:p>
          <a:r>
            <a:rPr lang="en-US" sz="4000"/>
            <a:t>N</a:t>
          </a:r>
        </a:p>
      </dgm:t>
    </dgm:pt>
    <dgm:pt modelId="{D2CD36FA-E86B-4470-A6D4-B5368D5F16F1}" type="parTrans" cxnId="{D4417D68-6E6F-48C5-85B2-CEDFC01FDEB7}">
      <dgm:prSet/>
      <dgm:spPr/>
      <dgm:t>
        <a:bodyPr/>
        <a:lstStyle/>
        <a:p>
          <a:endParaRPr lang="en-US"/>
        </a:p>
      </dgm:t>
    </dgm:pt>
    <dgm:pt modelId="{89E94B59-3FCF-463D-B3C6-59519169CA81}" type="sibTrans" cxnId="{D4417D68-6E6F-48C5-85B2-CEDFC01FDEB7}">
      <dgm:prSet/>
      <dgm:spPr/>
      <dgm:t>
        <a:bodyPr/>
        <a:lstStyle/>
        <a:p>
          <a:endParaRPr lang="en-US"/>
        </a:p>
      </dgm:t>
    </dgm:pt>
    <dgm:pt modelId="{E56C5A92-0072-433C-B09D-121C81BE61A0}">
      <dgm:prSet phldrT="[Text]" custT="1"/>
      <dgm:spPr/>
      <dgm:t>
        <a:bodyPr/>
        <a:lstStyle/>
        <a:p>
          <a:r>
            <a:rPr lang="en-US" sz="2000"/>
            <a:t>Practice guidelines</a:t>
          </a:r>
          <a:r>
            <a:rPr lang="en-US" sz="1400"/>
            <a:t>		</a:t>
          </a:r>
        </a:p>
      </dgm:t>
    </dgm:pt>
    <dgm:pt modelId="{68AEC3D3-FBE2-4795-98B2-179712E40F41}" type="parTrans" cxnId="{2079854E-4184-47BC-9CD2-33B4743C1C63}">
      <dgm:prSet/>
      <dgm:spPr/>
      <dgm:t>
        <a:bodyPr/>
        <a:lstStyle/>
        <a:p>
          <a:endParaRPr lang="en-US"/>
        </a:p>
      </dgm:t>
    </dgm:pt>
    <dgm:pt modelId="{BA2FA7B4-F11C-4FCE-BA8E-F7463635F453}" type="sibTrans" cxnId="{2079854E-4184-47BC-9CD2-33B4743C1C63}">
      <dgm:prSet/>
      <dgm:spPr/>
      <dgm:t>
        <a:bodyPr/>
        <a:lstStyle/>
        <a:p>
          <a:endParaRPr lang="en-US"/>
        </a:p>
      </dgm:t>
    </dgm:pt>
    <dgm:pt modelId="{EB47DF50-8743-4B44-9A4D-C68917EB7DB4}">
      <dgm:prSet phldrT="[Text]" custT="1"/>
      <dgm:spPr/>
      <dgm:t>
        <a:bodyPr/>
        <a:lstStyle/>
        <a:p>
          <a:endParaRPr lang="en-US" sz="1400"/>
        </a:p>
      </dgm:t>
    </dgm:pt>
    <dgm:pt modelId="{8CBDA434-B629-49E1-81FC-2AB25397510E}" type="parTrans" cxnId="{465DBB35-38AD-4ACC-88CD-30D7E81BCFDE}">
      <dgm:prSet/>
      <dgm:spPr/>
      <dgm:t>
        <a:bodyPr/>
        <a:lstStyle/>
        <a:p>
          <a:endParaRPr lang="en-US"/>
        </a:p>
      </dgm:t>
    </dgm:pt>
    <dgm:pt modelId="{8CFACD92-CA05-4F88-8648-73C1806AE5F7}" type="sibTrans" cxnId="{465DBB35-38AD-4ACC-88CD-30D7E81BCFDE}">
      <dgm:prSet/>
      <dgm:spPr/>
      <dgm:t>
        <a:bodyPr/>
        <a:lstStyle/>
        <a:p>
          <a:endParaRPr lang="en-US"/>
        </a:p>
      </dgm:t>
    </dgm:pt>
    <dgm:pt modelId="{F8E9651B-636F-4738-81C6-7089713B7D4E}">
      <dgm:prSet phldrT="[Text]" custT="1"/>
      <dgm:spPr/>
      <dgm:t>
        <a:bodyPr/>
        <a:lstStyle/>
        <a:p>
          <a:r>
            <a:rPr lang="en-US" sz="2000" dirty="0"/>
            <a:t>Academic detailing</a:t>
          </a:r>
        </a:p>
      </dgm:t>
    </dgm:pt>
    <dgm:pt modelId="{1E361725-673A-4331-B41A-07800F39A1EE}" type="parTrans" cxnId="{84A235D2-FA62-4524-87C4-230CCF3A89E7}">
      <dgm:prSet/>
      <dgm:spPr/>
      <dgm:t>
        <a:bodyPr/>
        <a:lstStyle/>
        <a:p>
          <a:endParaRPr lang="en-US"/>
        </a:p>
      </dgm:t>
    </dgm:pt>
    <dgm:pt modelId="{80AA237A-110E-4708-A2F8-BCC602FE1659}" type="sibTrans" cxnId="{84A235D2-FA62-4524-87C4-230CCF3A89E7}">
      <dgm:prSet/>
      <dgm:spPr/>
      <dgm:t>
        <a:bodyPr/>
        <a:lstStyle/>
        <a:p>
          <a:endParaRPr lang="en-US"/>
        </a:p>
      </dgm:t>
    </dgm:pt>
    <dgm:pt modelId="{CE008333-DB32-4D7B-83F3-DC339C87BB5C}">
      <dgm:prSet phldrT="[Text]" custT="1"/>
      <dgm:spPr/>
      <dgm:t>
        <a:bodyPr/>
        <a:lstStyle/>
        <a:p>
          <a:r>
            <a:rPr lang="en-US" sz="2000"/>
            <a:t>Informed consent for patients</a:t>
          </a:r>
        </a:p>
      </dgm:t>
    </dgm:pt>
    <dgm:pt modelId="{32236411-5B12-41D5-B1E4-C3A7F8E77131}" type="parTrans" cxnId="{19E9363F-1183-4CBB-9052-CB1F8B4DC473}">
      <dgm:prSet/>
      <dgm:spPr/>
      <dgm:t>
        <a:bodyPr/>
        <a:lstStyle/>
        <a:p>
          <a:endParaRPr lang="en-US"/>
        </a:p>
      </dgm:t>
    </dgm:pt>
    <dgm:pt modelId="{8B205E44-70EC-4D65-BF12-233E1E602AC0}" type="sibTrans" cxnId="{19E9363F-1183-4CBB-9052-CB1F8B4DC473}">
      <dgm:prSet/>
      <dgm:spPr/>
      <dgm:t>
        <a:bodyPr/>
        <a:lstStyle/>
        <a:p>
          <a:endParaRPr lang="en-US"/>
        </a:p>
      </dgm:t>
    </dgm:pt>
    <dgm:pt modelId="{21292AF7-A8F8-443D-85A6-03619B940CAA}">
      <dgm:prSet phldrT="[Text]" custT="1"/>
      <dgm:spPr/>
      <dgm:t>
        <a:bodyPr/>
        <a:lstStyle/>
        <a:p>
          <a:r>
            <a:rPr lang="en-US" sz="2000"/>
            <a:t>Naloxone distribution</a:t>
          </a:r>
          <a:endParaRPr lang="en-US" sz="1200"/>
        </a:p>
      </dgm:t>
    </dgm:pt>
    <dgm:pt modelId="{B529A4D0-D345-44CF-9DA2-02306316AD96}" type="parTrans" cxnId="{ACBA88B0-74D1-46B3-AB02-1F86E1508966}">
      <dgm:prSet/>
      <dgm:spPr/>
      <dgm:t>
        <a:bodyPr/>
        <a:lstStyle/>
        <a:p>
          <a:endParaRPr lang="en-US"/>
        </a:p>
      </dgm:t>
    </dgm:pt>
    <dgm:pt modelId="{F1AC3866-A132-4EFB-8D1B-FDDF31363945}" type="sibTrans" cxnId="{ACBA88B0-74D1-46B3-AB02-1F86E1508966}">
      <dgm:prSet/>
      <dgm:spPr/>
      <dgm:t>
        <a:bodyPr/>
        <a:lstStyle/>
        <a:p>
          <a:endParaRPr lang="en-US"/>
        </a:p>
      </dgm:t>
    </dgm:pt>
    <dgm:pt modelId="{561053E7-DEC9-4B4A-9C58-DE3988FC9488}">
      <dgm:prSet phldrT="[Text]" custT="1"/>
      <dgm:spPr/>
      <dgm:t>
        <a:bodyPr/>
        <a:lstStyle/>
        <a:p>
          <a:r>
            <a:rPr lang="en-US" sz="4000"/>
            <a:t>P</a:t>
          </a:r>
        </a:p>
      </dgm:t>
    </dgm:pt>
    <dgm:pt modelId="{DAF06AD3-90FA-4DFE-8751-7B77D62661F4}" type="parTrans" cxnId="{4F76AF99-8D10-4B33-BAC7-A916A4C111BA}">
      <dgm:prSet/>
      <dgm:spPr/>
      <dgm:t>
        <a:bodyPr/>
        <a:lstStyle/>
        <a:p>
          <a:endParaRPr lang="en-US"/>
        </a:p>
      </dgm:t>
    </dgm:pt>
    <dgm:pt modelId="{73785A54-70A7-46C3-9F9A-C886F0B614DA}" type="sibTrans" cxnId="{4F76AF99-8D10-4B33-BAC7-A916A4C111BA}">
      <dgm:prSet/>
      <dgm:spPr/>
      <dgm:t>
        <a:bodyPr/>
        <a:lstStyle/>
        <a:p>
          <a:endParaRPr lang="en-US"/>
        </a:p>
      </dgm:t>
    </dgm:pt>
    <dgm:pt modelId="{50F40D23-97A4-43CD-9C0E-728E609CDE38}">
      <dgm:prSet phldrT="[Text]" custT="1"/>
      <dgm:spPr/>
      <dgm:t>
        <a:bodyPr/>
        <a:lstStyle/>
        <a:p>
          <a:r>
            <a:rPr lang="en-US" sz="2000"/>
            <a:t>Prescription monitoring</a:t>
          </a:r>
        </a:p>
      </dgm:t>
    </dgm:pt>
    <dgm:pt modelId="{22528E74-8B14-4917-BD57-0E8E997CA142}" type="parTrans" cxnId="{E102F6EC-8E5A-4799-AE3B-060CBF701694}">
      <dgm:prSet/>
      <dgm:spPr/>
      <dgm:t>
        <a:bodyPr/>
        <a:lstStyle/>
        <a:p>
          <a:endParaRPr lang="en-US"/>
        </a:p>
      </dgm:t>
    </dgm:pt>
    <dgm:pt modelId="{C9BDAC15-73DB-4DB5-8BDA-73815584039B}" type="sibTrans" cxnId="{E102F6EC-8E5A-4799-AE3B-060CBF701694}">
      <dgm:prSet/>
      <dgm:spPr/>
      <dgm:t>
        <a:bodyPr/>
        <a:lstStyle/>
        <a:p>
          <a:endParaRPr lang="en-US"/>
        </a:p>
      </dgm:t>
    </dgm:pt>
    <dgm:pt modelId="{095D002B-9806-493D-B67E-26CFEE84FAFD}" type="pres">
      <dgm:prSet presAssocID="{6053A334-B448-48B5-89D8-314C2C82EF67}" presName="Name0" presStyleCnt="0">
        <dgm:presLayoutVars>
          <dgm:dir/>
          <dgm:animLvl val="lvl"/>
          <dgm:resizeHandles val="exact"/>
        </dgm:presLayoutVars>
      </dgm:prSet>
      <dgm:spPr/>
    </dgm:pt>
    <dgm:pt modelId="{8F2FFE7E-E155-44D4-8067-EBDD88E94568}" type="pres">
      <dgm:prSet presAssocID="{37B90DE1-2D72-4EA1-B47A-DAA69D34EF85}" presName="linNode" presStyleCnt="0"/>
      <dgm:spPr/>
    </dgm:pt>
    <dgm:pt modelId="{46CC646E-74EA-410C-ABA6-989854C94D4E}" type="pres">
      <dgm:prSet presAssocID="{37B90DE1-2D72-4EA1-B47A-DAA69D34EF85}" presName="parentText" presStyleLbl="node1" presStyleIdx="0" presStyleCnt="9">
        <dgm:presLayoutVars>
          <dgm:chMax val="1"/>
          <dgm:bulletEnabled val="1"/>
        </dgm:presLayoutVars>
      </dgm:prSet>
      <dgm:spPr/>
    </dgm:pt>
    <dgm:pt modelId="{6FC222B9-A1FE-49A8-9008-E0584F3C9267}" type="pres">
      <dgm:prSet presAssocID="{37B90DE1-2D72-4EA1-B47A-DAA69D34EF85}" presName="descendantText" presStyleLbl="alignAccFollowNode1" presStyleIdx="0" presStyleCnt="9" custScaleX="115575">
        <dgm:presLayoutVars>
          <dgm:bulletEnabled val="1"/>
        </dgm:presLayoutVars>
      </dgm:prSet>
      <dgm:spPr/>
    </dgm:pt>
    <dgm:pt modelId="{46151395-CDE1-418E-8F75-6D846E6AC98A}" type="pres">
      <dgm:prSet presAssocID="{32A0131E-85B9-43E7-88D1-5ED591978C3B}" presName="sp" presStyleCnt="0"/>
      <dgm:spPr/>
    </dgm:pt>
    <dgm:pt modelId="{FA87D717-BE9E-4480-8D10-27259E7C06C1}" type="pres">
      <dgm:prSet presAssocID="{ED2871FD-3AD4-40DF-9F4D-27A6960DF33F}" presName="linNode" presStyleCnt="0"/>
      <dgm:spPr/>
    </dgm:pt>
    <dgm:pt modelId="{EFE79B32-8F0F-4B66-A9AF-BE72D69BC680}" type="pres">
      <dgm:prSet presAssocID="{ED2871FD-3AD4-40DF-9F4D-27A6960DF33F}" presName="parentText" presStyleLbl="node1" presStyleIdx="1" presStyleCnt="9">
        <dgm:presLayoutVars>
          <dgm:chMax val="1"/>
          <dgm:bulletEnabled val="1"/>
        </dgm:presLayoutVars>
      </dgm:prSet>
      <dgm:spPr/>
    </dgm:pt>
    <dgm:pt modelId="{8B79DA05-6B21-4850-BDFE-3E5A3FCCF772}" type="pres">
      <dgm:prSet presAssocID="{ED2871FD-3AD4-40DF-9F4D-27A6960DF33F}" presName="descendantText" presStyleLbl="alignAccFollowNode1" presStyleIdx="1" presStyleCnt="9" custScaleX="114452" custScaleY="139682" custLinFactNeighborY="-4970">
        <dgm:presLayoutVars>
          <dgm:bulletEnabled val="1"/>
        </dgm:presLayoutVars>
      </dgm:prSet>
      <dgm:spPr/>
    </dgm:pt>
    <dgm:pt modelId="{0DFFEE5F-BAC1-4F16-BF0E-03BB9EEDABB4}" type="pres">
      <dgm:prSet presAssocID="{58BACA5A-228D-46CB-A349-0183087E9741}" presName="sp" presStyleCnt="0"/>
      <dgm:spPr/>
    </dgm:pt>
    <dgm:pt modelId="{06234851-EE0A-4468-AD6A-CE2C97209A59}" type="pres">
      <dgm:prSet presAssocID="{1123E8B7-59F1-41C0-A289-28520237B420}" presName="linNode" presStyleCnt="0"/>
      <dgm:spPr/>
    </dgm:pt>
    <dgm:pt modelId="{C70338FC-EC29-4E69-92A4-D6C6E86B1A45}" type="pres">
      <dgm:prSet presAssocID="{1123E8B7-59F1-41C0-A289-28520237B420}" presName="parentText" presStyleLbl="node1" presStyleIdx="2" presStyleCnt="9">
        <dgm:presLayoutVars>
          <dgm:chMax val="1"/>
          <dgm:bulletEnabled val="1"/>
        </dgm:presLayoutVars>
      </dgm:prSet>
      <dgm:spPr/>
    </dgm:pt>
    <dgm:pt modelId="{CFCB0EC0-98B3-459B-84C1-B793465A5F0F}" type="pres">
      <dgm:prSet presAssocID="{1123E8B7-59F1-41C0-A289-28520237B420}" presName="descendantText" presStyleLbl="alignAccFollowNode1" presStyleIdx="2" presStyleCnt="9" custScaleX="115575">
        <dgm:presLayoutVars>
          <dgm:bulletEnabled val="1"/>
        </dgm:presLayoutVars>
      </dgm:prSet>
      <dgm:spPr/>
    </dgm:pt>
    <dgm:pt modelId="{6E95C11C-732D-4259-B46E-F3097BF498D1}" type="pres">
      <dgm:prSet presAssocID="{1A25A644-3599-4A7D-93E1-D154208917B9}" presName="sp" presStyleCnt="0"/>
      <dgm:spPr/>
    </dgm:pt>
    <dgm:pt modelId="{AB46FB35-2C92-4C98-B515-47321962F31D}" type="pres">
      <dgm:prSet presAssocID="{3810D702-F88C-448F-B959-AA325EDE24BC}" presName="linNode" presStyleCnt="0"/>
      <dgm:spPr/>
    </dgm:pt>
    <dgm:pt modelId="{D6D6ECC8-64E1-4383-BE99-8DF44421831F}" type="pres">
      <dgm:prSet presAssocID="{3810D702-F88C-448F-B959-AA325EDE24BC}" presName="parentText" presStyleLbl="node1" presStyleIdx="3" presStyleCnt="9">
        <dgm:presLayoutVars>
          <dgm:chMax val="1"/>
          <dgm:bulletEnabled val="1"/>
        </dgm:presLayoutVars>
      </dgm:prSet>
      <dgm:spPr/>
    </dgm:pt>
    <dgm:pt modelId="{8D03C2BE-5EF7-42EF-B057-36B5B3BFD864}" type="pres">
      <dgm:prSet presAssocID="{3810D702-F88C-448F-B959-AA325EDE24BC}" presName="descendantText" presStyleLbl="alignAccFollowNode1" presStyleIdx="3" presStyleCnt="9" custScaleX="115571">
        <dgm:presLayoutVars>
          <dgm:bulletEnabled val="1"/>
        </dgm:presLayoutVars>
      </dgm:prSet>
      <dgm:spPr/>
    </dgm:pt>
    <dgm:pt modelId="{BA830E07-30B3-42C1-BCE5-661E5F76EE80}" type="pres">
      <dgm:prSet presAssocID="{A096EF0C-18BE-4E97-8371-F2A918386AE8}" presName="sp" presStyleCnt="0"/>
      <dgm:spPr/>
    </dgm:pt>
    <dgm:pt modelId="{D1B40B81-685D-4043-865F-CEE89C2449AB}" type="pres">
      <dgm:prSet presAssocID="{23B0F082-427B-495F-942A-5A1FF6346194}" presName="linNode" presStyleCnt="0"/>
      <dgm:spPr/>
    </dgm:pt>
    <dgm:pt modelId="{841E35F5-6101-45FE-9279-C52F684DFFB7}" type="pres">
      <dgm:prSet presAssocID="{23B0F082-427B-495F-942A-5A1FF6346194}" presName="parentText" presStyleLbl="node1" presStyleIdx="4" presStyleCnt="9" custScaleX="104143" custScaleY="71432" custLinFactNeighborY="1767">
        <dgm:presLayoutVars>
          <dgm:chMax val="1"/>
          <dgm:bulletEnabled val="1"/>
        </dgm:presLayoutVars>
      </dgm:prSet>
      <dgm:spPr/>
    </dgm:pt>
    <dgm:pt modelId="{044A14B6-4C4D-46F9-81A8-2D4736EA5AB9}" type="pres">
      <dgm:prSet presAssocID="{23B0F082-427B-495F-942A-5A1FF6346194}" presName="descendantText" presStyleLbl="alignAccFollowNode1" presStyleIdx="4" presStyleCnt="9" custScaleX="120346" custLinFactNeighborY="2910">
        <dgm:presLayoutVars>
          <dgm:bulletEnabled val="1"/>
        </dgm:presLayoutVars>
      </dgm:prSet>
      <dgm:spPr/>
    </dgm:pt>
    <dgm:pt modelId="{D1D32172-4EF0-43F9-AA59-3AAEB56DC5BD}" type="pres">
      <dgm:prSet presAssocID="{7D9AA503-7A71-4655-A12F-775322D25607}" presName="sp" presStyleCnt="0"/>
      <dgm:spPr/>
    </dgm:pt>
    <dgm:pt modelId="{A561C3B1-B890-4788-AFB3-079B59791E4F}" type="pres">
      <dgm:prSet presAssocID="{561053E7-DEC9-4B4A-9C58-DE3988FC9488}" presName="linNode" presStyleCnt="0"/>
      <dgm:spPr/>
    </dgm:pt>
    <dgm:pt modelId="{3E276474-49C5-41F7-8A55-430BBF82B4CC}" type="pres">
      <dgm:prSet presAssocID="{561053E7-DEC9-4B4A-9C58-DE3988FC9488}" presName="parentText" presStyleLbl="node1" presStyleIdx="5" presStyleCnt="9">
        <dgm:presLayoutVars>
          <dgm:chMax val="1"/>
          <dgm:bulletEnabled val="1"/>
        </dgm:presLayoutVars>
      </dgm:prSet>
      <dgm:spPr/>
    </dgm:pt>
    <dgm:pt modelId="{ACA02D9C-2695-4B1D-AA8C-BD23D190862C}" type="pres">
      <dgm:prSet presAssocID="{561053E7-DEC9-4B4A-9C58-DE3988FC9488}" presName="descendantText" presStyleLbl="alignAccFollowNode1" presStyleIdx="5" presStyleCnt="9" custScaleX="115575">
        <dgm:presLayoutVars>
          <dgm:bulletEnabled val="1"/>
        </dgm:presLayoutVars>
      </dgm:prSet>
      <dgm:spPr/>
    </dgm:pt>
    <dgm:pt modelId="{FA72B0A8-ED95-4F7C-A00C-E8D15FCB6E79}" type="pres">
      <dgm:prSet presAssocID="{73785A54-70A7-46C3-9F9A-C886F0B614DA}" presName="sp" presStyleCnt="0"/>
      <dgm:spPr/>
    </dgm:pt>
    <dgm:pt modelId="{D1E3A1A6-36EE-48F5-832A-21C4B6BFBDF4}" type="pres">
      <dgm:prSet presAssocID="{83A90EF0-D8FC-4237-89F6-9FC36CD3A23B}" presName="linNode" presStyleCnt="0"/>
      <dgm:spPr/>
    </dgm:pt>
    <dgm:pt modelId="{D388D957-91CD-4CB9-8C48-E72B25D7A1B7}" type="pres">
      <dgm:prSet presAssocID="{83A90EF0-D8FC-4237-89F6-9FC36CD3A23B}" presName="parentText" presStyleLbl="node1" presStyleIdx="6" presStyleCnt="9">
        <dgm:presLayoutVars>
          <dgm:chMax val="1"/>
          <dgm:bulletEnabled val="1"/>
        </dgm:presLayoutVars>
      </dgm:prSet>
      <dgm:spPr/>
    </dgm:pt>
    <dgm:pt modelId="{C0F4E16B-4F08-4315-A153-5EB2F4771F29}" type="pres">
      <dgm:prSet presAssocID="{83A90EF0-D8FC-4237-89F6-9FC36CD3A23B}" presName="descendantText" presStyleLbl="alignAccFollowNode1" presStyleIdx="6" presStyleCnt="9" custScaleX="115575">
        <dgm:presLayoutVars>
          <dgm:bulletEnabled val="1"/>
        </dgm:presLayoutVars>
      </dgm:prSet>
      <dgm:spPr/>
    </dgm:pt>
    <dgm:pt modelId="{9B5FCC3F-E162-4331-9E23-54329D2C61B4}" type="pres">
      <dgm:prSet presAssocID="{FDF5ECC3-30A1-41B2-97F1-5995219CC6EC}" presName="sp" presStyleCnt="0"/>
      <dgm:spPr/>
    </dgm:pt>
    <dgm:pt modelId="{257A907D-0624-4088-94C8-B74AF224FD75}" type="pres">
      <dgm:prSet presAssocID="{A1987D94-0875-47FB-8243-BDA2327F796B}" presName="linNode" presStyleCnt="0"/>
      <dgm:spPr/>
    </dgm:pt>
    <dgm:pt modelId="{B7C00824-2D4F-4194-B32B-ED0D5F577314}" type="pres">
      <dgm:prSet presAssocID="{A1987D94-0875-47FB-8243-BDA2327F796B}" presName="parentText" presStyleLbl="node1" presStyleIdx="7" presStyleCnt="9">
        <dgm:presLayoutVars>
          <dgm:chMax val="1"/>
          <dgm:bulletEnabled val="1"/>
        </dgm:presLayoutVars>
      </dgm:prSet>
      <dgm:spPr/>
    </dgm:pt>
    <dgm:pt modelId="{03555EB2-130B-46CA-80D2-4E4EC1B28B73}" type="pres">
      <dgm:prSet presAssocID="{A1987D94-0875-47FB-8243-BDA2327F796B}" presName="descendantText" presStyleLbl="alignAccFollowNode1" presStyleIdx="7" presStyleCnt="9" custScaleX="115575">
        <dgm:presLayoutVars>
          <dgm:bulletEnabled val="1"/>
        </dgm:presLayoutVars>
      </dgm:prSet>
      <dgm:spPr/>
    </dgm:pt>
    <dgm:pt modelId="{CCAABF02-7A93-490E-A511-D6790AE803F9}" type="pres">
      <dgm:prSet presAssocID="{3ABEFC59-D507-4818-A331-5E4449C6A245}" presName="sp" presStyleCnt="0"/>
      <dgm:spPr/>
    </dgm:pt>
    <dgm:pt modelId="{D27F6F07-260F-46B7-9893-4623982E4E18}" type="pres">
      <dgm:prSet presAssocID="{538E60A3-B262-4D34-972A-41664644D342}" presName="linNode" presStyleCnt="0"/>
      <dgm:spPr/>
    </dgm:pt>
    <dgm:pt modelId="{8731CED2-C2BB-4A33-B3A6-81B232C7CCBE}" type="pres">
      <dgm:prSet presAssocID="{538E60A3-B262-4D34-972A-41664644D342}" presName="parentText" presStyleLbl="node1" presStyleIdx="8" presStyleCnt="9">
        <dgm:presLayoutVars>
          <dgm:chMax val="1"/>
          <dgm:bulletEnabled val="1"/>
        </dgm:presLayoutVars>
      </dgm:prSet>
      <dgm:spPr/>
    </dgm:pt>
    <dgm:pt modelId="{8791AC3E-68EC-4548-AC25-3B69C7DD87F0}" type="pres">
      <dgm:prSet presAssocID="{538E60A3-B262-4D34-972A-41664644D342}" presName="descendantText" presStyleLbl="alignAccFollowNode1" presStyleIdx="8" presStyleCnt="9" custScaleX="115408">
        <dgm:presLayoutVars>
          <dgm:bulletEnabled val="1"/>
        </dgm:presLayoutVars>
      </dgm:prSet>
      <dgm:spPr/>
    </dgm:pt>
  </dgm:ptLst>
  <dgm:cxnLst>
    <dgm:cxn modelId="{194FC20D-4EAA-498A-AD76-F9EEA31E8B8E}" type="presOf" srcId="{561053E7-DEC9-4B4A-9C58-DE3988FC9488}" destId="{3E276474-49C5-41F7-8A55-430BBF82B4CC}" srcOrd="0" destOrd="0" presId="urn:microsoft.com/office/officeart/2005/8/layout/vList5"/>
    <dgm:cxn modelId="{00E8E710-F469-47EB-B32D-2E7A97372336}" type="presOf" srcId="{E44ECCA9-3832-4636-892E-F73D60B0169A}" destId="{CFCB0EC0-98B3-459B-84C1-B793465A5F0F}" srcOrd="0" destOrd="0" presId="urn:microsoft.com/office/officeart/2005/8/layout/vList5"/>
    <dgm:cxn modelId="{465DBB35-38AD-4ACC-88CD-30D7E81BCFDE}" srcId="{23B0F082-427B-495F-942A-5A1FF6346194}" destId="{EB47DF50-8743-4B44-9A4D-C68917EB7DB4}" srcOrd="0" destOrd="0" parTransId="{8CBDA434-B629-49E1-81FC-2AB25397510E}" sibTransId="{8CFACD92-CA05-4F88-8648-73C1806AE5F7}"/>
    <dgm:cxn modelId="{19E9363F-1183-4CBB-9052-CB1F8B4DC473}" srcId="{A1987D94-0875-47FB-8243-BDA2327F796B}" destId="{CE008333-DB32-4D7B-83F3-DC339C87BB5C}" srcOrd="0" destOrd="0" parTransId="{32236411-5B12-41D5-B1E4-C3A7F8E77131}" sibTransId="{8B205E44-70EC-4D65-BF12-233E1E602AC0}"/>
    <dgm:cxn modelId="{9E907845-8818-4E9A-AC83-479BF92B7ACF}" type="presOf" srcId="{EB47DF50-8743-4B44-9A4D-C68917EB7DB4}" destId="{044A14B6-4C4D-46F9-81A8-2D4736EA5AB9}" srcOrd="0" destOrd="0" presId="urn:microsoft.com/office/officeart/2005/8/layout/vList5"/>
    <dgm:cxn modelId="{D4417D68-6E6F-48C5-85B2-CEDFC01FDEB7}" srcId="{6053A334-B448-48B5-89D8-314C2C82EF67}" destId="{538E60A3-B262-4D34-972A-41664644D342}" srcOrd="8" destOrd="0" parTransId="{D2CD36FA-E86B-4470-A6D4-B5368D5F16F1}" sibTransId="{89E94B59-3FCF-463D-B3C6-59519169CA81}"/>
    <dgm:cxn modelId="{17BE934C-E8D9-443F-9CB9-396331C27939}" srcId="{6053A334-B448-48B5-89D8-314C2C82EF67}" destId="{23B0F082-427B-495F-942A-5A1FF6346194}" srcOrd="4" destOrd="0" parTransId="{6502FF46-9EDD-474A-A843-B291A30FB0A7}" sibTransId="{7D9AA503-7A71-4655-A12F-775322D25607}"/>
    <dgm:cxn modelId="{F305296D-B1C5-40F5-B480-69D8A275F2FE}" type="presOf" srcId="{50F40D23-97A4-43CD-9C0E-728E609CDE38}" destId="{ACA02D9C-2695-4B1D-AA8C-BD23D190862C}" srcOrd="0" destOrd="0" presId="urn:microsoft.com/office/officeart/2005/8/layout/vList5"/>
    <dgm:cxn modelId="{2079854E-4184-47BC-9CD2-33B4743C1C63}" srcId="{3810D702-F88C-448F-B959-AA325EDE24BC}" destId="{E56C5A92-0072-433C-B09D-121C81BE61A0}" srcOrd="0" destOrd="0" parTransId="{68AEC3D3-FBE2-4795-98B2-179712E40F41}" sibTransId="{BA2FA7B4-F11C-4FCE-BA8E-F7463635F453}"/>
    <dgm:cxn modelId="{7C1E2D79-B3D8-4517-9F23-CC94A80ED674}" type="presOf" srcId="{ED2871FD-3AD4-40DF-9F4D-27A6960DF33F}" destId="{EFE79B32-8F0F-4B66-A9AF-BE72D69BC680}" srcOrd="0" destOrd="0" presId="urn:microsoft.com/office/officeart/2005/8/layout/vList5"/>
    <dgm:cxn modelId="{D43C6C7B-164B-4FC1-87AE-34FD8D56CA85}" type="presOf" srcId="{E56C5A92-0072-433C-B09D-121C81BE61A0}" destId="{8D03C2BE-5EF7-42EF-B057-36B5B3BFD864}" srcOrd="0" destOrd="0" presId="urn:microsoft.com/office/officeart/2005/8/layout/vList5"/>
    <dgm:cxn modelId="{B7D4557C-DDAC-4364-95C5-00FA63045B9C}" type="presOf" srcId="{DFBCDFDB-9F56-48EE-9DD7-36235BD3254E}" destId="{6FC222B9-A1FE-49A8-9008-E0584F3C9267}" srcOrd="0" destOrd="0" presId="urn:microsoft.com/office/officeart/2005/8/layout/vList5"/>
    <dgm:cxn modelId="{CC984189-B147-4436-A102-8F36A692CDBC}" srcId="{6053A334-B448-48B5-89D8-314C2C82EF67}" destId="{ED2871FD-3AD4-40DF-9F4D-27A6960DF33F}" srcOrd="1" destOrd="0" parTransId="{E82DC911-BB75-40A7-87B1-DA5EAA9DCB41}" sibTransId="{58BACA5A-228D-46CB-A349-0183087E9741}"/>
    <dgm:cxn modelId="{B67F4A89-28BD-4061-85D4-10D32EC92A17}" type="presOf" srcId="{37B90DE1-2D72-4EA1-B47A-DAA69D34EF85}" destId="{46CC646E-74EA-410C-ABA6-989854C94D4E}" srcOrd="0" destOrd="0" presId="urn:microsoft.com/office/officeart/2005/8/layout/vList5"/>
    <dgm:cxn modelId="{FDD8138F-EDCE-4470-8C22-296431D3AEDE}" type="presOf" srcId="{A029EAA3-EFE2-4157-B6DB-D8B74C0A228A}" destId="{8B79DA05-6B21-4850-BDFE-3E5A3FCCF772}" srcOrd="0" destOrd="0" presId="urn:microsoft.com/office/officeart/2005/8/layout/vList5"/>
    <dgm:cxn modelId="{1FA37F92-3A6C-4E58-96B2-D3A8124946A4}" type="presOf" srcId="{CE008333-DB32-4D7B-83F3-DC339C87BB5C}" destId="{03555EB2-130B-46CA-80D2-4E4EC1B28B73}" srcOrd="0" destOrd="0" presId="urn:microsoft.com/office/officeart/2005/8/layout/vList5"/>
    <dgm:cxn modelId="{4F76AF99-8D10-4B33-BAC7-A916A4C111BA}" srcId="{6053A334-B448-48B5-89D8-314C2C82EF67}" destId="{561053E7-DEC9-4B4A-9C58-DE3988FC9488}" srcOrd="5" destOrd="0" parTransId="{DAF06AD3-90FA-4DFE-8751-7B77D62661F4}" sibTransId="{73785A54-70A7-46C3-9F9A-C886F0B614DA}"/>
    <dgm:cxn modelId="{11FA719A-9EF4-405A-BE63-8DA1A6D7563B}" type="presOf" srcId="{A1987D94-0875-47FB-8243-BDA2327F796B}" destId="{B7C00824-2D4F-4194-B32B-ED0D5F577314}" srcOrd="0" destOrd="0" presId="urn:microsoft.com/office/officeart/2005/8/layout/vList5"/>
    <dgm:cxn modelId="{3E6CEA9D-0129-4CAF-B353-2367E5C727A2}" type="presOf" srcId="{83A90EF0-D8FC-4237-89F6-9FC36CD3A23B}" destId="{D388D957-91CD-4CB9-8C48-E72B25D7A1B7}" srcOrd="0" destOrd="0" presId="urn:microsoft.com/office/officeart/2005/8/layout/vList5"/>
    <dgm:cxn modelId="{93F7DAA7-F627-420F-A778-46C2238FA87D}" srcId="{6053A334-B448-48B5-89D8-314C2C82EF67}" destId="{1123E8B7-59F1-41C0-A289-28520237B420}" srcOrd="2" destOrd="0" parTransId="{F7886AC0-75BF-48FB-A3DE-5769129A7AA7}" sibTransId="{1A25A644-3599-4A7D-93E1-D154208917B9}"/>
    <dgm:cxn modelId="{AA7EAFAE-897F-4ECD-BBBE-06135764ACF5}" srcId="{6053A334-B448-48B5-89D8-314C2C82EF67}" destId="{A1987D94-0875-47FB-8243-BDA2327F796B}" srcOrd="7" destOrd="0" parTransId="{38AE4306-3CEE-4CE1-8F46-F480D8D0F92E}" sibTransId="{3ABEFC59-D507-4818-A331-5E4449C6A245}"/>
    <dgm:cxn modelId="{C04E1CB0-D2CB-49BA-8DDE-273F76258712}" srcId="{6053A334-B448-48B5-89D8-314C2C82EF67}" destId="{37B90DE1-2D72-4EA1-B47A-DAA69D34EF85}" srcOrd="0" destOrd="0" parTransId="{E97304C3-8BA1-42CA-A501-6BDB393362EE}" sibTransId="{32A0131E-85B9-43E7-88D1-5ED591978C3B}"/>
    <dgm:cxn modelId="{ACBA88B0-74D1-46B3-AB02-1F86E1508966}" srcId="{538E60A3-B262-4D34-972A-41664644D342}" destId="{21292AF7-A8F8-443D-85A6-03619B940CAA}" srcOrd="0" destOrd="0" parTransId="{B529A4D0-D345-44CF-9DA2-02306316AD96}" sibTransId="{F1AC3866-A132-4EFB-8D1B-FDDF31363945}"/>
    <dgm:cxn modelId="{3F3AE0B2-FE20-441B-B64D-BE7719A0D80B}" type="presOf" srcId="{21292AF7-A8F8-443D-85A6-03619B940CAA}" destId="{8791AC3E-68EC-4548-AC25-3B69C7DD87F0}" srcOrd="0" destOrd="0" presId="urn:microsoft.com/office/officeart/2005/8/layout/vList5"/>
    <dgm:cxn modelId="{0A8BDBB9-01B3-477C-8975-0166966FD240}" type="presOf" srcId="{3810D702-F88C-448F-B959-AA325EDE24BC}" destId="{D6D6ECC8-64E1-4383-BE99-8DF44421831F}" srcOrd="0" destOrd="0" presId="urn:microsoft.com/office/officeart/2005/8/layout/vList5"/>
    <dgm:cxn modelId="{5C5055C2-9141-4B32-BC62-C90DB1E16DF9}" type="presOf" srcId="{6053A334-B448-48B5-89D8-314C2C82EF67}" destId="{095D002B-9806-493D-B67E-26CFEE84FAFD}" srcOrd="0" destOrd="0" presId="urn:microsoft.com/office/officeart/2005/8/layout/vList5"/>
    <dgm:cxn modelId="{A891DDC3-3F18-49CA-923F-E710233D1389}" type="presOf" srcId="{23B0F082-427B-495F-942A-5A1FF6346194}" destId="{841E35F5-6101-45FE-9279-C52F684DFFB7}" srcOrd="0" destOrd="0" presId="urn:microsoft.com/office/officeart/2005/8/layout/vList5"/>
    <dgm:cxn modelId="{9D1278C5-EC88-4C4A-B992-6C713A6213DE}" type="presOf" srcId="{538E60A3-B262-4D34-972A-41664644D342}" destId="{8731CED2-C2BB-4A33-B3A6-81B232C7CCBE}" srcOrd="0" destOrd="0" presId="urn:microsoft.com/office/officeart/2005/8/layout/vList5"/>
    <dgm:cxn modelId="{EC1E6FC9-422E-415F-993F-99DF3015E7EB}" srcId="{6053A334-B448-48B5-89D8-314C2C82EF67}" destId="{3810D702-F88C-448F-B959-AA325EDE24BC}" srcOrd="3" destOrd="0" parTransId="{278A4186-F452-436A-A88A-42744D7CA543}" sibTransId="{A096EF0C-18BE-4E97-8371-F2A918386AE8}"/>
    <dgm:cxn modelId="{84A235D2-FA62-4524-87C4-230CCF3A89E7}" srcId="{83A90EF0-D8FC-4237-89F6-9FC36CD3A23B}" destId="{F8E9651B-636F-4738-81C6-7089713B7D4E}" srcOrd="0" destOrd="0" parTransId="{1E361725-673A-4331-B41A-07800F39A1EE}" sibTransId="{80AA237A-110E-4708-A2F8-BCC602FE1659}"/>
    <dgm:cxn modelId="{23E1A5D4-1ACD-4B3D-AC97-03CA79D6EC24}" srcId="{ED2871FD-3AD4-40DF-9F4D-27A6960DF33F}" destId="{A029EAA3-EFE2-4157-B6DB-D8B74C0A228A}" srcOrd="0" destOrd="0" parTransId="{53AC6A15-AA07-4C72-97ED-D11903395093}" sibTransId="{24601201-C86E-4F50-9A5D-6C97B4E1A3EA}"/>
    <dgm:cxn modelId="{802B93D6-73EB-416A-9FAC-CDD4AEDBF46E}" srcId="{1123E8B7-59F1-41C0-A289-28520237B420}" destId="{E44ECCA9-3832-4636-892E-F73D60B0169A}" srcOrd="0" destOrd="0" parTransId="{7E4844E3-62A5-46E7-BBE2-D9C605A5F7B5}" sibTransId="{9F3C1FCB-6A2D-4B57-ACEC-1742F305179A}"/>
    <dgm:cxn modelId="{05400AD8-15B6-4E7E-BE1C-172080642319}" srcId="{6053A334-B448-48B5-89D8-314C2C82EF67}" destId="{83A90EF0-D8FC-4237-89F6-9FC36CD3A23B}" srcOrd="6" destOrd="0" parTransId="{E754EEC7-ED05-4905-8EF6-C61472B39040}" sibTransId="{FDF5ECC3-30A1-41B2-97F1-5995219CC6EC}"/>
    <dgm:cxn modelId="{546A29DC-C281-4327-9A27-D953D7A42DA4}" srcId="{37B90DE1-2D72-4EA1-B47A-DAA69D34EF85}" destId="{DFBCDFDB-9F56-48EE-9DD7-36235BD3254E}" srcOrd="0" destOrd="0" parTransId="{569C7BDF-3F39-429E-BD3F-0735C9B4BE3D}" sibTransId="{235841AF-AD6F-4353-9D6E-4BB7F49E72F3}"/>
    <dgm:cxn modelId="{9580B1DD-8D81-4EC3-B0AB-18B367367248}" type="presOf" srcId="{F8E9651B-636F-4738-81C6-7089713B7D4E}" destId="{C0F4E16B-4F08-4315-A153-5EB2F4771F29}" srcOrd="0" destOrd="0" presId="urn:microsoft.com/office/officeart/2005/8/layout/vList5"/>
    <dgm:cxn modelId="{E102F6EC-8E5A-4799-AE3B-060CBF701694}" srcId="{561053E7-DEC9-4B4A-9C58-DE3988FC9488}" destId="{50F40D23-97A4-43CD-9C0E-728E609CDE38}" srcOrd="0" destOrd="0" parTransId="{22528E74-8B14-4917-BD57-0E8E997CA142}" sibTransId="{C9BDAC15-73DB-4DB5-8BDA-73815584039B}"/>
    <dgm:cxn modelId="{EA3E6DF1-47E7-4EE2-ACD8-0F6B1A76E7E8}" type="presOf" srcId="{1123E8B7-59F1-41C0-A289-28520237B420}" destId="{C70338FC-EC29-4E69-92A4-D6C6E86B1A45}" srcOrd="0" destOrd="0" presId="urn:microsoft.com/office/officeart/2005/8/layout/vList5"/>
    <dgm:cxn modelId="{52F7B9A1-9FA1-49D3-83FA-BD69A0F46565}" type="presParOf" srcId="{095D002B-9806-493D-B67E-26CFEE84FAFD}" destId="{8F2FFE7E-E155-44D4-8067-EBDD88E94568}" srcOrd="0" destOrd="0" presId="urn:microsoft.com/office/officeart/2005/8/layout/vList5"/>
    <dgm:cxn modelId="{A126B617-2E20-400E-8C41-592B90BBF4D4}" type="presParOf" srcId="{8F2FFE7E-E155-44D4-8067-EBDD88E94568}" destId="{46CC646E-74EA-410C-ABA6-989854C94D4E}" srcOrd="0" destOrd="0" presId="urn:microsoft.com/office/officeart/2005/8/layout/vList5"/>
    <dgm:cxn modelId="{90D2C4FB-7BB9-42F5-8FF3-0CD064129571}" type="presParOf" srcId="{8F2FFE7E-E155-44D4-8067-EBDD88E94568}" destId="{6FC222B9-A1FE-49A8-9008-E0584F3C9267}" srcOrd="1" destOrd="0" presId="urn:microsoft.com/office/officeart/2005/8/layout/vList5"/>
    <dgm:cxn modelId="{5491E67F-1D09-4CEF-B79F-D9560CA61F43}" type="presParOf" srcId="{095D002B-9806-493D-B67E-26CFEE84FAFD}" destId="{46151395-CDE1-418E-8F75-6D846E6AC98A}" srcOrd="1" destOrd="0" presId="urn:microsoft.com/office/officeart/2005/8/layout/vList5"/>
    <dgm:cxn modelId="{4581F8F8-C8D6-46EA-9A9A-2A45CAD30C23}" type="presParOf" srcId="{095D002B-9806-493D-B67E-26CFEE84FAFD}" destId="{FA87D717-BE9E-4480-8D10-27259E7C06C1}" srcOrd="2" destOrd="0" presId="urn:microsoft.com/office/officeart/2005/8/layout/vList5"/>
    <dgm:cxn modelId="{70B2EFD6-4E3D-4ACE-8001-0030BA3A0C95}" type="presParOf" srcId="{FA87D717-BE9E-4480-8D10-27259E7C06C1}" destId="{EFE79B32-8F0F-4B66-A9AF-BE72D69BC680}" srcOrd="0" destOrd="0" presId="urn:microsoft.com/office/officeart/2005/8/layout/vList5"/>
    <dgm:cxn modelId="{2E427191-CFF9-4176-9629-D93132BF8C02}" type="presParOf" srcId="{FA87D717-BE9E-4480-8D10-27259E7C06C1}" destId="{8B79DA05-6B21-4850-BDFE-3E5A3FCCF772}" srcOrd="1" destOrd="0" presId="urn:microsoft.com/office/officeart/2005/8/layout/vList5"/>
    <dgm:cxn modelId="{6B614CDD-6E90-4FAE-8209-EAA4A133C80B}" type="presParOf" srcId="{095D002B-9806-493D-B67E-26CFEE84FAFD}" destId="{0DFFEE5F-BAC1-4F16-BF0E-03BB9EEDABB4}" srcOrd="3" destOrd="0" presId="urn:microsoft.com/office/officeart/2005/8/layout/vList5"/>
    <dgm:cxn modelId="{72E81417-701D-4B4F-82DC-B445458AF712}" type="presParOf" srcId="{095D002B-9806-493D-B67E-26CFEE84FAFD}" destId="{06234851-EE0A-4468-AD6A-CE2C97209A59}" srcOrd="4" destOrd="0" presId="urn:microsoft.com/office/officeart/2005/8/layout/vList5"/>
    <dgm:cxn modelId="{76D0A4F0-8EDA-47A6-A339-8200FDA8A640}" type="presParOf" srcId="{06234851-EE0A-4468-AD6A-CE2C97209A59}" destId="{C70338FC-EC29-4E69-92A4-D6C6E86B1A45}" srcOrd="0" destOrd="0" presId="urn:microsoft.com/office/officeart/2005/8/layout/vList5"/>
    <dgm:cxn modelId="{FD034458-3978-4596-ACC0-9262D538ADCD}" type="presParOf" srcId="{06234851-EE0A-4468-AD6A-CE2C97209A59}" destId="{CFCB0EC0-98B3-459B-84C1-B793465A5F0F}" srcOrd="1" destOrd="0" presId="urn:microsoft.com/office/officeart/2005/8/layout/vList5"/>
    <dgm:cxn modelId="{77CF93DA-A85F-4A11-BE3B-3813C94E2885}" type="presParOf" srcId="{095D002B-9806-493D-B67E-26CFEE84FAFD}" destId="{6E95C11C-732D-4259-B46E-F3097BF498D1}" srcOrd="5" destOrd="0" presId="urn:microsoft.com/office/officeart/2005/8/layout/vList5"/>
    <dgm:cxn modelId="{53F32050-2ED8-4573-90EB-D36C4A6C2F09}" type="presParOf" srcId="{095D002B-9806-493D-B67E-26CFEE84FAFD}" destId="{AB46FB35-2C92-4C98-B515-47321962F31D}" srcOrd="6" destOrd="0" presId="urn:microsoft.com/office/officeart/2005/8/layout/vList5"/>
    <dgm:cxn modelId="{F4E38BF5-E864-4CDB-A5E2-DE0F2D19EAD5}" type="presParOf" srcId="{AB46FB35-2C92-4C98-B515-47321962F31D}" destId="{D6D6ECC8-64E1-4383-BE99-8DF44421831F}" srcOrd="0" destOrd="0" presId="urn:microsoft.com/office/officeart/2005/8/layout/vList5"/>
    <dgm:cxn modelId="{A5B05A49-7BAE-4DE4-A17C-4083F62A04CB}" type="presParOf" srcId="{AB46FB35-2C92-4C98-B515-47321962F31D}" destId="{8D03C2BE-5EF7-42EF-B057-36B5B3BFD864}" srcOrd="1" destOrd="0" presId="urn:microsoft.com/office/officeart/2005/8/layout/vList5"/>
    <dgm:cxn modelId="{996B96B7-E867-4430-B439-F00A4E4D2171}" type="presParOf" srcId="{095D002B-9806-493D-B67E-26CFEE84FAFD}" destId="{BA830E07-30B3-42C1-BCE5-661E5F76EE80}" srcOrd="7" destOrd="0" presId="urn:microsoft.com/office/officeart/2005/8/layout/vList5"/>
    <dgm:cxn modelId="{B2493B06-6D17-413C-A665-DF0916F123DE}" type="presParOf" srcId="{095D002B-9806-493D-B67E-26CFEE84FAFD}" destId="{D1B40B81-685D-4043-865F-CEE89C2449AB}" srcOrd="8" destOrd="0" presId="urn:microsoft.com/office/officeart/2005/8/layout/vList5"/>
    <dgm:cxn modelId="{67FBD7CA-7132-41F5-86AC-1766A04E15F3}" type="presParOf" srcId="{D1B40B81-685D-4043-865F-CEE89C2449AB}" destId="{841E35F5-6101-45FE-9279-C52F684DFFB7}" srcOrd="0" destOrd="0" presId="urn:microsoft.com/office/officeart/2005/8/layout/vList5"/>
    <dgm:cxn modelId="{6A9F52E7-D835-43DF-82FF-A4AF44521605}" type="presParOf" srcId="{D1B40B81-685D-4043-865F-CEE89C2449AB}" destId="{044A14B6-4C4D-46F9-81A8-2D4736EA5AB9}" srcOrd="1" destOrd="0" presId="urn:microsoft.com/office/officeart/2005/8/layout/vList5"/>
    <dgm:cxn modelId="{545872FB-B0F7-4C2B-AB9D-1E356887028B}" type="presParOf" srcId="{095D002B-9806-493D-B67E-26CFEE84FAFD}" destId="{D1D32172-4EF0-43F9-AA59-3AAEB56DC5BD}" srcOrd="9" destOrd="0" presId="urn:microsoft.com/office/officeart/2005/8/layout/vList5"/>
    <dgm:cxn modelId="{0263B5AD-BCA6-4788-BE04-D48A7A04896A}" type="presParOf" srcId="{095D002B-9806-493D-B67E-26CFEE84FAFD}" destId="{A561C3B1-B890-4788-AFB3-079B59791E4F}" srcOrd="10" destOrd="0" presId="urn:microsoft.com/office/officeart/2005/8/layout/vList5"/>
    <dgm:cxn modelId="{355461EB-0426-4CA6-99E2-A7508EE3AB38}" type="presParOf" srcId="{A561C3B1-B890-4788-AFB3-079B59791E4F}" destId="{3E276474-49C5-41F7-8A55-430BBF82B4CC}" srcOrd="0" destOrd="0" presId="urn:microsoft.com/office/officeart/2005/8/layout/vList5"/>
    <dgm:cxn modelId="{AF947111-CDFA-40DD-8392-A98B1F2608F3}" type="presParOf" srcId="{A561C3B1-B890-4788-AFB3-079B59791E4F}" destId="{ACA02D9C-2695-4B1D-AA8C-BD23D190862C}" srcOrd="1" destOrd="0" presId="urn:microsoft.com/office/officeart/2005/8/layout/vList5"/>
    <dgm:cxn modelId="{00187766-EDE9-4147-9DA4-AFAC98874C18}" type="presParOf" srcId="{095D002B-9806-493D-B67E-26CFEE84FAFD}" destId="{FA72B0A8-ED95-4F7C-A00C-E8D15FCB6E79}" srcOrd="11" destOrd="0" presId="urn:microsoft.com/office/officeart/2005/8/layout/vList5"/>
    <dgm:cxn modelId="{118A05E5-EE91-447B-9CFA-A620727CA4CE}" type="presParOf" srcId="{095D002B-9806-493D-B67E-26CFEE84FAFD}" destId="{D1E3A1A6-36EE-48F5-832A-21C4B6BFBDF4}" srcOrd="12" destOrd="0" presId="urn:microsoft.com/office/officeart/2005/8/layout/vList5"/>
    <dgm:cxn modelId="{BE2A90FC-1BFE-435A-8520-F8E0B3154413}" type="presParOf" srcId="{D1E3A1A6-36EE-48F5-832A-21C4B6BFBDF4}" destId="{D388D957-91CD-4CB9-8C48-E72B25D7A1B7}" srcOrd="0" destOrd="0" presId="urn:microsoft.com/office/officeart/2005/8/layout/vList5"/>
    <dgm:cxn modelId="{7CC5BB94-351B-449B-9898-BD2A3A0F88AB}" type="presParOf" srcId="{D1E3A1A6-36EE-48F5-832A-21C4B6BFBDF4}" destId="{C0F4E16B-4F08-4315-A153-5EB2F4771F29}" srcOrd="1" destOrd="0" presId="urn:microsoft.com/office/officeart/2005/8/layout/vList5"/>
    <dgm:cxn modelId="{CA585021-FACF-4C4A-897B-0B16BCDECAB9}" type="presParOf" srcId="{095D002B-9806-493D-B67E-26CFEE84FAFD}" destId="{9B5FCC3F-E162-4331-9E23-54329D2C61B4}" srcOrd="13" destOrd="0" presId="urn:microsoft.com/office/officeart/2005/8/layout/vList5"/>
    <dgm:cxn modelId="{5A7011E2-907D-4900-BDD7-7FA407D57AB1}" type="presParOf" srcId="{095D002B-9806-493D-B67E-26CFEE84FAFD}" destId="{257A907D-0624-4088-94C8-B74AF224FD75}" srcOrd="14" destOrd="0" presId="urn:microsoft.com/office/officeart/2005/8/layout/vList5"/>
    <dgm:cxn modelId="{0DD85EB0-0074-4089-898E-E7DFE1EEF388}" type="presParOf" srcId="{257A907D-0624-4088-94C8-B74AF224FD75}" destId="{B7C00824-2D4F-4194-B32B-ED0D5F577314}" srcOrd="0" destOrd="0" presId="urn:microsoft.com/office/officeart/2005/8/layout/vList5"/>
    <dgm:cxn modelId="{CFF698A9-3BB7-4D9B-8388-82AECCDBEB7B}" type="presParOf" srcId="{257A907D-0624-4088-94C8-B74AF224FD75}" destId="{03555EB2-130B-46CA-80D2-4E4EC1B28B73}" srcOrd="1" destOrd="0" presId="urn:microsoft.com/office/officeart/2005/8/layout/vList5"/>
    <dgm:cxn modelId="{22B7DA49-9787-45F2-B455-3F4A855E5275}" type="presParOf" srcId="{095D002B-9806-493D-B67E-26CFEE84FAFD}" destId="{CCAABF02-7A93-490E-A511-D6790AE803F9}" srcOrd="15" destOrd="0" presId="urn:microsoft.com/office/officeart/2005/8/layout/vList5"/>
    <dgm:cxn modelId="{9873ADDC-18EC-46A9-8B8F-D7083CBE2424}" type="presParOf" srcId="{095D002B-9806-493D-B67E-26CFEE84FAFD}" destId="{D27F6F07-260F-46B7-9893-4623982E4E18}" srcOrd="16" destOrd="0" presId="urn:microsoft.com/office/officeart/2005/8/layout/vList5"/>
    <dgm:cxn modelId="{93671366-8A27-434D-9B7A-F5A5E4BB970A}" type="presParOf" srcId="{D27F6F07-260F-46B7-9893-4623982E4E18}" destId="{8731CED2-C2BB-4A33-B3A6-81B232C7CCBE}" srcOrd="0" destOrd="0" presId="urn:microsoft.com/office/officeart/2005/8/layout/vList5"/>
    <dgm:cxn modelId="{2628FCB4-AFA5-45A1-8ACE-A0D0FFD6CBB3}" type="presParOf" srcId="{D27F6F07-260F-46B7-9893-4623982E4E18}" destId="{8791AC3E-68EC-4548-AC25-3B69C7DD87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B64FD-D45E-4D5A-8C8E-4A2688C38F62}">
      <dsp:nvSpPr>
        <dsp:cNvPr id="0" name=""/>
        <dsp:cNvSpPr/>
      </dsp:nvSpPr>
      <dsp:spPr>
        <a:xfrm>
          <a:off x="2719575" y="58134"/>
          <a:ext cx="2790448" cy="2790448"/>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091635" y="546462"/>
        <a:ext cx="2046329" cy="1255701"/>
      </dsp:txXfrm>
    </dsp:sp>
    <dsp:sp modelId="{F282A484-2578-4C74-A704-1CF9FC8909E0}">
      <dsp:nvSpPr>
        <dsp:cNvPr id="0" name=""/>
        <dsp:cNvSpPr/>
      </dsp:nvSpPr>
      <dsp:spPr>
        <a:xfrm>
          <a:off x="3726462" y="1802164"/>
          <a:ext cx="2790448" cy="2790448"/>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579874" y="2523030"/>
        <a:ext cx="1674269" cy="1534746"/>
      </dsp:txXfrm>
    </dsp:sp>
    <dsp:sp modelId="{4F79F1A2-B437-4867-B95A-CA82AD8C2050}">
      <dsp:nvSpPr>
        <dsp:cNvPr id="0" name=""/>
        <dsp:cNvSpPr/>
      </dsp:nvSpPr>
      <dsp:spPr>
        <a:xfrm>
          <a:off x="1716958" y="1781878"/>
          <a:ext cx="2790448" cy="279044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979725" y="2502744"/>
        <a:ext cx="1674269" cy="1534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C7297-436C-4026-A1AC-05DE636E8ECB}">
      <dsp:nvSpPr>
        <dsp:cNvPr id="0" name=""/>
        <dsp:cNvSpPr/>
      </dsp:nvSpPr>
      <dsp:spPr>
        <a:xfrm>
          <a:off x="2225508" y="1845875"/>
          <a:ext cx="3130844" cy="260274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rgbClr val="FF0000"/>
            </a:solidFill>
          </a:endParaRPr>
        </a:p>
      </dsp:txBody>
      <dsp:txXfrm>
        <a:off x="2684009" y="2227038"/>
        <a:ext cx="2213842" cy="1840415"/>
      </dsp:txXfrm>
    </dsp:sp>
    <dsp:sp modelId="{11E85D20-B6A5-447F-817F-1DED5ABA8AFE}">
      <dsp:nvSpPr>
        <dsp:cNvPr id="0" name=""/>
        <dsp:cNvSpPr/>
      </dsp:nvSpPr>
      <dsp:spPr>
        <a:xfrm rot="10612354">
          <a:off x="786520" y="2990380"/>
          <a:ext cx="1364099" cy="567510"/>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59B11F3-5FF3-4100-9DEA-79452772D022}">
      <dsp:nvSpPr>
        <dsp:cNvPr id="0" name=""/>
        <dsp:cNvSpPr/>
      </dsp:nvSpPr>
      <dsp:spPr>
        <a:xfrm>
          <a:off x="249239" y="2750313"/>
          <a:ext cx="1076594" cy="11220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OSI review</a:t>
          </a:r>
        </a:p>
      </dsp:txBody>
      <dsp:txXfrm>
        <a:off x="280771" y="2781845"/>
        <a:ext cx="1013530" cy="1059002"/>
      </dsp:txXfrm>
    </dsp:sp>
    <dsp:sp modelId="{B406DFF2-8D87-41CD-A2F5-F1CFE4D300F0}">
      <dsp:nvSpPr>
        <dsp:cNvPr id="0" name=""/>
        <dsp:cNvSpPr/>
      </dsp:nvSpPr>
      <dsp:spPr>
        <a:xfrm rot="12758038">
          <a:off x="1197687" y="1649472"/>
          <a:ext cx="1394822" cy="567510"/>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C916ABB-1316-4026-8B32-DC5AD41D1BA9}">
      <dsp:nvSpPr>
        <dsp:cNvPr id="0" name=""/>
        <dsp:cNvSpPr/>
      </dsp:nvSpPr>
      <dsp:spPr>
        <a:xfrm>
          <a:off x="845086" y="1216268"/>
          <a:ext cx="925400" cy="6817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Telephone consults</a:t>
          </a:r>
        </a:p>
      </dsp:txBody>
      <dsp:txXfrm>
        <a:off x="865053" y="1236235"/>
        <a:ext cx="885466" cy="641798"/>
      </dsp:txXfrm>
    </dsp:sp>
    <dsp:sp modelId="{7450B6BD-682C-4310-9F34-129C29316A7F}">
      <dsp:nvSpPr>
        <dsp:cNvPr id="0" name=""/>
        <dsp:cNvSpPr/>
      </dsp:nvSpPr>
      <dsp:spPr>
        <a:xfrm rot="530023">
          <a:off x="5413948" y="3242653"/>
          <a:ext cx="1633450" cy="567510"/>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5C55A47-A7D0-4684-A2D1-93C69D4EBF89}">
      <dsp:nvSpPr>
        <dsp:cNvPr id="0" name=""/>
        <dsp:cNvSpPr/>
      </dsp:nvSpPr>
      <dsp:spPr>
        <a:xfrm>
          <a:off x="6251225" y="3021036"/>
          <a:ext cx="1572971" cy="1261588"/>
        </a:xfrm>
        <a:prstGeom prst="roundRect">
          <a:avLst>
            <a:gd name="adj" fmla="val 10000"/>
          </a:avLst>
        </a:prstGeom>
        <a:solidFill>
          <a:srgbClr val="E5F7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SCAN ECHO consults and continuing supervision to competency</a:t>
          </a:r>
        </a:p>
      </dsp:txBody>
      <dsp:txXfrm>
        <a:off x="6288176" y="3057987"/>
        <a:ext cx="1499069" cy="1187686"/>
      </dsp:txXfrm>
    </dsp:sp>
    <dsp:sp modelId="{6A283603-2533-4B84-B39C-E77F9F9B9EA0}">
      <dsp:nvSpPr>
        <dsp:cNvPr id="0" name=""/>
        <dsp:cNvSpPr/>
      </dsp:nvSpPr>
      <dsp:spPr>
        <a:xfrm rot="14670683">
          <a:off x="2222696" y="978759"/>
          <a:ext cx="1339445" cy="567510"/>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E2F7B85-F4AF-415D-B4A0-1CC83EC5BC3B}">
      <dsp:nvSpPr>
        <dsp:cNvPr id="0" name=""/>
        <dsp:cNvSpPr/>
      </dsp:nvSpPr>
      <dsp:spPr>
        <a:xfrm>
          <a:off x="2030054" y="185749"/>
          <a:ext cx="1148324" cy="9444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E-Consults using CPRS</a:t>
          </a:r>
        </a:p>
      </dsp:txBody>
      <dsp:txXfrm>
        <a:off x="2057716" y="213411"/>
        <a:ext cx="1093000" cy="889127"/>
      </dsp:txXfrm>
    </dsp:sp>
    <dsp:sp modelId="{9DA93D69-4534-42EC-A3B1-6849C8404110}">
      <dsp:nvSpPr>
        <dsp:cNvPr id="0" name=""/>
        <dsp:cNvSpPr/>
      </dsp:nvSpPr>
      <dsp:spPr>
        <a:xfrm rot="19963136">
          <a:off x="5115426" y="1799410"/>
          <a:ext cx="1477586" cy="567510"/>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1597A1A-29DA-47C2-88C5-FE195D9A375F}">
      <dsp:nvSpPr>
        <dsp:cNvPr id="0" name=""/>
        <dsp:cNvSpPr/>
      </dsp:nvSpPr>
      <dsp:spPr>
        <a:xfrm>
          <a:off x="6007630" y="1282802"/>
          <a:ext cx="1006412" cy="92346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 Tele-health consults   (CVT)</a:t>
          </a:r>
        </a:p>
      </dsp:txBody>
      <dsp:txXfrm>
        <a:off x="6034677" y="1309849"/>
        <a:ext cx="952318" cy="869371"/>
      </dsp:txXfrm>
    </dsp:sp>
    <dsp:sp modelId="{3C33BC63-78F8-47B3-AEC5-21486FF11F77}">
      <dsp:nvSpPr>
        <dsp:cNvPr id="0" name=""/>
        <dsp:cNvSpPr/>
      </dsp:nvSpPr>
      <dsp:spPr>
        <a:xfrm rot="17523179">
          <a:off x="3934200" y="995363"/>
          <a:ext cx="1227026" cy="567510"/>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79BCF72-6E8A-4871-AC66-ADBF4CF99EEE}">
      <dsp:nvSpPr>
        <dsp:cNvPr id="0" name=""/>
        <dsp:cNvSpPr/>
      </dsp:nvSpPr>
      <dsp:spPr>
        <a:xfrm>
          <a:off x="3727445" y="1517"/>
          <a:ext cx="2101239" cy="14179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Face-to-face consults</a:t>
          </a:r>
        </a:p>
      </dsp:txBody>
      <dsp:txXfrm>
        <a:off x="3768975" y="43047"/>
        <a:ext cx="2018179" cy="1334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222B9-A1FE-49A8-9008-E0584F3C9267}">
      <dsp:nvSpPr>
        <dsp:cNvPr id="0" name=""/>
        <dsp:cNvSpPr/>
      </dsp:nvSpPr>
      <dsp:spPr>
        <a:xfrm rot="5400000">
          <a:off x="4644864" y="-2197266"/>
          <a:ext cx="419031" cy="491948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Stepped care model</a:t>
          </a:r>
        </a:p>
      </dsp:txBody>
      <dsp:txXfrm rot="-5400000">
        <a:off x="2394637" y="73416"/>
        <a:ext cx="4899031" cy="378121"/>
      </dsp:txXfrm>
    </dsp:sp>
    <dsp:sp modelId="{46CC646E-74EA-410C-ABA6-989854C94D4E}">
      <dsp:nvSpPr>
        <dsp:cNvPr id="0" name=""/>
        <dsp:cNvSpPr/>
      </dsp:nvSpPr>
      <dsp:spPr>
        <a:xfrm>
          <a:off x="337" y="582"/>
          <a:ext cx="2394299" cy="52378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S</a:t>
          </a:r>
        </a:p>
      </dsp:txBody>
      <dsp:txXfrm>
        <a:off x="25906" y="26151"/>
        <a:ext cx="2343161" cy="472651"/>
      </dsp:txXfrm>
    </dsp:sp>
    <dsp:sp modelId="{8B79DA05-6B21-4850-BDFE-3E5A3FCCF772}">
      <dsp:nvSpPr>
        <dsp:cNvPr id="0" name=""/>
        <dsp:cNvSpPr/>
      </dsp:nvSpPr>
      <dsp:spPr>
        <a:xfrm rot="5400000">
          <a:off x="4568952" y="-1629150"/>
          <a:ext cx="585311" cy="4903082"/>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Treatment alternatives/ complementary and integrative health</a:t>
          </a:r>
        </a:p>
      </dsp:txBody>
      <dsp:txXfrm rot="-5400000">
        <a:off x="2410067" y="558308"/>
        <a:ext cx="4874509" cy="528165"/>
      </dsp:txXfrm>
    </dsp:sp>
    <dsp:sp modelId="{EFE79B32-8F0F-4B66-A9AF-BE72D69BC680}">
      <dsp:nvSpPr>
        <dsp:cNvPr id="0" name=""/>
        <dsp:cNvSpPr/>
      </dsp:nvSpPr>
      <dsp:spPr>
        <a:xfrm>
          <a:off x="337" y="581322"/>
          <a:ext cx="2409729" cy="52378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T</a:t>
          </a:r>
        </a:p>
      </dsp:txBody>
      <dsp:txXfrm>
        <a:off x="25906" y="606891"/>
        <a:ext cx="2358591" cy="472651"/>
      </dsp:txXfrm>
    </dsp:sp>
    <dsp:sp modelId="{CFCB0EC0-98B3-459B-84C1-B793465A5F0F}">
      <dsp:nvSpPr>
        <dsp:cNvPr id="0" name=""/>
        <dsp:cNvSpPr/>
      </dsp:nvSpPr>
      <dsp:spPr>
        <a:xfrm rot="5400000">
          <a:off x="4644864" y="-1035786"/>
          <a:ext cx="419031" cy="491948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Ongoing monitoring of usage</a:t>
          </a:r>
        </a:p>
      </dsp:txBody>
      <dsp:txXfrm rot="-5400000">
        <a:off x="2394637" y="1234896"/>
        <a:ext cx="4899031" cy="378121"/>
      </dsp:txXfrm>
    </dsp:sp>
    <dsp:sp modelId="{C70338FC-EC29-4E69-92A4-D6C6E86B1A45}">
      <dsp:nvSpPr>
        <dsp:cNvPr id="0" name=""/>
        <dsp:cNvSpPr/>
      </dsp:nvSpPr>
      <dsp:spPr>
        <a:xfrm>
          <a:off x="337" y="1162061"/>
          <a:ext cx="2394299" cy="52378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O</a:t>
          </a:r>
        </a:p>
      </dsp:txBody>
      <dsp:txXfrm>
        <a:off x="25906" y="1187630"/>
        <a:ext cx="2343161" cy="472651"/>
      </dsp:txXfrm>
    </dsp:sp>
    <dsp:sp modelId="{8D03C2BE-5EF7-42EF-B057-36B5B3BFD864}">
      <dsp:nvSpPr>
        <dsp:cNvPr id="0" name=""/>
        <dsp:cNvSpPr/>
      </dsp:nvSpPr>
      <dsp:spPr>
        <a:xfrm rot="5400000">
          <a:off x="4644778" y="-485723"/>
          <a:ext cx="419031" cy="49193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Practice guidelines</a:t>
          </a:r>
          <a:r>
            <a:rPr lang="en-US" sz="1400" kern="1200"/>
            <a:t>		</a:t>
          </a:r>
        </a:p>
      </dsp:txBody>
      <dsp:txXfrm rot="-5400000">
        <a:off x="2394636" y="1784874"/>
        <a:ext cx="4898861" cy="378121"/>
      </dsp:txXfrm>
    </dsp:sp>
    <dsp:sp modelId="{D6D6ECC8-64E1-4383-BE99-8DF44421831F}">
      <dsp:nvSpPr>
        <dsp:cNvPr id="0" name=""/>
        <dsp:cNvSpPr/>
      </dsp:nvSpPr>
      <dsp:spPr>
        <a:xfrm>
          <a:off x="337" y="1712040"/>
          <a:ext cx="2394299" cy="52378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P</a:t>
          </a:r>
        </a:p>
      </dsp:txBody>
      <dsp:txXfrm>
        <a:off x="25906" y="1737609"/>
        <a:ext cx="2343161" cy="472651"/>
      </dsp:txXfrm>
    </dsp:sp>
    <dsp:sp modelId="{044A14B6-4C4D-46F9-81A8-2D4736EA5AB9}">
      <dsp:nvSpPr>
        <dsp:cNvPr id="0" name=""/>
        <dsp:cNvSpPr/>
      </dsp:nvSpPr>
      <dsp:spPr>
        <a:xfrm rot="5400000">
          <a:off x="4644711" y="24236"/>
          <a:ext cx="419031" cy="491898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n-US" sz="1400" kern="1200"/>
        </a:p>
      </dsp:txBody>
      <dsp:txXfrm rot="-5400000">
        <a:off x="2394736" y="2294667"/>
        <a:ext cx="4898528" cy="378121"/>
      </dsp:txXfrm>
    </dsp:sp>
    <dsp:sp modelId="{841E35F5-6101-45FE-9279-C52F684DFFB7}">
      <dsp:nvSpPr>
        <dsp:cNvPr id="0" name=""/>
        <dsp:cNvSpPr/>
      </dsp:nvSpPr>
      <dsp:spPr>
        <a:xfrm>
          <a:off x="337" y="2293713"/>
          <a:ext cx="2394398" cy="374152"/>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18602" y="2311978"/>
        <a:ext cx="2357868" cy="337622"/>
      </dsp:txXfrm>
    </dsp:sp>
    <dsp:sp modelId="{ACA02D9C-2695-4B1D-AA8C-BD23D190862C}">
      <dsp:nvSpPr>
        <dsp:cNvPr id="0" name=""/>
        <dsp:cNvSpPr/>
      </dsp:nvSpPr>
      <dsp:spPr>
        <a:xfrm rot="5400000">
          <a:off x="4644864" y="509390"/>
          <a:ext cx="419031" cy="491948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Prescription monitoring</a:t>
          </a:r>
        </a:p>
      </dsp:txBody>
      <dsp:txXfrm rot="-5400000">
        <a:off x="2394637" y="2780073"/>
        <a:ext cx="4899031" cy="378121"/>
      </dsp:txXfrm>
    </dsp:sp>
    <dsp:sp modelId="{3E276474-49C5-41F7-8A55-430BBF82B4CC}">
      <dsp:nvSpPr>
        <dsp:cNvPr id="0" name=""/>
        <dsp:cNvSpPr/>
      </dsp:nvSpPr>
      <dsp:spPr>
        <a:xfrm>
          <a:off x="337" y="2707239"/>
          <a:ext cx="2394299" cy="52378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P</a:t>
          </a:r>
        </a:p>
      </dsp:txBody>
      <dsp:txXfrm>
        <a:off x="25906" y="2732808"/>
        <a:ext cx="2343161" cy="472651"/>
      </dsp:txXfrm>
    </dsp:sp>
    <dsp:sp modelId="{C0F4E16B-4F08-4315-A153-5EB2F4771F29}">
      <dsp:nvSpPr>
        <dsp:cNvPr id="0" name=""/>
        <dsp:cNvSpPr/>
      </dsp:nvSpPr>
      <dsp:spPr>
        <a:xfrm rot="5400000">
          <a:off x="4644864" y="1059369"/>
          <a:ext cx="419031" cy="491948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Academic detailing</a:t>
          </a:r>
        </a:p>
      </dsp:txBody>
      <dsp:txXfrm rot="-5400000">
        <a:off x="2394637" y="3330052"/>
        <a:ext cx="4899031" cy="378121"/>
      </dsp:txXfrm>
    </dsp:sp>
    <dsp:sp modelId="{D388D957-91CD-4CB9-8C48-E72B25D7A1B7}">
      <dsp:nvSpPr>
        <dsp:cNvPr id="0" name=""/>
        <dsp:cNvSpPr/>
      </dsp:nvSpPr>
      <dsp:spPr>
        <a:xfrm>
          <a:off x="337" y="3257218"/>
          <a:ext cx="2394299" cy="52378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A</a:t>
          </a:r>
        </a:p>
      </dsp:txBody>
      <dsp:txXfrm>
        <a:off x="25906" y="3282787"/>
        <a:ext cx="2343161" cy="472651"/>
      </dsp:txXfrm>
    </dsp:sp>
    <dsp:sp modelId="{03555EB2-130B-46CA-80D2-4E4EC1B28B73}">
      <dsp:nvSpPr>
        <dsp:cNvPr id="0" name=""/>
        <dsp:cNvSpPr/>
      </dsp:nvSpPr>
      <dsp:spPr>
        <a:xfrm rot="5400000">
          <a:off x="4644864" y="1609347"/>
          <a:ext cx="419031" cy="491948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Informed consent for patients</a:t>
          </a:r>
        </a:p>
      </dsp:txBody>
      <dsp:txXfrm rot="-5400000">
        <a:off x="2394637" y="3880030"/>
        <a:ext cx="4899031" cy="378121"/>
      </dsp:txXfrm>
    </dsp:sp>
    <dsp:sp modelId="{B7C00824-2D4F-4194-B32B-ED0D5F577314}">
      <dsp:nvSpPr>
        <dsp:cNvPr id="0" name=""/>
        <dsp:cNvSpPr/>
      </dsp:nvSpPr>
      <dsp:spPr>
        <a:xfrm>
          <a:off x="337" y="3807196"/>
          <a:ext cx="2394299" cy="52378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I</a:t>
          </a:r>
        </a:p>
      </dsp:txBody>
      <dsp:txXfrm>
        <a:off x="25906" y="3832765"/>
        <a:ext cx="2343161" cy="472651"/>
      </dsp:txXfrm>
    </dsp:sp>
    <dsp:sp modelId="{8791AC3E-68EC-4548-AC25-3B69C7DD87F0}">
      <dsp:nvSpPr>
        <dsp:cNvPr id="0" name=""/>
        <dsp:cNvSpPr/>
      </dsp:nvSpPr>
      <dsp:spPr>
        <a:xfrm rot="5400000">
          <a:off x="4646519" y="2160242"/>
          <a:ext cx="419031" cy="491765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Naloxone distribution</a:t>
          </a:r>
          <a:endParaRPr lang="en-US" sz="1200" kern="1200"/>
        </a:p>
      </dsp:txBody>
      <dsp:txXfrm rot="-5400000">
        <a:off x="2397208" y="4430009"/>
        <a:ext cx="4897199" cy="378121"/>
      </dsp:txXfrm>
    </dsp:sp>
    <dsp:sp modelId="{8731CED2-C2BB-4A33-B3A6-81B232C7CCBE}">
      <dsp:nvSpPr>
        <dsp:cNvPr id="0" name=""/>
        <dsp:cNvSpPr/>
      </dsp:nvSpPr>
      <dsp:spPr>
        <a:xfrm>
          <a:off x="337" y="4357175"/>
          <a:ext cx="2396871" cy="52378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N</a:t>
          </a:r>
        </a:p>
      </dsp:txBody>
      <dsp:txXfrm>
        <a:off x="25906" y="4382744"/>
        <a:ext cx="2345733" cy="47265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04BC3587-5C0F-46A0-B488-17E43AF3F96D}" type="datetimeFigureOut">
              <a:rPr lang="en-US" smtClean="0"/>
              <a:t>2/8/2018</a:t>
            </a:fld>
            <a:endParaRPr lang="en-US"/>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5B3064D0-F555-456A-8D37-FAED53273998}" type="slidenum">
              <a:rPr lang="en-US" smtClean="0"/>
              <a:t>‹#›</a:t>
            </a:fld>
            <a:endParaRPr lang="en-US"/>
          </a:p>
        </p:txBody>
      </p:sp>
    </p:spTree>
    <p:extLst>
      <p:ext uri="{BB962C8B-B14F-4D97-AF65-F5344CB8AC3E}">
        <p14:creationId xmlns:p14="http://schemas.microsoft.com/office/powerpoint/2010/main" val="2817962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5DD747D0-A828-4903-8CB6-8CAD177C5EB7}" type="datetimeFigureOut">
              <a:rPr lang="en-US" smtClean="0"/>
              <a:t>2/8/2018</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4CCB8C89-B20E-44C6-901E-04E8E18058DC}" type="slidenum">
              <a:rPr lang="en-US" smtClean="0"/>
              <a:t>‹#›</a:t>
            </a:fld>
            <a:endParaRPr lang="en-US"/>
          </a:p>
        </p:txBody>
      </p:sp>
    </p:spTree>
    <p:extLst>
      <p:ext uri="{BB962C8B-B14F-4D97-AF65-F5344CB8AC3E}">
        <p14:creationId xmlns:p14="http://schemas.microsoft.com/office/powerpoint/2010/main" val="130056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cdn.clinicalkey.com/rss/issue/01638343.xml"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s://www.clinicalkey.com/#%21/search/Howe%20Catherine%20Q./%7B%22type%22:%22author%22%7D"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8" Type="http://schemas.openxmlformats.org/officeDocument/2006/relationships/hyperlink" Target="#_ENREF_83"/><Relationship Id="rId3" Type="http://schemas.openxmlformats.org/officeDocument/2006/relationships/hyperlink" Target="#_ENREF_57"/><Relationship Id="rId7" Type="http://schemas.openxmlformats.org/officeDocument/2006/relationships/hyperlink" Target="#_ENREF_56"/><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_ENREF_87"/><Relationship Id="rId11" Type="http://schemas.openxmlformats.org/officeDocument/2006/relationships/hyperlink" Target="#_ENREF_82"/><Relationship Id="rId5" Type="http://schemas.openxmlformats.org/officeDocument/2006/relationships/hyperlink" Target="#_ENREF_86"/><Relationship Id="rId10" Type="http://schemas.openxmlformats.org/officeDocument/2006/relationships/hyperlink" Target="#Recommendations_on_Tapering"/><Relationship Id="rId4" Type="http://schemas.openxmlformats.org/officeDocument/2006/relationships/hyperlink" Target="#_ENREF_81"/><Relationship Id="rId9" Type="http://schemas.openxmlformats.org/officeDocument/2006/relationships/hyperlink" Target="#_ENREF_88"/></Relationships>
</file>

<file path=ppt/notesSlides/_rels/notesSlide48.xml.rels><?xml version="1.0" encoding="UTF-8" standalone="yes"?>
<Relationships xmlns="http://schemas.openxmlformats.org/package/2006/relationships"><Relationship Id="rId3" Type="http://schemas.openxmlformats.org/officeDocument/2006/relationships/hyperlink" Target="#_ENREF_82"/><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cdn.clinicalkey.com/rss/issue/01638343.xml"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s://www.clinicalkey.com/#%21/search/Howe%20Catherine%20Q./%7B%22type%22:%22author%22%7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BB6041-8FEF-43D3-A431-769F7C96659E}"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379657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62" indent="-171062">
              <a:buFont typeface="Arial" panose="020B0604020202020204" pitchFamily="34" charset="0"/>
              <a:buChar char="•"/>
            </a:pPr>
            <a:r>
              <a:rPr lang="en-US" dirty="0"/>
              <a:t>This chart shows the rates of prescription painkiller sales, deaths, and treatment admissions in the United States. The rate of prescription painkiller sales increased from less than two kilograms per 10,000 people in 1999 to more than seven kilograms per 10,000 people in 2010. The rate of prescription painkiller deaths from increased from less than two deaths per 10,000 people in 1999 to more than 4 deaths per 10,000 people in 2008. The rate of prescription painkiller treatment admissions increased from less than one treatment admission per 10,000 people in 1999 to more than four treatment admissions in 2009.</a:t>
            </a:r>
          </a:p>
          <a:p>
            <a:r>
              <a:rPr lang="en-US" dirty="0"/>
              <a:t>     CDC website accessed 9/3/15</a:t>
            </a:r>
          </a:p>
          <a:p>
            <a:endParaRPr lang="en-US" dirty="0"/>
          </a:p>
          <a:p>
            <a:pPr marL="171062" indent="-171062">
              <a:buFont typeface="Arial" panose="020B0604020202020204" pitchFamily="34" charset="0"/>
              <a:buChar char="•"/>
            </a:pPr>
            <a:r>
              <a:rPr lang="en-US" dirty="0"/>
              <a:t>Prescription opioid overdose deaths number more than the deaths from all illegal substances combined</a:t>
            </a:r>
          </a:p>
        </p:txBody>
      </p:sp>
      <p:sp>
        <p:nvSpPr>
          <p:cNvPr id="4" name="Slide Number Placeholder 3"/>
          <p:cNvSpPr>
            <a:spLocks noGrp="1"/>
          </p:cNvSpPr>
          <p:nvPr>
            <p:ph type="sldNum" sz="quarter" idx="10"/>
          </p:nvPr>
        </p:nvSpPr>
        <p:spPr/>
        <p:txBody>
          <a:bodyPr/>
          <a:lstStyle/>
          <a:p>
            <a:fld id="{8179ED47-3921-455E-8F1F-B9DD7151AFD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06138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12</a:t>
            </a:fld>
            <a:endParaRPr lang="en-US"/>
          </a:p>
        </p:txBody>
      </p:sp>
    </p:spTree>
    <p:extLst>
      <p:ext uri="{BB962C8B-B14F-4D97-AF65-F5344CB8AC3E}">
        <p14:creationId xmlns:p14="http://schemas.microsoft.com/office/powerpoint/2010/main" val="208215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AC2BE-1A72-4403-B256-8B438A82F0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338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AC2BE-1A72-4403-B256-8B438A82F0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338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330325" y="1165225"/>
            <a:ext cx="4197350" cy="3148013"/>
          </a:xfrm>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1B360BA-276A-4FAA-B21D-0977FC3C91AE}" type="slidenum">
              <a:rPr lang="en-US" smtClean="0"/>
              <a:pPr>
                <a:defRPr/>
              </a:pPr>
              <a:t>15</a:t>
            </a:fld>
            <a:endParaRPr lang="en-US"/>
          </a:p>
        </p:txBody>
      </p:sp>
    </p:spTree>
    <p:extLst>
      <p:ext uri="{BB962C8B-B14F-4D97-AF65-F5344CB8AC3E}">
        <p14:creationId xmlns:p14="http://schemas.microsoft.com/office/powerpoint/2010/main" val="106320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16</a:t>
            </a:fld>
            <a:endParaRPr lang="en-US"/>
          </a:p>
        </p:txBody>
      </p:sp>
    </p:spTree>
    <p:extLst>
      <p:ext uri="{BB962C8B-B14F-4D97-AF65-F5344CB8AC3E}">
        <p14:creationId xmlns:p14="http://schemas.microsoft.com/office/powerpoint/2010/main" val="389566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"Treatment of acute pain with opioids should be for the shortest durations possible. Prescribing &lt;7 days (ideally ≤3 days) of medication when initiating opioids could mitigate the chances of unintentional chronic use. When initiating opioids, caution should be exercised when prescribing &gt;1 week of opioids or when authorizing a refill or a second opioid prescription ... Prescribers should discuss the long-term plan for pain management with patients for whom they are prescribing either Schedule II long-acting opioids or tramadol."</a:t>
            </a:r>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20</a:t>
            </a:fld>
            <a:endParaRPr lang="en-US"/>
          </a:p>
        </p:txBody>
      </p:sp>
    </p:spTree>
    <p:extLst>
      <p:ext uri="{BB962C8B-B14F-4D97-AF65-F5344CB8AC3E}">
        <p14:creationId xmlns:p14="http://schemas.microsoft.com/office/powerpoint/2010/main" val="318176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330325" y="1165225"/>
            <a:ext cx="4197350" cy="3148013"/>
          </a:xfrm>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1B360BA-276A-4FAA-B21D-0977FC3C91AE}" type="slidenum">
              <a:rPr lang="en-US" smtClean="0"/>
              <a:pPr>
                <a:defRPr/>
              </a:pPr>
              <a:t>21</a:t>
            </a:fld>
            <a:endParaRPr lang="en-US"/>
          </a:p>
        </p:txBody>
      </p:sp>
    </p:spTree>
    <p:extLst>
      <p:ext uri="{BB962C8B-B14F-4D97-AF65-F5344CB8AC3E}">
        <p14:creationId xmlns:p14="http://schemas.microsoft.com/office/powerpoint/2010/main" val="3731326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1B360BA-276A-4FAA-B21D-0977FC3C91AE}" type="slidenum">
              <a:rPr lang="en-US" smtClean="0"/>
              <a:pPr>
                <a:defRPr/>
              </a:pPr>
              <a:t>23</a:t>
            </a:fld>
            <a:endParaRPr lang="en-US"/>
          </a:p>
        </p:txBody>
      </p:sp>
    </p:spTree>
    <p:extLst>
      <p:ext uri="{BB962C8B-B14F-4D97-AF65-F5344CB8AC3E}">
        <p14:creationId xmlns:p14="http://schemas.microsoft.com/office/powerpoint/2010/main" val="3146122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a:latin typeface="Arial" pitchFamily="34" charset="0"/>
            </a:endParaRPr>
          </a:p>
        </p:txBody>
      </p:sp>
      <p:sp>
        <p:nvSpPr>
          <p:cNvPr id="4" name="Slide Number Placeholder 3"/>
          <p:cNvSpPr>
            <a:spLocks noGrp="1"/>
          </p:cNvSpPr>
          <p:nvPr>
            <p:ph type="sldNum" sz="quarter" idx="5"/>
          </p:nvPr>
        </p:nvSpPr>
        <p:spPr/>
        <p:txBody>
          <a:bodyPr/>
          <a:lstStyle/>
          <a:p>
            <a:pPr>
              <a:defRPr/>
            </a:pPr>
            <a:fld id="{622E924B-7C75-4A3B-A192-70FBF607A47E}" type="slidenum">
              <a:rPr lang="en-US" smtClean="0"/>
              <a:pPr>
                <a:defRPr/>
              </a:pPr>
              <a:t>24</a:t>
            </a:fld>
            <a:endParaRPr lang="en-US"/>
          </a:p>
        </p:txBody>
      </p:sp>
    </p:spTree>
    <p:extLst>
      <p:ext uri="{BB962C8B-B14F-4D97-AF65-F5344CB8AC3E}">
        <p14:creationId xmlns:p14="http://schemas.microsoft.com/office/powerpoint/2010/main" val="234006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BB6041-8FEF-43D3-A431-769F7C96659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983294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26</a:t>
            </a:fld>
            <a:endParaRPr lang="en-US"/>
          </a:p>
        </p:txBody>
      </p:sp>
    </p:spTree>
    <p:extLst>
      <p:ext uri="{BB962C8B-B14F-4D97-AF65-F5344CB8AC3E}">
        <p14:creationId xmlns:p14="http://schemas.microsoft.com/office/powerpoint/2010/main" val="2138270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CC75C17-6FA4-4367-889D-EB519664C06A}" type="slidenum">
              <a:rPr lang="en-US" smtClean="0"/>
              <a:pPr>
                <a:defRPr/>
              </a:pPr>
              <a:t>27</a:t>
            </a:fld>
            <a:endParaRPr lang="en-US"/>
          </a:p>
        </p:txBody>
      </p:sp>
    </p:spTree>
    <p:extLst>
      <p:ext uri="{BB962C8B-B14F-4D97-AF65-F5344CB8AC3E}">
        <p14:creationId xmlns:p14="http://schemas.microsoft.com/office/powerpoint/2010/main" val="3061189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B8C89-B20E-44C6-901E-04E8E18058DC}" type="slidenum">
              <a:rPr lang="en-US" smtClean="0"/>
              <a:t>30</a:t>
            </a:fld>
            <a:endParaRPr lang="en-US"/>
          </a:p>
        </p:txBody>
      </p:sp>
    </p:spTree>
    <p:extLst>
      <p:ext uri="{BB962C8B-B14F-4D97-AF65-F5344CB8AC3E}">
        <p14:creationId xmlns:p14="http://schemas.microsoft.com/office/powerpoint/2010/main" val="376018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latin typeface="+mn-lt"/>
              </a:rPr>
              <a:t>Report of all </a:t>
            </a:r>
            <a:r>
              <a:rPr lang="en-US" sz="2000" b="1" dirty="0">
                <a:latin typeface="+mn-lt"/>
              </a:rPr>
              <a:t>providers with high opioid prescribing / Outliers</a:t>
            </a:r>
            <a:endParaRPr lang="en-US" b="1" dirty="0">
              <a:latin typeface="Baskerville Old Face" pitchFamily="18" charset="0"/>
            </a:endParaRPr>
          </a:p>
          <a:p>
            <a:pPr marL="1657350" lvl="3" indent="-285750">
              <a:buFont typeface="Arial" panose="020B0604020202020204" pitchFamily="34" charset="0"/>
              <a:buChar char="•"/>
            </a:pPr>
            <a:r>
              <a:rPr lang="en-US" sz="1600" dirty="0"/>
              <a:t>&gt; 2 SD from average, currently at &gt;27% of patients on opioids </a:t>
            </a:r>
          </a:p>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31</a:t>
            </a:fld>
            <a:endParaRPr lang="en-US"/>
          </a:p>
        </p:txBody>
      </p:sp>
    </p:spTree>
    <p:extLst>
      <p:ext uri="{BB962C8B-B14F-4D97-AF65-F5344CB8AC3E}">
        <p14:creationId xmlns:p14="http://schemas.microsoft.com/office/powerpoint/2010/main" val="1544880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32</a:t>
            </a:fld>
            <a:endParaRPr lang="en-US" altLang="en-US"/>
          </a:p>
        </p:txBody>
      </p:sp>
    </p:spTree>
    <p:extLst>
      <p:ext uri="{BB962C8B-B14F-4D97-AF65-F5344CB8AC3E}">
        <p14:creationId xmlns:p14="http://schemas.microsoft.com/office/powerpoint/2010/main" val="231837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F54BC-A22F-4F12-95CD-05E42216CD3B}" type="slidenum">
              <a:rPr lang="en-US" altLang="en-US" smtClean="0"/>
              <a:pPr/>
              <a:t>33</a:t>
            </a:fld>
            <a:endParaRPr lang="en-US" altLang="en-US"/>
          </a:p>
        </p:txBody>
      </p:sp>
    </p:spTree>
    <p:extLst>
      <p:ext uri="{BB962C8B-B14F-4D97-AF65-F5344CB8AC3E}">
        <p14:creationId xmlns:p14="http://schemas.microsoft.com/office/powerpoint/2010/main" val="231837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1147763"/>
            <a:ext cx="4133850" cy="3100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C2DCB-D6E7-4395-95A4-CD396C3A54E9}" type="slidenum">
              <a:rPr lang="en-US" smtClean="0"/>
              <a:pPr>
                <a:defRPr/>
              </a:pPr>
              <a:t>40</a:t>
            </a:fld>
            <a:endParaRPr lang="en-US"/>
          </a:p>
        </p:txBody>
      </p:sp>
    </p:spTree>
    <p:extLst>
      <p:ext uri="{BB962C8B-B14F-4D97-AF65-F5344CB8AC3E}">
        <p14:creationId xmlns:p14="http://schemas.microsoft.com/office/powerpoint/2010/main" val="404117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1147763"/>
            <a:ext cx="4133850" cy="3100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C2DCB-D6E7-4395-95A4-CD396C3A54E9}" type="slidenum">
              <a:rPr lang="en-US" smtClean="0"/>
              <a:pPr>
                <a:defRPr/>
              </a:pPr>
              <a:t>41</a:t>
            </a:fld>
            <a:endParaRPr lang="en-US"/>
          </a:p>
        </p:txBody>
      </p:sp>
    </p:spTree>
    <p:extLst>
      <p:ext uri="{BB962C8B-B14F-4D97-AF65-F5344CB8AC3E}">
        <p14:creationId xmlns:p14="http://schemas.microsoft.com/office/powerpoint/2010/main" val="3123830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293813" y="1147763"/>
            <a:ext cx="4133850" cy="3101975"/>
          </a:xfrm>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26468B90-9E82-4C52-BC30-A8EF6F79C95C}"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28698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B8C89-B20E-44C6-901E-04E8E18058DC}" type="slidenum">
              <a:rPr lang="en-US" smtClean="0"/>
              <a:t>46</a:t>
            </a:fld>
            <a:endParaRPr lang="en-US"/>
          </a:p>
        </p:txBody>
      </p:sp>
    </p:spTree>
    <p:extLst>
      <p:ext uri="{BB962C8B-B14F-4D97-AF65-F5344CB8AC3E}">
        <p14:creationId xmlns:p14="http://schemas.microsoft.com/office/powerpoint/2010/main" val="129131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IPRCC</a:t>
            </a:r>
            <a:br>
              <a:rPr lang="en-US" dirty="0"/>
            </a:br>
            <a:r>
              <a:rPr lang="en-US" dirty="0"/>
              <a:t>Federal Advisory Committee created to enhance pain research efforts and promote collaboration across the government, with the ultimate goals of advancing the fundamental understanding of pain and improving pain-related treatment strategies</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3</a:t>
            </a:fld>
            <a:endParaRPr lang="en-US"/>
          </a:p>
        </p:txBody>
      </p:sp>
    </p:spTree>
    <p:extLst>
      <p:ext uri="{BB962C8B-B14F-4D97-AF65-F5344CB8AC3E}">
        <p14:creationId xmlns:p14="http://schemas.microsoft.com/office/powerpoint/2010/main" val="308717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48</a:t>
            </a:fld>
            <a:endParaRPr lang="en-US"/>
          </a:p>
        </p:txBody>
      </p:sp>
    </p:spTree>
    <p:extLst>
      <p:ext uri="{BB962C8B-B14F-4D97-AF65-F5344CB8AC3E}">
        <p14:creationId xmlns:p14="http://schemas.microsoft.com/office/powerpoint/2010/main" val="3145914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normAutofit fontScale="92500" lnSpcReduction="10000"/>
          </a:bodyPr>
          <a:lstStyle/>
          <a:p>
            <a:pPr lvl="1" indent="-229864" defTabSz="459728">
              <a:lnSpc>
                <a:spcPct val="120000"/>
              </a:lnSpc>
              <a:spcBef>
                <a:spcPts val="603"/>
              </a:spcBef>
              <a:spcAft>
                <a:spcPts val="603"/>
              </a:spcAft>
              <a:buSzPct val="75000"/>
              <a:buFont typeface="Wingdings" pitchFamily="2" charset="2"/>
              <a:buChar char="§"/>
              <a:defRPr/>
            </a:pPr>
            <a:r>
              <a:rPr lang="en-US" altLang="en-US" dirty="0">
                <a:solidFill>
                  <a:srgbClr val="000000"/>
                </a:solidFill>
              </a:rPr>
              <a:t>The complexities don’t stop there.  the old CPG in 2010 had </a:t>
            </a:r>
          </a:p>
          <a:p>
            <a:pPr lvl="1" indent="-229864" defTabSz="459728">
              <a:lnSpc>
                <a:spcPct val="120000"/>
              </a:lnSpc>
              <a:spcBef>
                <a:spcPts val="603"/>
              </a:spcBef>
              <a:spcAft>
                <a:spcPts val="603"/>
              </a:spcAft>
              <a:buSzPct val="75000"/>
              <a:buFont typeface="Wingdings" pitchFamily="2" charset="2"/>
              <a:buChar char="§"/>
              <a:defRPr/>
            </a:pPr>
            <a:r>
              <a:rPr lang="en-US" altLang="en-US" dirty="0">
                <a:solidFill>
                  <a:srgbClr val="000000"/>
                </a:solidFill>
              </a:rPr>
              <a:t>200 recommendations many that were based on expert opinion as it was allowed in that at that time </a:t>
            </a:r>
          </a:p>
          <a:p>
            <a:pPr lvl="1" indent="-229864" defTabSz="459728">
              <a:lnSpc>
                <a:spcPct val="120000"/>
              </a:lnSpc>
              <a:spcBef>
                <a:spcPts val="603"/>
              </a:spcBef>
              <a:spcAft>
                <a:spcPts val="603"/>
              </a:spcAft>
              <a:buSzPct val="75000"/>
              <a:buFont typeface="Wingdings" pitchFamily="2" charset="2"/>
              <a:buChar char="§"/>
              <a:defRPr/>
            </a:pPr>
            <a:r>
              <a:rPr lang="en-US" altLang="en-US" dirty="0">
                <a:solidFill>
                  <a:srgbClr val="000000"/>
                </a:solidFill>
              </a:rPr>
              <a:t>Then we updated the guideline with evidence published from March 2009 through January’s 2016 </a:t>
            </a:r>
          </a:p>
          <a:p>
            <a:pPr lvl="1" indent="-229864" defTabSz="459728">
              <a:lnSpc>
                <a:spcPct val="120000"/>
              </a:lnSpc>
              <a:spcBef>
                <a:spcPts val="603"/>
              </a:spcBef>
              <a:spcAft>
                <a:spcPts val="603"/>
              </a:spcAft>
              <a:buSzPct val="75000"/>
              <a:buFont typeface="Wingdings" pitchFamily="2" charset="2"/>
              <a:buChar char="§"/>
              <a:defRPr/>
            </a:pPr>
            <a:r>
              <a:rPr lang="en-US" altLang="en-US" dirty="0">
                <a:solidFill>
                  <a:srgbClr val="000000"/>
                </a:solidFill>
              </a:rPr>
              <a:t> we identified  several key areas</a:t>
            </a:r>
          </a:p>
          <a:p>
            <a:pPr lvl="2" indent="-229864" defTabSz="459728">
              <a:lnSpc>
                <a:spcPct val="120000"/>
              </a:lnSpc>
              <a:spcBef>
                <a:spcPts val="603"/>
              </a:spcBef>
              <a:spcAft>
                <a:spcPts val="603"/>
              </a:spcAft>
              <a:buSzPct val="75000"/>
              <a:buFont typeface="Wingdings" pitchFamily="2" charset="2"/>
              <a:buChar char="§"/>
              <a:defRPr/>
            </a:pPr>
            <a:r>
              <a:rPr lang="en-US" altLang="en-US" dirty="0">
                <a:solidFill>
                  <a:srgbClr val="000000"/>
                </a:solidFill>
              </a:rPr>
              <a:t>were harms and benefits opioid therapy versus alternative therapies for chronic pain </a:t>
            </a:r>
          </a:p>
          <a:p>
            <a:pPr lvl="2" indent="-229864" defTabSz="459728">
              <a:lnSpc>
                <a:spcPct val="120000"/>
              </a:lnSpc>
              <a:spcBef>
                <a:spcPts val="603"/>
              </a:spcBef>
              <a:spcAft>
                <a:spcPts val="603"/>
              </a:spcAft>
              <a:buSzPct val="75000"/>
              <a:buFont typeface="Wingdings" pitchFamily="2" charset="2"/>
              <a:buChar char="§"/>
              <a:defRPr/>
            </a:pPr>
            <a:r>
              <a:rPr lang="en-US" altLang="en-US" dirty="0">
                <a:solidFill>
                  <a:srgbClr val="000000"/>
                </a:solidFill>
              </a:rPr>
              <a:t>risk mitigation strategies before and during opioid therapy , how to adjusting opioid therapy to address safety concerns including how to taper if indicated </a:t>
            </a:r>
          </a:p>
          <a:p>
            <a:pPr lvl="1" indent="-229864" defTabSz="459728">
              <a:lnSpc>
                <a:spcPct val="120000"/>
              </a:lnSpc>
              <a:spcBef>
                <a:spcPts val="603"/>
              </a:spcBef>
              <a:spcAft>
                <a:spcPts val="603"/>
              </a:spcAft>
              <a:buSzPct val="75000"/>
              <a:buFont typeface="Wingdings" pitchFamily="2" charset="2"/>
              <a:buChar char="§"/>
              <a:defRPr/>
            </a:pPr>
            <a:r>
              <a:rPr lang="en-US" altLang="en-US" dirty="0">
                <a:solidFill>
                  <a:srgbClr val="000000"/>
                </a:solidFill>
              </a:rPr>
              <a:t> 	and the evaluation of opioid use disorder in patients with chronic pain</a:t>
            </a:r>
          </a:p>
          <a:p>
            <a:pPr lvl="1" indent="-229864" defTabSz="459728">
              <a:lnSpc>
                <a:spcPct val="120000"/>
              </a:lnSpc>
              <a:spcBef>
                <a:spcPts val="603"/>
              </a:spcBef>
              <a:spcAft>
                <a:spcPts val="603"/>
              </a:spcAft>
              <a:buSzPct val="75000"/>
              <a:buFont typeface="Wingdings" pitchFamily="2" charset="2"/>
              <a:buChar char="§"/>
              <a:defRPr/>
            </a:pPr>
            <a:r>
              <a:rPr lang="en-US" altLang="en-US" dirty="0">
                <a:solidFill>
                  <a:srgbClr val="000000"/>
                </a:solidFill>
              </a:rPr>
              <a:t> I will tell you that having an experienced work group and experienced leaders was critical in developing these key points</a:t>
            </a:r>
          </a:p>
          <a:p>
            <a:pPr lvl="1" indent="-229864" defTabSz="459728">
              <a:lnSpc>
                <a:spcPct val="120000"/>
              </a:lnSpc>
              <a:spcBef>
                <a:spcPts val="603"/>
              </a:spcBef>
              <a:spcAft>
                <a:spcPts val="603"/>
              </a:spcAft>
              <a:buSzPct val="75000"/>
              <a:buFont typeface="Wingdings" pitchFamily="2" charset="2"/>
              <a:buChar char="§"/>
              <a:defRPr/>
            </a:pPr>
            <a:r>
              <a:rPr lang="en-US" altLang="en-US" dirty="0">
                <a:solidFill>
                  <a:srgbClr val="000000"/>
                </a:solidFill>
              </a:rPr>
              <a:t>without the experience the necessary the perseverance, breath and attention to detail of this CPG would’ve been lost in the sea of guideline development</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5851" indent="-285779">
              <a:spcBef>
                <a:spcPct val="30000"/>
              </a:spcBef>
              <a:defRPr sz="1200">
                <a:solidFill>
                  <a:schemeClr val="tx1"/>
                </a:solidFill>
                <a:latin typeface="Calibri" pitchFamily="34" charset="0"/>
                <a:ea typeface="ＭＳ Ｐゴシック" pitchFamily="34" charset="-128"/>
              </a:defRPr>
            </a:lvl2pPr>
            <a:lvl3pPr marL="1147825" indent="-229250">
              <a:spcBef>
                <a:spcPct val="30000"/>
              </a:spcBef>
              <a:defRPr sz="1200">
                <a:solidFill>
                  <a:schemeClr val="tx1"/>
                </a:solidFill>
                <a:latin typeface="Calibri" pitchFamily="34" charset="0"/>
                <a:ea typeface="ＭＳ Ｐゴシック" pitchFamily="34" charset="-128"/>
              </a:defRPr>
            </a:lvl3pPr>
            <a:lvl4pPr marL="1607896" indent="-229250">
              <a:spcBef>
                <a:spcPct val="30000"/>
              </a:spcBef>
              <a:defRPr sz="1200">
                <a:solidFill>
                  <a:schemeClr val="tx1"/>
                </a:solidFill>
                <a:latin typeface="Calibri" pitchFamily="34" charset="0"/>
                <a:ea typeface="ＭＳ Ｐゴシック" pitchFamily="34" charset="-128"/>
              </a:defRPr>
            </a:lvl4pPr>
            <a:lvl5pPr marL="2067968" indent="-229250">
              <a:spcBef>
                <a:spcPct val="30000"/>
              </a:spcBef>
              <a:defRPr sz="1200">
                <a:solidFill>
                  <a:schemeClr val="tx1"/>
                </a:solidFill>
                <a:latin typeface="Calibri" pitchFamily="34" charset="0"/>
                <a:ea typeface="ＭＳ Ｐゴシック" pitchFamily="34" charset="-128"/>
              </a:defRPr>
            </a:lvl5pPr>
            <a:lvl6pPr marL="2520189" indent="-22925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2410" indent="-22925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4631" indent="-22925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6852" indent="-22925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F378BF42-4F9D-4F85-813B-6B4BF321B5E5}" type="slidenum">
              <a:rPr lang="en-US" altLang="en-US" smtClean="0">
                <a:cs typeface="Arial" pitchFamily="34" charset="0"/>
              </a:rPr>
              <a:pPr>
                <a:spcBef>
                  <a:spcPct val="0"/>
                </a:spcBef>
              </a:pPr>
              <a:t>49</a:t>
            </a:fld>
            <a:endParaRPr lang="en-US" altLang="en-US">
              <a:cs typeface="Arial" pitchFamily="34" charset="0"/>
            </a:endParaRPr>
          </a:p>
        </p:txBody>
      </p:sp>
    </p:spTree>
    <p:extLst>
      <p:ext uri="{BB962C8B-B14F-4D97-AF65-F5344CB8AC3E}">
        <p14:creationId xmlns:p14="http://schemas.microsoft.com/office/powerpoint/2010/main" val="3173458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B8C89-B20E-44C6-901E-04E8E18058DC}" type="slidenum">
              <a:rPr lang="en-US" smtClean="0"/>
              <a:t>50</a:t>
            </a:fld>
            <a:endParaRPr lang="en-US"/>
          </a:p>
        </p:txBody>
      </p:sp>
    </p:spTree>
    <p:extLst>
      <p:ext uri="{BB962C8B-B14F-4D97-AF65-F5344CB8AC3E}">
        <p14:creationId xmlns:p14="http://schemas.microsoft.com/office/powerpoint/2010/main" val="1349989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The epidemic of prescription pain medication and heroin deaths is devastating families and communities across the country. Prescription drugs -- especially opioid pain medications -- have been implicated increasingly in drug overdose deaths over the last decade. According to the Centers for Disease Control and Prevention (CDC), the number of overdose deaths involving prescription opioids quadrupled between 1999 and 2013, with more than 16,000 deaths in 2013. In recent years, overdose deaths involving heroin have sharply increased, nearly doubling between 2011 and 2013. </a:t>
            </a:r>
            <a:r>
              <a:rPr lang="en-US" u="sng" dirty="0">
                <a:solidFill>
                  <a:srgbClr val="FF0000"/>
                </a:solidFill>
              </a:rPr>
              <a:t>The CDC has identified addiction to prescription pain medication as the strongest risk factor for heroin addiction.</a:t>
            </a:r>
          </a:p>
          <a:p>
            <a:endParaRPr lang="en-US" dirty="0"/>
          </a:p>
          <a:p>
            <a:r>
              <a:rPr lang="en-US" dirty="0"/>
              <a:t>One of the most significant ways to address these issues is to ensure that medical professionals receive adequate training on appropriate pain medication prescribing practices, and the risks associated with these medications. The Federal Government must do more to ensure that such training is provided on an ongoing basis to health care professionals prescribing pain medications. Work is already underway to achieve this goal across executive departments and agencies, but these efforts must be accelerated given the urgency of the problem. The training of Federal health care personnel in appropriate prescribing of controlled substances should be a model for similar initiatives developed across the country.</a:t>
            </a:r>
          </a:p>
          <a:p>
            <a:endParaRPr lang="en-US" dirty="0"/>
          </a:p>
          <a:p>
            <a:r>
              <a:rPr lang="en-US" dirty="0"/>
              <a:t>Executive departments and agencies (agencies) shall, to the extent permitted by law, provide training on the appropriate and effective prescribing of opioid medications to all employees who are health care professionals and who prescribe controlled substances as part of their Federal responsibilities and duties.</a:t>
            </a:r>
          </a:p>
          <a:p>
            <a:endParaRPr lang="en-US" dirty="0"/>
          </a:p>
          <a:p>
            <a:r>
              <a:rPr lang="en-US" dirty="0"/>
              <a:t>The training must address, at a minimum, best practices for appropriate and effective prescribing of pain medications, principles of pain management, the misuse potential of controlled substances, identification of potential substance use disorders and referral to further evaluation and treatment, and proper methods for disposing of controlled substances. Training approaches may include both traditional continuing education models and models that pair intensive coaching for the highest volume prescribers with case-based courses for other prescribers. To the extent feasible, training adopted by agencies should be consistent with consensus guidelines on pain medication prescribing developed by the CDC.</a:t>
            </a:r>
          </a:p>
          <a:p>
            <a:r>
              <a:rPr lang="en-US" dirty="0"/>
              <a:t>(c) Agencies shall require all employees, contractors, and clinical residents and trainees described in subsection (a) of this section to complete training within 18 months of the date of this memorandum and a refresher course every 3 years thereafter.</a:t>
            </a:r>
          </a:p>
          <a:p>
            <a:r>
              <a:rPr lang="en-US" dirty="0"/>
              <a:t>Sec. 3. Improving Access to Medication-Assisted Treatment and Modernizing Benefit Design. (a) Agencies that directly provide health care services, contract to provide health care services, reimburse for health care services, or facilitate access to health benefits shall, to the extent available and permitted by law, review all health benefit requirements, drug formularies, program guidelines, medical management strategies, drug utilization review programs, and all other relevant policies, tools, and strategies in order to identify any barriers individuals with opioid use disorders would encounter in accessing MAT. This review also shall identify any current practices, such as use of methadone as a preferred or first-line pain management drug that are inconsistent with the goals of reducing opioid use disorders and overdoses.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2070703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59CBF13D-5208-5648-95B3-667E4B7E6435}" type="slidenum">
              <a:rPr lang="en-US" smtClean="0"/>
              <a:t>54</a:t>
            </a:fld>
            <a:endParaRPr lang="en-US"/>
          </a:p>
        </p:txBody>
      </p:sp>
    </p:spTree>
    <p:extLst>
      <p:ext uri="{BB962C8B-B14F-4D97-AF65-F5344CB8AC3E}">
        <p14:creationId xmlns:p14="http://schemas.microsoft.com/office/powerpoint/2010/main" val="850492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59CBF13D-5208-5648-95B3-667E4B7E6435}" type="slidenum">
              <a:rPr lang="en-US" smtClean="0"/>
              <a:t>55</a:t>
            </a:fld>
            <a:endParaRPr lang="en-US"/>
          </a:p>
        </p:txBody>
      </p:sp>
    </p:spTree>
    <p:extLst>
      <p:ext uri="{BB962C8B-B14F-4D97-AF65-F5344CB8AC3E}">
        <p14:creationId xmlns:p14="http://schemas.microsoft.com/office/powerpoint/2010/main" val="850492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59CBF13D-5208-5648-95B3-667E4B7E6435}" type="slidenum">
              <a:rPr lang="en-US" smtClean="0"/>
              <a:t>56</a:t>
            </a:fld>
            <a:endParaRPr lang="en-US"/>
          </a:p>
        </p:txBody>
      </p:sp>
    </p:spTree>
    <p:extLst>
      <p:ext uri="{BB962C8B-B14F-4D97-AF65-F5344CB8AC3E}">
        <p14:creationId xmlns:p14="http://schemas.microsoft.com/office/powerpoint/2010/main" val="850492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293813" y="1147763"/>
            <a:ext cx="4133850" cy="3101975"/>
          </a:xfrm>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B7E77-CAB4-49BD-AF1F-D1FED9603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5959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293813" y="1147763"/>
            <a:ext cx="4133850" cy="3101975"/>
          </a:xfrm>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95B7E77-CAB4-49BD-AF1F-D1FED96038D7}"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2335045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293813" y="1147763"/>
            <a:ext cx="4133850" cy="3101975"/>
          </a:xfrm>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B7E77-CAB4-49BD-AF1F-D1FED9603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43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BB6041-8FEF-43D3-A431-769F7C96659E}"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983294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E3369A8-9A92-4CB6-BED1-B0F9879C6B30}" type="slidenum">
              <a:rPr lang="en-US" smtClean="0"/>
              <a:pPr>
                <a:defRPr/>
              </a:pPr>
              <a:t>60</a:t>
            </a:fld>
            <a:endParaRPr lang="en-US"/>
          </a:p>
        </p:txBody>
      </p:sp>
    </p:spTree>
    <p:extLst>
      <p:ext uri="{BB962C8B-B14F-4D97-AF65-F5344CB8AC3E}">
        <p14:creationId xmlns:p14="http://schemas.microsoft.com/office/powerpoint/2010/main" val="1384187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293813" y="1147763"/>
            <a:ext cx="4133850" cy="3101975"/>
          </a:xfrm>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95B7E77-CAB4-49BD-AF1F-D1FED96038D7}"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2596679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293813" y="1147763"/>
            <a:ext cx="4133850" cy="3101975"/>
          </a:xfrm>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95B7E77-CAB4-49BD-AF1F-D1FED96038D7}"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2596679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1173163"/>
            <a:ext cx="4222750" cy="31686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Stepped Care Model for Pain Management, developed by VA, has been implemented within both the Veterans Health Administration (VHA) and Military Health System (MHS) with the aim of providing a continuum of effective, coordinated, and patient-centered treatment to patients with pain. With education, self-care, and whole-health approaches to wellness as the foundation, this model provides progressively more intensive </a:t>
            </a:r>
            <a:r>
              <a:rPr lang="en-US" sz="1200" kern="1200" dirty="0" err="1">
                <a:solidFill>
                  <a:schemeClr val="tx1"/>
                </a:solidFill>
                <a:latin typeface="+mn-lt"/>
                <a:ea typeface="+mn-ea"/>
                <a:cs typeface="+mn-cs"/>
              </a:rPr>
              <a:t>biopsychosocial</a:t>
            </a:r>
            <a:r>
              <a:rPr lang="en-US" sz="1200" kern="1200" dirty="0">
                <a:solidFill>
                  <a:schemeClr val="tx1"/>
                </a:solidFill>
                <a:latin typeface="+mn-lt"/>
                <a:ea typeface="+mn-ea"/>
                <a:cs typeface="+mn-cs"/>
              </a:rPr>
              <a:t> care within increasingly specialized settings as patients become more complex, have a greater degree of </a:t>
            </a:r>
            <a:r>
              <a:rPr lang="en-US" sz="1200" kern="1200" dirty="0" err="1">
                <a:solidFill>
                  <a:schemeClr val="tx1"/>
                </a:solidFill>
                <a:latin typeface="+mn-lt"/>
                <a:ea typeface="+mn-ea"/>
                <a:cs typeface="+mn-cs"/>
              </a:rPr>
              <a:t>comorbidity</a:t>
            </a:r>
            <a:r>
              <a:rPr lang="en-US" sz="1200" kern="1200" dirty="0">
                <a:solidFill>
                  <a:schemeClr val="tx1"/>
                </a:solidFill>
                <a:latin typeface="+mn-lt"/>
                <a:ea typeface="+mn-ea"/>
                <a:cs typeface="+mn-cs"/>
              </a:rPr>
              <a:t>, and present higher risk. Psychological, physical, complementary and alternative, and medication therapies are often combined to create a multimodal pain care plan. The goals of the Stepped Care Model for Pain Management include functional rehabilitation, improvement in quality of life, and prevention of the pain becoming chronic and associated deterioration in function</a:t>
            </a:r>
            <a:endParaRPr lang="en-US" dirty="0"/>
          </a:p>
        </p:txBody>
      </p:sp>
      <p:sp>
        <p:nvSpPr>
          <p:cNvPr id="4" name="Slide Number Placeholder 3"/>
          <p:cNvSpPr>
            <a:spLocks noGrp="1"/>
          </p:cNvSpPr>
          <p:nvPr>
            <p:ph type="sldNum" sz="quarter" idx="10"/>
          </p:nvPr>
        </p:nvSpPr>
        <p:spPr/>
        <p:txBody>
          <a:bodyPr/>
          <a:lstStyle/>
          <a:p>
            <a:pPr>
              <a:defRPr/>
            </a:pPr>
            <a:fld id="{D9DC2DCB-D6E7-4395-95A4-CD396C3A54E9}" type="slidenum">
              <a:rPr lang="en-US" smtClean="0"/>
              <a:pPr>
                <a:defRPr/>
              </a:pPr>
              <a:t>63</a:t>
            </a:fld>
            <a:endParaRPr lang="en-US"/>
          </a:p>
        </p:txBody>
      </p:sp>
    </p:spTree>
    <p:extLst>
      <p:ext uri="{BB962C8B-B14F-4D97-AF65-F5344CB8AC3E}">
        <p14:creationId xmlns:p14="http://schemas.microsoft.com/office/powerpoint/2010/main" val="302150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D75A352-6E44-4515-B160-5DB42EB752C0}" type="slidenum">
              <a:rPr lang="en-US" smtClean="0"/>
              <a:pPr>
                <a:defRPr/>
              </a:pPr>
              <a:t>67</a:t>
            </a:fld>
            <a:endParaRPr lang="en-US"/>
          </a:p>
        </p:txBody>
      </p:sp>
    </p:spTree>
    <p:extLst>
      <p:ext uri="{BB962C8B-B14F-4D97-AF65-F5344CB8AC3E}">
        <p14:creationId xmlns:p14="http://schemas.microsoft.com/office/powerpoint/2010/main" val="457657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a study of nearly 50,000 Veterans Health Administration </a:t>
            </a:r>
          </a:p>
          <a:p>
            <a:r>
              <a:rPr lang="en-US" sz="1200" b="0" i="0" u="none" strike="noStrike" kern="1200" baseline="0" dirty="0">
                <a:solidFill>
                  <a:schemeClr val="tx1"/>
                </a:solidFill>
                <a:latin typeface="+mn-lt"/>
                <a:ea typeface="+mn-ea"/>
                <a:cs typeface="+mn-cs"/>
              </a:rPr>
              <a:t>(VHA) patients, opioid analgesic use of longer than 180 days, </a:t>
            </a:r>
          </a:p>
          <a:p>
            <a:r>
              <a:rPr lang="en-US" sz="1200" b="0" i="0" u="none" strike="noStrike" kern="1200" baseline="0" dirty="0">
                <a:solidFill>
                  <a:schemeClr val="tx1"/>
                </a:solidFill>
                <a:latin typeface="+mn-lt"/>
                <a:ea typeface="+mn-ea"/>
                <a:cs typeface="+mn-cs"/>
              </a:rPr>
              <a:t>compared with 1 to 90 days, was associated with</a:t>
            </a:r>
          </a:p>
          <a:p>
            <a:r>
              <a:rPr lang="en-US" sz="1200" b="0" i="0" u="none" strike="noStrike" kern="1200" baseline="0" dirty="0">
                <a:solidFill>
                  <a:schemeClr val="tx1"/>
                </a:solidFill>
                <a:latin typeface="+mn-lt"/>
                <a:ea typeface="+mn-ea"/>
                <a:cs typeface="+mn-cs"/>
              </a:rPr>
              <a:t>significantly greater risk (hazard ratio [HR] = 1.51; 95%</a:t>
            </a:r>
          </a:p>
          <a:p>
            <a:r>
              <a:rPr lang="en-US" sz="1200" b="0" i="0" u="none" strike="noStrike" kern="1200" baseline="0" dirty="0">
                <a:solidFill>
                  <a:schemeClr val="tx1"/>
                </a:solidFill>
                <a:latin typeface="+mn-lt"/>
                <a:ea typeface="+mn-ea"/>
                <a:cs typeface="+mn-cs"/>
              </a:rPr>
              <a:t>CI, 1.31-1.74) of a new diagnosis for depression.14 In a</a:t>
            </a:r>
          </a:p>
          <a:p>
            <a:r>
              <a:rPr lang="en-US" sz="1200" b="0" i="0" u="none" strike="noStrike" kern="1200" baseline="0" dirty="0">
                <a:solidFill>
                  <a:schemeClr val="tx1"/>
                </a:solidFill>
                <a:latin typeface="+mn-lt"/>
                <a:ea typeface="+mn-ea"/>
                <a:cs typeface="+mn-cs"/>
              </a:rPr>
              <a:t>prospective study of chronic pain patients, those who</a:t>
            </a:r>
          </a:p>
          <a:p>
            <a:r>
              <a:rPr lang="en-US" sz="1200" b="0" i="0" u="none" strike="noStrike" kern="1200" baseline="0" dirty="0">
                <a:solidFill>
                  <a:schemeClr val="tx1"/>
                </a:solidFill>
                <a:latin typeface="+mn-lt"/>
                <a:ea typeface="+mn-ea"/>
                <a:cs typeface="+mn-cs"/>
              </a:rPr>
              <a:t>increased their MED to more than 50 mg/d, compared</a:t>
            </a:r>
          </a:p>
          <a:p>
            <a:r>
              <a:rPr lang="en-US" sz="1200" b="0" i="0" u="none" strike="noStrike" kern="1200" baseline="0" dirty="0">
                <a:solidFill>
                  <a:schemeClr val="tx1"/>
                </a:solidFill>
                <a:latin typeface="+mn-lt"/>
                <a:ea typeface="+mn-ea"/>
                <a:cs typeface="+mn-cs"/>
              </a:rPr>
              <a:t>with nonusers, had a 2.6 times greater probability of</a:t>
            </a:r>
          </a:p>
          <a:p>
            <a:r>
              <a:rPr lang="en-US" sz="1200" b="0" i="0" u="none" strike="noStrike" kern="1200" baseline="0" dirty="0">
                <a:solidFill>
                  <a:schemeClr val="tx1"/>
                </a:solidFill>
                <a:latin typeface="+mn-lt"/>
                <a:ea typeface="+mn-ea"/>
                <a:cs typeface="+mn-cs"/>
              </a:rPr>
              <a:t>depression with time. These results remained after rigorous</a:t>
            </a:r>
          </a:p>
          <a:p>
            <a:r>
              <a:rPr lang="en-US" sz="1200" b="0" i="0" u="none" strike="noStrike" kern="1200" baseline="0" dirty="0">
                <a:solidFill>
                  <a:schemeClr val="tx1"/>
                </a:solidFill>
                <a:latin typeface="+mn-lt"/>
                <a:ea typeface="+mn-ea"/>
                <a:cs typeface="+mn-cs"/>
              </a:rPr>
              <a:t>control for confounding.</a:t>
            </a:r>
          </a:p>
          <a:p>
            <a:r>
              <a:rPr lang="en-US" sz="1200" b="0" i="0" u="none" strike="noStrike" kern="1200" baseline="0" dirty="0">
                <a:solidFill>
                  <a:schemeClr val="tx1"/>
                </a:solidFill>
                <a:latin typeface="+mn-lt"/>
                <a:ea typeface="+mn-ea"/>
                <a:cs typeface="+mn-cs"/>
              </a:rPr>
              <a:t>15. Scherrer JF, Salas J, </a:t>
            </a:r>
            <a:r>
              <a:rPr lang="en-US" sz="1200" b="0" i="0" u="none" strike="noStrike" kern="1200" baseline="0" dirty="0" err="1">
                <a:solidFill>
                  <a:schemeClr val="tx1"/>
                </a:solidFill>
                <a:latin typeface="+mn-lt"/>
                <a:ea typeface="+mn-ea"/>
                <a:cs typeface="+mn-cs"/>
              </a:rPr>
              <a:t>Lustman</a:t>
            </a:r>
            <a:r>
              <a:rPr lang="en-US" sz="1200" b="0" i="0" u="none" strike="noStrike" kern="1200" baseline="0" dirty="0">
                <a:solidFill>
                  <a:schemeClr val="tx1"/>
                </a:solidFill>
                <a:latin typeface="+mn-lt"/>
                <a:ea typeface="+mn-ea"/>
                <a:cs typeface="+mn-cs"/>
              </a:rPr>
              <a:t> PJ, Burge S, Schneider FD; Residency</a:t>
            </a:r>
          </a:p>
          <a:p>
            <a:r>
              <a:rPr lang="en-US" sz="1200" b="0" i="0" u="none" strike="noStrike" kern="1200" baseline="0" dirty="0">
                <a:solidFill>
                  <a:schemeClr val="tx1"/>
                </a:solidFill>
                <a:latin typeface="+mn-lt"/>
                <a:ea typeface="+mn-ea"/>
                <a:cs typeface="+mn-cs"/>
              </a:rPr>
              <a:t>Research Network of Texas (</a:t>
            </a:r>
            <a:r>
              <a:rPr lang="en-US" sz="1200" b="0" i="0" u="none" strike="noStrike" kern="1200" baseline="0" dirty="0" err="1">
                <a:solidFill>
                  <a:schemeClr val="tx1"/>
                </a:solidFill>
                <a:latin typeface="+mn-lt"/>
                <a:ea typeface="+mn-ea"/>
                <a:cs typeface="+mn-cs"/>
              </a:rPr>
              <a:t>RRNeT</a:t>
            </a:r>
            <a:r>
              <a:rPr lang="en-US" sz="1200" b="0" i="0" u="none" strike="noStrike" kern="1200" baseline="0" dirty="0">
                <a:solidFill>
                  <a:schemeClr val="tx1"/>
                </a:solidFill>
                <a:latin typeface="+mn-lt"/>
                <a:ea typeface="+mn-ea"/>
                <a:cs typeface="+mn-cs"/>
              </a:rPr>
              <a:t>) Investigators. Change in opioid</a:t>
            </a:r>
          </a:p>
          <a:p>
            <a:r>
              <a:rPr lang="en-US" sz="1200" b="0" i="0" u="none" strike="noStrike" kern="1200" baseline="0" dirty="0">
                <a:solidFill>
                  <a:schemeClr val="tx1"/>
                </a:solidFill>
                <a:latin typeface="+mn-lt"/>
                <a:ea typeface="+mn-ea"/>
                <a:cs typeface="+mn-cs"/>
              </a:rPr>
              <a:t>dose and change in depression in a longitudinal primary care</a:t>
            </a:r>
          </a:p>
          <a:p>
            <a:r>
              <a:rPr lang="fr-FR" sz="1200" b="0" i="0" u="none" strike="noStrike" kern="1200" baseline="0" dirty="0">
                <a:solidFill>
                  <a:schemeClr val="tx1"/>
                </a:solidFill>
                <a:latin typeface="+mn-lt"/>
                <a:ea typeface="+mn-ea"/>
                <a:cs typeface="+mn-cs"/>
              </a:rPr>
              <a:t>patient </a:t>
            </a:r>
            <a:r>
              <a:rPr lang="fr-FR" sz="1200" b="0" i="0" u="none" strike="noStrike" kern="1200" baseline="0" dirty="0" err="1">
                <a:solidFill>
                  <a:schemeClr val="tx1"/>
                </a:solidFill>
                <a:latin typeface="+mn-lt"/>
                <a:ea typeface="+mn-ea"/>
                <a:cs typeface="+mn-cs"/>
              </a:rPr>
              <a:t>cohort</a:t>
            </a:r>
            <a:r>
              <a:rPr lang="fr-FR" sz="1200" b="0" i="0" u="none" strike="noStrike" kern="1200" baseline="0" dirty="0">
                <a:solidFill>
                  <a:schemeClr val="tx1"/>
                </a:solidFill>
                <a:latin typeface="+mn-lt"/>
                <a:ea typeface="+mn-ea"/>
                <a:cs typeface="+mn-cs"/>
              </a:rPr>
              <a:t>. </a:t>
            </a:r>
            <a:r>
              <a:rPr lang="fr-FR" sz="1200" b="0" i="1" u="none" strike="noStrike" kern="1200" baseline="0" dirty="0">
                <a:solidFill>
                  <a:schemeClr val="tx1"/>
                </a:solidFill>
                <a:latin typeface="+mn-lt"/>
                <a:ea typeface="+mn-ea"/>
                <a:cs typeface="+mn-cs"/>
              </a:rPr>
              <a:t>Pain</a:t>
            </a:r>
            <a:r>
              <a:rPr lang="fr-FR" sz="1200" b="0" i="0" u="none" strike="noStrike" kern="1200" baseline="0" dirty="0">
                <a:solidFill>
                  <a:schemeClr val="tx1"/>
                </a:solidFill>
                <a:latin typeface="+mn-lt"/>
                <a:ea typeface="+mn-ea"/>
                <a:cs typeface="+mn-cs"/>
              </a:rPr>
              <a:t>. 2015;156(2):348-355.</a:t>
            </a:r>
          </a:p>
          <a:p>
            <a:endParaRPr lang="fr-FR" sz="1200" b="0" i="0" u="none" strike="noStrike" kern="1200" baseline="0" dirty="0">
              <a:solidFill>
                <a:schemeClr val="tx1"/>
              </a:solidFill>
              <a:latin typeface="+mn-lt"/>
              <a:ea typeface="+mn-ea"/>
              <a:cs typeface="+mn-cs"/>
            </a:endParaRPr>
          </a:p>
          <a:p>
            <a:pPr marL="0" indent="0">
              <a:buFont typeface="Arial" charset="0"/>
              <a:buNone/>
            </a:pPr>
            <a:r>
              <a:rPr lang="en-US" b="1" dirty="0"/>
              <a:t>The missing ‘P’ in pain management: how the current opioid epidemic highlights the need for psychiatric services in chronic pain care </a:t>
            </a:r>
            <a:r>
              <a:rPr lang="en-US" b="1" dirty="0">
                <a:hlinkClick r:id="rId3"/>
              </a:rPr>
              <a:t> </a:t>
            </a:r>
            <a:r>
              <a:rPr lang="en-US" b="1" dirty="0"/>
              <a:t> </a:t>
            </a:r>
          </a:p>
          <a:p>
            <a:pPr marL="0" indent="0">
              <a:buFont typeface="Arial" charset="0"/>
              <a:buNone/>
            </a:pPr>
            <a:r>
              <a:rPr lang="en-US" dirty="0">
                <a:hlinkClick r:id="rId4"/>
              </a:rPr>
              <a:t>Howe CQ, Sullivan MD</a:t>
            </a:r>
          </a:p>
          <a:p>
            <a:pPr marL="0" indent="0">
              <a:buFont typeface="Arial" charset="0"/>
              <a:buNone/>
            </a:pPr>
            <a:r>
              <a:rPr lang="en-US" dirty="0"/>
              <a:t>Gen Hosp Psychiatry, 2014;36(1):99-104</a:t>
            </a:r>
          </a:p>
          <a:p>
            <a:pPr marL="0" indent="0">
              <a:buFont typeface="Arial" charset="0"/>
              <a:buNone/>
            </a:pPr>
            <a:endParaRPr lang="en-US" dirty="0"/>
          </a:p>
          <a:p>
            <a:pPr marL="0" indent="0">
              <a:buFont typeface="Arial" charset="0"/>
              <a:buNone/>
            </a:pPr>
            <a:r>
              <a:rPr lang="en-US" dirty="0"/>
              <a:t>“The opioid epidemic thus reflects a serious unmet need for better recognition and treatment of common mental health problems in patients with chronic pain. Psychiatry is the missing P in chronic pain care</a:t>
            </a:r>
          </a:p>
        </p:txBody>
      </p:sp>
      <p:sp>
        <p:nvSpPr>
          <p:cNvPr id="4" name="Slide Number Placeholder 3"/>
          <p:cNvSpPr>
            <a:spLocks noGrp="1"/>
          </p:cNvSpPr>
          <p:nvPr>
            <p:ph type="sldNum" sz="quarter" idx="10"/>
          </p:nvPr>
        </p:nvSpPr>
        <p:spPr/>
        <p:txBody>
          <a:bodyPr/>
          <a:lstStyle/>
          <a:p>
            <a:pPr>
              <a:defRPr/>
            </a:pPr>
            <a:fld id="{696BCFB4-BE47-4902-9FBE-920D0160DB1E}" type="slidenum">
              <a:rPr lang="en-US" altLang="en-US" smtClean="0"/>
              <a:pPr>
                <a:defRPr/>
              </a:pPr>
              <a:t>69</a:t>
            </a:fld>
            <a:endParaRPr lang="en-US" altLang="en-US"/>
          </a:p>
        </p:txBody>
      </p:sp>
    </p:spTree>
    <p:extLst>
      <p:ext uri="{BB962C8B-B14F-4D97-AF65-F5344CB8AC3E}">
        <p14:creationId xmlns:p14="http://schemas.microsoft.com/office/powerpoint/2010/main" val="491426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330325" y="1165225"/>
            <a:ext cx="4197350" cy="3148013"/>
          </a:xfrm>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1B360BA-276A-4FAA-B21D-0977FC3C91AE}" type="slidenum">
              <a:rPr lang="en-US" smtClean="0"/>
              <a:pPr>
                <a:defRPr/>
              </a:pPr>
              <a:t>70</a:t>
            </a:fld>
            <a:endParaRPr lang="en-US"/>
          </a:p>
        </p:txBody>
      </p:sp>
    </p:spTree>
    <p:extLst>
      <p:ext uri="{BB962C8B-B14F-4D97-AF65-F5344CB8AC3E}">
        <p14:creationId xmlns:p14="http://schemas.microsoft.com/office/powerpoint/2010/main" val="3731326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patients who take opioids chronically are at risk for OUD and overdose, but especially those who are younger than 30 years of age. Six studies were identified that examined age as a predictor of OUD, respiratory/CNS depression, and/or overdose; four of the six studies were rated as moderate quality evidence.[</a:t>
            </a:r>
            <a:r>
              <a:rPr lang="en-US" sz="1200" u="sng" kern="1200" dirty="0">
                <a:solidFill>
                  <a:schemeClr val="tx1"/>
                </a:solidFill>
                <a:effectLst/>
                <a:latin typeface="+mn-lt"/>
                <a:ea typeface="+mn-ea"/>
                <a:cs typeface="+mn-cs"/>
                <a:hlinkClick r:id="rId3" action="ppaction://hlinkfile" tooltip="Bohnert, 2011 #74"/>
              </a:rPr>
              <a:t>57</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4" action="ppaction://hlinkfile" tooltip="Edlund, 2014 #87"/>
              </a:rPr>
              <a:t>81</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5" action="ppaction://hlinkfile" tooltip="Boscarino, 2010 #89"/>
              </a:rPr>
              <a:t>86</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6" action="ppaction://hlinkfile" tooltip="Banta-Green, 2009 #122"/>
              </a:rPr>
              <a:t>87</a:t>
            </a:r>
            <a:r>
              <a:rPr lang="en-US" sz="1200" kern="1200" dirty="0">
                <a:solidFill>
                  <a:schemeClr val="tx1"/>
                </a:solidFill>
                <a:effectLst/>
                <a:latin typeface="+mn-lt"/>
                <a:ea typeface="+mn-ea"/>
                <a:cs typeface="+mn-cs"/>
              </a:rPr>
              <a:t>] Two were rated as low quality evidence.[</a:t>
            </a:r>
            <a:r>
              <a:rPr lang="en-US" sz="1200" u="sng" kern="1200" dirty="0">
                <a:solidFill>
                  <a:schemeClr val="tx1"/>
                </a:solidFill>
                <a:effectLst/>
                <a:latin typeface="+mn-lt"/>
                <a:ea typeface="+mn-ea"/>
                <a:cs typeface="+mn-cs"/>
                <a:hlinkClick r:id="rId7" action="ppaction://hlinkfile" tooltip="Zedler, 2014 #83"/>
              </a:rPr>
              <a:t>56</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8" action="ppaction://hlinkfile" tooltip="Huffman, 2015 #88"/>
              </a:rPr>
              <a:t>83</a:t>
            </a:r>
            <a:r>
              <a:rPr lang="en-US" sz="1200" kern="1200" dirty="0">
                <a:solidFill>
                  <a:schemeClr val="tx1"/>
                </a:solidFill>
                <a:effectLst/>
                <a:latin typeface="+mn-lt"/>
                <a:ea typeface="+mn-ea"/>
                <a:cs typeface="+mn-cs"/>
              </a:rPr>
              <a:t>] Five studies demonstrated age was inversely associated with the risk of OUD and overdose.[</a:t>
            </a:r>
            <a:r>
              <a:rPr lang="en-US" sz="1200" u="sng" kern="1200" dirty="0">
                <a:solidFill>
                  <a:schemeClr val="tx1"/>
                </a:solidFill>
                <a:effectLst/>
                <a:latin typeface="+mn-lt"/>
                <a:ea typeface="+mn-ea"/>
                <a:cs typeface="+mn-cs"/>
                <a:hlinkClick r:id="rId3" action="ppaction://hlinkfile" tooltip="Bohnert, 2011 #74"/>
              </a:rPr>
              <a:t>57</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4" action="ppaction://hlinkfile" tooltip="Edlund, 2014 #87"/>
              </a:rPr>
              <a:t>81</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8" action="ppaction://hlinkfile" tooltip="Huffman, 2015 #88"/>
              </a:rPr>
              <a:t>83</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5" action="ppaction://hlinkfile" tooltip="Boscarino, 2010 #89"/>
              </a:rPr>
              <a:t>86</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6" action="ppaction://hlinkfile" tooltip="Banta-Green, 2009 #122"/>
              </a:rPr>
              <a:t>87</a:t>
            </a:r>
            <a:r>
              <a:rPr lang="en-US" sz="1200" kern="1200" dirty="0">
                <a:solidFill>
                  <a:schemeClr val="tx1"/>
                </a:solidFill>
                <a:effectLst/>
                <a:latin typeface="+mn-lt"/>
                <a:ea typeface="+mn-ea"/>
                <a:cs typeface="+mn-cs"/>
              </a:rPr>
              <a:t>] One study showed that older subjects had a higher HR of overdose, but this study was of low quality.[</a:t>
            </a:r>
            <a:r>
              <a:rPr lang="en-US" sz="1200" u="sng" kern="1200" dirty="0">
                <a:solidFill>
                  <a:schemeClr val="tx1"/>
                </a:solidFill>
                <a:effectLst/>
                <a:latin typeface="+mn-lt"/>
                <a:ea typeface="+mn-ea"/>
                <a:cs typeface="+mn-cs"/>
                <a:hlinkClick r:id="rId7" action="ppaction://hlinkfile" tooltip="Zedler, 2014 #83"/>
              </a:rPr>
              <a:t>56</a:t>
            </a:r>
            <a:r>
              <a:rPr lang="en-US" sz="1200" kern="1200" dirty="0">
                <a:solidFill>
                  <a:schemeClr val="tx1"/>
                </a:solidFill>
                <a:effectLst/>
                <a:latin typeface="+mn-lt"/>
                <a:ea typeface="+mn-ea"/>
                <a:cs typeface="+mn-cs"/>
              </a:rPr>
              <a:t>] Therefore, the Work Group’s overall confidence in the quality of the evidence was judged as moderate. </a:t>
            </a:r>
          </a:p>
          <a:p>
            <a:r>
              <a:rPr lang="en-US" sz="1200" kern="1200" dirty="0">
                <a:solidFill>
                  <a:schemeClr val="tx1"/>
                </a:solidFill>
                <a:effectLst/>
                <a:latin typeface="+mn-lt"/>
                <a:ea typeface="+mn-ea"/>
                <a:cs typeface="+mn-cs"/>
              </a:rPr>
              <a:t>Similar to other risk factors, age &lt;30 years should be weighed heavily in the risk-benefit calculus for initiating LTOT. Age &lt;30 years is not an absolute contraindication to LTOT. There may be some situations where the benefits of LTOT clearly outweigh the risks of OUD and overdose. Hospitalized patients recovering from battlefield injuries, for example, are known to have less chronic pain, depression, and PTSD when their pain is aggressively managed starting soon after injury.[</a:t>
            </a:r>
            <a:r>
              <a:rPr lang="en-US" sz="1200" u="sng" kern="1200" dirty="0">
                <a:solidFill>
                  <a:schemeClr val="tx1"/>
                </a:solidFill>
                <a:effectLst/>
                <a:latin typeface="+mn-lt"/>
                <a:ea typeface="+mn-ea"/>
                <a:cs typeface="+mn-cs"/>
                <a:hlinkClick r:id="rId9" action="ppaction://hlinkfile" tooltip="Stojadinovic, 2006 #214"/>
              </a:rPr>
              <a:t>88</a:t>
            </a:r>
            <a:r>
              <a:rPr lang="en-US" sz="1200" kern="1200" dirty="0">
                <a:solidFill>
                  <a:schemeClr val="tx1"/>
                </a:solidFill>
                <a:effectLst/>
                <a:latin typeface="+mn-lt"/>
                <a:ea typeface="+mn-ea"/>
                <a:cs typeface="+mn-cs"/>
              </a:rPr>
              <a:t>] In those cases, LTOT may be appropriate only if risk mitigation strategies are employed and patients are titrated off LTOT as soon as it is appropriate (see </a:t>
            </a:r>
            <a:r>
              <a:rPr lang="en-US" sz="1200" u="sng" kern="1200" dirty="0">
                <a:solidFill>
                  <a:schemeClr val="tx1"/>
                </a:solidFill>
                <a:effectLst/>
                <a:latin typeface="+mn-lt"/>
                <a:ea typeface="+mn-ea"/>
                <a:cs typeface="+mn-cs"/>
                <a:hlinkClick r:id="rId10" action="ppaction://hlinkfile"/>
              </a:rPr>
              <a:t>Recommendations 12 and 13</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added risk younger patients using opioids face for OUD and overdose (in comparison to older patients) is significant. </a:t>
            </a:r>
            <a:r>
              <a:rPr lang="en-US" sz="1200" kern="1200" dirty="0" err="1">
                <a:solidFill>
                  <a:schemeClr val="tx1"/>
                </a:solidFill>
                <a:effectLst/>
                <a:latin typeface="+mn-lt"/>
                <a:ea typeface="+mn-ea"/>
                <a:cs typeface="+mn-cs"/>
              </a:rPr>
              <a:t>Edlund</a:t>
            </a:r>
            <a:r>
              <a:rPr lang="en-US" sz="1200" kern="1200" dirty="0">
                <a:solidFill>
                  <a:schemeClr val="tx1"/>
                </a:solidFill>
                <a:effectLst/>
                <a:latin typeface="+mn-lt"/>
                <a:ea typeface="+mn-ea"/>
                <a:cs typeface="+mn-cs"/>
              </a:rPr>
              <a:t> et al. (2014) found subjects 18-30 years old carried 11 times the odds of OUD and overdose in comparison to those over 65 years old.[</a:t>
            </a:r>
            <a:r>
              <a:rPr lang="en-US" sz="1200" u="sng" kern="1200" dirty="0">
                <a:solidFill>
                  <a:schemeClr val="tx1"/>
                </a:solidFill>
                <a:effectLst/>
                <a:latin typeface="+mn-lt"/>
                <a:ea typeface="+mn-ea"/>
                <a:cs typeface="+mn-cs"/>
                <a:hlinkClick r:id="rId4" action="ppaction://hlinkfile" tooltip="Edlund, 2014 #87"/>
              </a:rPr>
              <a:t>81</a:t>
            </a:r>
            <a:r>
              <a:rPr lang="en-US" sz="1200" kern="1200" dirty="0">
                <a:solidFill>
                  <a:schemeClr val="tx1"/>
                </a:solidFill>
                <a:effectLst/>
                <a:latin typeface="+mn-lt"/>
                <a:ea typeface="+mn-ea"/>
                <a:cs typeface="+mn-cs"/>
              </a:rPr>
              <a:t>] Conversely, </a:t>
            </a:r>
            <a:r>
              <a:rPr lang="en-US" sz="1200" kern="1200" dirty="0" err="1">
                <a:solidFill>
                  <a:schemeClr val="tx1"/>
                </a:solidFill>
                <a:effectLst/>
                <a:latin typeface="+mn-lt"/>
                <a:ea typeface="+mn-ea"/>
                <a:cs typeface="+mn-cs"/>
              </a:rPr>
              <a:t>Bohnert</a:t>
            </a:r>
            <a:r>
              <a:rPr lang="en-US" sz="1200" kern="1200" dirty="0">
                <a:solidFill>
                  <a:schemeClr val="tx1"/>
                </a:solidFill>
                <a:effectLst/>
                <a:latin typeface="+mn-lt"/>
                <a:ea typeface="+mn-ea"/>
                <a:cs typeface="+mn-cs"/>
              </a:rPr>
              <a:t> et al. (2011) found subjects older than 70 had a substantially lower chance of developing OUD or overdose (HR 0.06) in comparison to subjects in the 18-29 age category.[</a:t>
            </a:r>
            <a:r>
              <a:rPr lang="en-US" sz="1200" u="sng" kern="1200" dirty="0">
                <a:solidFill>
                  <a:schemeClr val="tx1"/>
                </a:solidFill>
                <a:effectLst/>
                <a:latin typeface="+mn-lt"/>
                <a:ea typeface="+mn-ea"/>
                <a:cs typeface="+mn-cs"/>
                <a:hlinkClick r:id="rId3" action="ppaction://hlinkfile" tooltip="Bohnert, 2011 #74"/>
              </a:rPr>
              <a:t>57</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Edlund</a:t>
            </a:r>
            <a:r>
              <a:rPr lang="en-US" sz="1200" kern="1200" dirty="0">
                <a:solidFill>
                  <a:schemeClr val="tx1"/>
                </a:solidFill>
                <a:effectLst/>
                <a:latin typeface="+mn-lt"/>
                <a:ea typeface="+mn-ea"/>
                <a:cs typeface="+mn-cs"/>
              </a:rPr>
              <a:t> et al. (2014) examined the claims data from a health insurance database between 2000 and 2005 to examine factors predictive of developing OUD.[</a:t>
            </a:r>
            <a:r>
              <a:rPr lang="en-US" sz="1200" u="sng" kern="1200" dirty="0">
                <a:solidFill>
                  <a:schemeClr val="tx1"/>
                </a:solidFill>
                <a:effectLst/>
                <a:latin typeface="+mn-lt"/>
                <a:ea typeface="+mn-ea"/>
                <a:cs typeface="+mn-cs"/>
                <a:hlinkClick r:id="rId4" action="ppaction://hlinkfile" tooltip="Edlund, 2014 #87"/>
              </a:rPr>
              <a:t>81</a:t>
            </a:r>
            <a:r>
              <a:rPr lang="en-US" sz="1200" kern="1200" dirty="0">
                <a:solidFill>
                  <a:schemeClr val="tx1"/>
                </a:solidFill>
                <a:effectLst/>
                <a:latin typeface="+mn-lt"/>
                <a:ea typeface="+mn-ea"/>
                <a:cs typeface="+mn-cs"/>
              </a:rPr>
              <a:t>] They found that even greater than opioid dose, duration of OT was the strongest predictor of developing OUD. The OR of developing OUD ranged from 14.92 for low dose chronic prescriptions to 122.45 for high dose chronic opioid administration. A second study by </a:t>
            </a:r>
            <a:r>
              <a:rPr lang="en-US" sz="1200" kern="1200" dirty="0" err="1">
                <a:solidFill>
                  <a:schemeClr val="tx1"/>
                </a:solidFill>
                <a:effectLst/>
                <a:latin typeface="+mn-lt"/>
                <a:ea typeface="+mn-ea"/>
                <a:cs typeface="+mn-cs"/>
              </a:rPr>
              <a:t>Boscarino</a:t>
            </a:r>
            <a:r>
              <a:rPr lang="en-US" sz="1200" kern="1200" dirty="0">
                <a:solidFill>
                  <a:schemeClr val="tx1"/>
                </a:solidFill>
                <a:effectLst/>
                <a:latin typeface="+mn-lt"/>
                <a:ea typeface="+mn-ea"/>
                <a:cs typeface="+mn-cs"/>
              </a:rPr>
              <a:t> et al. (2011) examined medical records from a large healthcare system.[</a:t>
            </a:r>
            <a:r>
              <a:rPr lang="en-US" sz="1200" u="sng" kern="1200" dirty="0">
                <a:solidFill>
                  <a:schemeClr val="tx1"/>
                </a:solidFill>
                <a:effectLst/>
                <a:latin typeface="+mn-lt"/>
                <a:ea typeface="+mn-ea"/>
                <a:cs typeface="+mn-cs"/>
                <a:hlinkClick r:id="rId11" action="ppaction://hlinkfile" tooltip="Boscarino, 2011 #230"/>
              </a:rPr>
              <a:t>82</a:t>
            </a:r>
            <a:r>
              <a:rPr lang="en-US" sz="1200" kern="1200" dirty="0">
                <a:solidFill>
                  <a:schemeClr val="tx1"/>
                </a:solidFill>
                <a:effectLst/>
                <a:latin typeface="+mn-lt"/>
                <a:ea typeface="+mn-ea"/>
                <a:cs typeface="+mn-cs"/>
              </a:rPr>
              <a:t>] Through interviews with a random sample of patients on LTOT they examined factors associated with and the prevalence of OUD (using Diagnostic and Statistical Manual of Mental Disorders [DSM] 4 and 5 criteria). These results showed that the prevalence of lifetime OUD for patients on LTOT was 34.9% (based on DSM-5 criteria) and 35.5% (based on DSM-4 criteria).</a:t>
            </a:r>
          </a:p>
          <a:p>
            <a:endParaRPr lang="en-US" sz="1200" kern="1200" dirty="0">
              <a:solidFill>
                <a:schemeClr val="tx1"/>
              </a:solidFill>
              <a:effectLst/>
              <a:latin typeface="+mn-lt"/>
              <a:ea typeface="+mn-ea"/>
              <a:cs typeface="+mn-cs"/>
            </a:endParaRPr>
          </a:p>
          <a:p>
            <a:r>
              <a:rPr lang="en-US" sz="1200" dirty="0" err="1">
                <a:solidFill>
                  <a:schemeClr val="bg1"/>
                </a:solidFill>
              </a:rPr>
              <a:t>Boscarino</a:t>
            </a:r>
            <a:r>
              <a:rPr lang="en-US" sz="1200" dirty="0">
                <a:solidFill>
                  <a:schemeClr val="bg1"/>
                </a:solidFill>
              </a:rPr>
              <a:t> et al, J Addict Dis. 2011;30(3):185-194; </a:t>
            </a:r>
            <a:r>
              <a:rPr lang="en-US" sz="1200" dirty="0" err="1">
                <a:solidFill>
                  <a:schemeClr val="bg1"/>
                </a:solidFill>
              </a:rPr>
              <a:t>Im</a:t>
            </a:r>
            <a:r>
              <a:rPr lang="en-US" sz="1200" dirty="0">
                <a:solidFill>
                  <a:schemeClr val="bg1"/>
                </a:solidFill>
              </a:rPr>
              <a:t> et al, </a:t>
            </a:r>
            <a:r>
              <a:rPr lang="sv-SE" sz="1200" dirty="0">
                <a:solidFill>
                  <a:schemeClr val="bg1"/>
                </a:solidFill>
              </a:rPr>
              <a:t>Gen Intern Med. 2015;30(7):979-991; Edlund et al, </a:t>
            </a:r>
            <a:r>
              <a:rPr lang="fi-FI" sz="1200" dirty="0">
                <a:solidFill>
                  <a:schemeClr val="bg1"/>
                </a:solidFill>
              </a:rPr>
              <a:t>Clin J Pain. Jul 2014;30(7):557-564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96BCFB4-BE47-4902-9FBE-920D0160DB1E}" type="slidenum">
              <a:rPr lang="en-US" altLang="en-US" smtClean="0"/>
              <a:pPr>
                <a:defRPr/>
              </a:pPr>
              <a:t>71</a:t>
            </a:fld>
            <a:endParaRPr lang="en-US" altLang="en-US"/>
          </a:p>
        </p:txBody>
      </p:sp>
    </p:spTree>
    <p:extLst>
      <p:ext uri="{BB962C8B-B14F-4D97-AF65-F5344CB8AC3E}">
        <p14:creationId xmlns:p14="http://schemas.microsoft.com/office/powerpoint/2010/main" val="363009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451211">
              <a:defRPr/>
            </a:pPr>
            <a:r>
              <a:rPr lang="en-US" sz="1400" dirty="0"/>
              <a:t>DSM V criteria - </a:t>
            </a:r>
            <a:r>
              <a:rPr lang="en-US" sz="1400" dirty="0" err="1"/>
              <a:t>Degenhardt</a:t>
            </a:r>
            <a:r>
              <a:rPr lang="en-US" sz="1400" dirty="0"/>
              <a:t> 2015: 10% mod to severe OUD, 20% mild OUD of all LTOT pts</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altLang="en-US" sz="2400" b="1" i="0" u="sng" strike="noStrike" kern="1200" cap="none" spc="0" normalizeH="0" baseline="0" noProof="0" dirty="0">
                <a:ln>
                  <a:noFill/>
                </a:ln>
                <a:solidFill>
                  <a:schemeClr val="tx1"/>
                </a:solidFill>
                <a:effectLst/>
                <a:uLnTx/>
                <a:uFillTx/>
                <a:latin typeface="+mn-lt"/>
                <a:ea typeface="Georgia" pitchFamily="18" charset="0"/>
                <a:cs typeface="Georgia"/>
              </a:rPr>
              <a:t>Opioid use disorder</a:t>
            </a:r>
            <a:endParaRPr kumimoji="0" lang="en-US" sz="2400" b="1" i="0" u="none" strike="noStrike" kern="1200" cap="none" spc="0" normalizeH="0" baseline="0" noProof="0" dirty="0">
              <a:ln>
                <a:noFill/>
              </a:ln>
              <a:solidFill>
                <a:schemeClr val="tx1"/>
              </a:solidFill>
              <a:effectLst/>
              <a:uLnTx/>
              <a:uFillTx/>
              <a:latin typeface="+mn-lt"/>
              <a:ea typeface="Georgia" pitchFamily="18" charset="0"/>
              <a:cs typeface="Georgia"/>
            </a:endParaRPr>
          </a:p>
          <a:p>
            <a:pPr marL="342900" marR="0" lvl="0" indent="-342900" algn="l" defTabSz="457200" rtl="0" eaLnBrk="0" fontAlgn="base" latinLnBrk="0" hangingPunct="0">
              <a:lnSpc>
                <a:spcPct val="100000"/>
              </a:lnSpc>
              <a:spcBef>
                <a:spcPct val="20000"/>
              </a:spcBef>
              <a:spcAft>
                <a:spcPct val="0"/>
              </a:spcAft>
              <a:buClrTx/>
              <a:buSzTx/>
              <a:tabLst/>
              <a:defRPr/>
            </a:pPr>
            <a:r>
              <a:rPr lang="en-US" sz="2400" dirty="0">
                <a:latin typeface="+mn-lt"/>
                <a:ea typeface="Georgia" pitchFamily="18" charset="0"/>
                <a:cs typeface="Georgia"/>
              </a:rPr>
              <a:t>on long-term </a:t>
            </a:r>
            <a:r>
              <a:rPr kumimoji="0" lang="en-US" sz="2400" b="0" i="0" u="none" strike="noStrike" kern="1200" cap="none" spc="0" normalizeH="0" baseline="0" noProof="0" dirty="0">
                <a:ln>
                  <a:noFill/>
                </a:ln>
                <a:solidFill>
                  <a:schemeClr val="tx1"/>
                </a:solidFill>
                <a:effectLst/>
                <a:uLnTx/>
                <a:uFillTx/>
                <a:latin typeface="+mn-lt"/>
                <a:ea typeface="Georgia" pitchFamily="18" charset="0"/>
                <a:cs typeface="Georgia"/>
              </a:rPr>
              <a:t>opioids (&gt; 90 d)</a:t>
            </a:r>
          </a:p>
          <a:p>
            <a:pPr marL="742950" marR="0" lvl="1" indent="-285750" algn="l" defTabSz="4572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a:ln>
                  <a:noFill/>
                </a:ln>
                <a:solidFill>
                  <a:schemeClr val="tx1"/>
                </a:solidFill>
                <a:effectLst/>
                <a:uLnTx/>
                <a:uFillTx/>
                <a:latin typeface="+mn-lt"/>
                <a:ea typeface="Georgia" pitchFamily="18" charset="0"/>
                <a:cs typeface="Georgia"/>
              </a:rPr>
              <a:t>HR 15 </a:t>
            </a:r>
            <a:r>
              <a:rPr kumimoji="0" lang="en-US" sz="2400" b="0" i="0" u="none" strike="noStrike" kern="1200" cap="none" spc="0" normalizeH="0" baseline="0" noProof="0" dirty="0">
                <a:ln>
                  <a:noFill/>
                </a:ln>
                <a:solidFill>
                  <a:schemeClr val="tx1"/>
                </a:solidFill>
                <a:effectLst/>
                <a:uLnTx/>
                <a:uFillTx/>
                <a:latin typeface="+mn-lt"/>
                <a:ea typeface="Georgia" pitchFamily="18" charset="0"/>
                <a:cs typeface="Georgia"/>
              </a:rPr>
              <a:t>for </a:t>
            </a:r>
            <a:r>
              <a:rPr lang="en-US" sz="2400" dirty="0">
                <a:latin typeface="+mn-lt"/>
                <a:ea typeface="Georgia" pitchFamily="18" charset="0"/>
                <a:cs typeface="Georgia"/>
              </a:rPr>
              <a:t>MED </a:t>
            </a:r>
            <a:r>
              <a:rPr kumimoji="0" lang="en-US" sz="2400" b="0" i="0" u="none" strike="noStrike" kern="1200" cap="none" spc="0" normalizeH="0" baseline="0" noProof="0" dirty="0">
                <a:ln>
                  <a:noFill/>
                </a:ln>
                <a:solidFill>
                  <a:schemeClr val="tx1"/>
                </a:solidFill>
                <a:effectLst/>
                <a:uLnTx/>
                <a:uFillTx/>
                <a:latin typeface="+mn-lt"/>
                <a:ea typeface="Georgia" pitchFamily="18" charset="0"/>
                <a:cs typeface="Georgia"/>
              </a:rPr>
              <a:t>1-36 mg/d </a:t>
            </a:r>
          </a:p>
          <a:p>
            <a:pPr marL="742950" marR="0" lvl="1" indent="-285750" algn="l" defTabSz="4572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a:ln>
                  <a:noFill/>
                </a:ln>
                <a:solidFill>
                  <a:schemeClr val="tx1"/>
                </a:solidFill>
                <a:effectLst/>
                <a:uLnTx/>
                <a:uFillTx/>
                <a:latin typeface="+mn-lt"/>
                <a:ea typeface="Georgia" pitchFamily="18" charset="0"/>
                <a:cs typeface="Georgia"/>
              </a:rPr>
              <a:t>HR 29 </a:t>
            </a:r>
            <a:r>
              <a:rPr kumimoji="0" lang="en-US" sz="2400" b="0" i="0" u="none" strike="noStrike" kern="1200" cap="none" spc="0" normalizeH="0" baseline="0" noProof="0" dirty="0">
                <a:ln>
                  <a:noFill/>
                </a:ln>
                <a:solidFill>
                  <a:schemeClr val="tx1"/>
                </a:solidFill>
                <a:effectLst/>
                <a:uLnTx/>
                <a:uFillTx/>
                <a:latin typeface="+mn-lt"/>
                <a:ea typeface="Georgia" pitchFamily="18" charset="0"/>
                <a:cs typeface="Georgia"/>
              </a:rPr>
              <a:t>for MED 36-120 </a:t>
            </a:r>
          </a:p>
          <a:p>
            <a:pPr marL="742950" marR="0" lvl="1" indent="-285750" algn="l" defTabSz="4572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a:ln>
                  <a:noFill/>
                </a:ln>
                <a:solidFill>
                  <a:schemeClr val="tx1"/>
                </a:solidFill>
                <a:effectLst/>
                <a:uLnTx/>
                <a:uFillTx/>
                <a:latin typeface="+mn-lt"/>
                <a:ea typeface="Georgia" pitchFamily="18" charset="0"/>
                <a:cs typeface="Georgia"/>
              </a:rPr>
              <a:t>HR 122 </a:t>
            </a:r>
            <a:r>
              <a:rPr kumimoji="0" lang="en-US" sz="2400" b="0" i="0" u="none" strike="noStrike" kern="1200" cap="none" spc="0" normalizeH="0" baseline="0" noProof="0" dirty="0">
                <a:ln>
                  <a:noFill/>
                </a:ln>
                <a:solidFill>
                  <a:schemeClr val="tx1"/>
                </a:solidFill>
                <a:effectLst/>
                <a:uLnTx/>
                <a:uFillTx/>
                <a:latin typeface="+mn-lt"/>
                <a:ea typeface="Georgia" pitchFamily="18" charset="0"/>
                <a:cs typeface="Georgia"/>
              </a:rPr>
              <a:t>for </a:t>
            </a:r>
            <a:r>
              <a:rPr lang="en-US" sz="2400" dirty="0">
                <a:latin typeface="+mn-lt"/>
                <a:ea typeface="Georgia" pitchFamily="18" charset="0"/>
                <a:cs typeface="Georgia"/>
              </a:rPr>
              <a:t>MED </a:t>
            </a:r>
            <a:r>
              <a:rPr kumimoji="0" lang="en-US" sz="2400" b="0" i="0" u="none" strike="noStrike" kern="1200" cap="none" spc="0" normalizeH="0" baseline="0" noProof="0" dirty="0">
                <a:ln>
                  <a:noFill/>
                </a:ln>
                <a:solidFill>
                  <a:schemeClr val="tx1"/>
                </a:solidFill>
                <a:effectLst/>
                <a:uLnTx/>
                <a:uFillTx/>
                <a:latin typeface="+mn-lt"/>
                <a:ea typeface="Georgia" pitchFamily="18" charset="0"/>
                <a:cs typeface="Georgia"/>
              </a:rPr>
              <a:t>120 mg/d</a:t>
            </a:r>
            <a:endParaRPr kumimoji="0" lang="en-US" altLang="en-US" sz="1000" b="0" i="0" u="none" strike="noStrike" kern="1200" cap="none" spc="0" normalizeH="0" baseline="0" noProof="0" dirty="0">
              <a:ln>
                <a:noFill/>
              </a:ln>
              <a:solidFill>
                <a:schemeClr val="tx1"/>
              </a:solidFill>
              <a:effectLst/>
              <a:uLnTx/>
              <a:uFillTx/>
              <a:latin typeface="+mn-lt"/>
              <a:ea typeface="Georgia" pitchFamily="18" charset="0"/>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Boscarino</a:t>
            </a:r>
            <a:r>
              <a:rPr lang="en-US" sz="1200" kern="1200" dirty="0">
                <a:solidFill>
                  <a:schemeClr val="tx1"/>
                </a:solidFill>
                <a:effectLst/>
                <a:latin typeface="+mn-lt"/>
                <a:ea typeface="+mn-ea"/>
                <a:cs typeface="+mn-cs"/>
              </a:rPr>
              <a:t> et al. (2011) examined medical records from a large healthcare system.[</a:t>
            </a:r>
            <a:r>
              <a:rPr lang="en-US" sz="1200" u="sng" kern="1200" dirty="0">
                <a:solidFill>
                  <a:schemeClr val="tx1"/>
                </a:solidFill>
                <a:effectLst/>
                <a:latin typeface="+mn-lt"/>
                <a:ea typeface="+mn-ea"/>
                <a:cs typeface="+mn-cs"/>
                <a:hlinkClick r:id="rId3" action="ppaction://hlinkfile" tooltip="Boscarino, 2011 #230"/>
              </a:rPr>
              <a:t>82</a:t>
            </a:r>
            <a:r>
              <a:rPr lang="en-US" sz="1200" kern="1200" dirty="0">
                <a:solidFill>
                  <a:schemeClr val="tx1"/>
                </a:solidFill>
                <a:effectLst/>
                <a:latin typeface="+mn-lt"/>
                <a:ea typeface="+mn-ea"/>
                <a:cs typeface="+mn-cs"/>
              </a:rPr>
              <a:t>] Through interviews with a random sample of patients on LTOT they examined factors associated with and the prevalence of OUD (using Diagnostic and Statistical Manual of Mental Disorders [DSM] 4 and 5 criteria). These results showed that the prevalence of lifetime OUD for patients on LTOT was 34.9% (based on DSM-5 criteria) and 35.5% (based on DSM-4 criteria).</a:t>
            </a:r>
          </a:p>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72</a:t>
            </a:fld>
            <a:endParaRPr lang="en-US"/>
          </a:p>
        </p:txBody>
      </p:sp>
    </p:spTree>
    <p:extLst>
      <p:ext uri="{BB962C8B-B14F-4D97-AF65-F5344CB8AC3E}">
        <p14:creationId xmlns:p14="http://schemas.microsoft.com/office/powerpoint/2010/main" val="26255756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a study of nearly 50,000 Veterans Health Administration </a:t>
            </a:r>
          </a:p>
          <a:p>
            <a:r>
              <a:rPr lang="en-US" sz="1200" b="0" i="0" u="none" strike="noStrike" kern="1200" baseline="0" dirty="0">
                <a:solidFill>
                  <a:schemeClr val="tx1"/>
                </a:solidFill>
                <a:latin typeface="+mn-lt"/>
                <a:ea typeface="+mn-ea"/>
                <a:cs typeface="+mn-cs"/>
              </a:rPr>
              <a:t>(VHA) patients, opioid analgesic use of longer than 180 days, </a:t>
            </a:r>
          </a:p>
          <a:p>
            <a:r>
              <a:rPr lang="en-US" sz="1200" b="0" i="0" u="none" strike="noStrike" kern="1200" baseline="0" dirty="0">
                <a:solidFill>
                  <a:schemeClr val="tx1"/>
                </a:solidFill>
                <a:latin typeface="+mn-lt"/>
                <a:ea typeface="+mn-ea"/>
                <a:cs typeface="+mn-cs"/>
              </a:rPr>
              <a:t>compared with 1 to 90 days, was associated with</a:t>
            </a:r>
          </a:p>
          <a:p>
            <a:r>
              <a:rPr lang="en-US" sz="1200" b="0" i="0" u="none" strike="noStrike" kern="1200" baseline="0" dirty="0">
                <a:solidFill>
                  <a:schemeClr val="tx1"/>
                </a:solidFill>
                <a:latin typeface="+mn-lt"/>
                <a:ea typeface="+mn-ea"/>
                <a:cs typeface="+mn-cs"/>
              </a:rPr>
              <a:t>significantly greater risk (hazard ratio [HR] = 1.51; 95%</a:t>
            </a:r>
          </a:p>
          <a:p>
            <a:r>
              <a:rPr lang="en-US" sz="1200" b="0" i="0" u="none" strike="noStrike" kern="1200" baseline="0" dirty="0">
                <a:solidFill>
                  <a:schemeClr val="tx1"/>
                </a:solidFill>
                <a:latin typeface="+mn-lt"/>
                <a:ea typeface="+mn-ea"/>
                <a:cs typeface="+mn-cs"/>
              </a:rPr>
              <a:t>CI, 1.31-1.74) of a new diagnosis for depression.14 In a</a:t>
            </a:r>
          </a:p>
          <a:p>
            <a:r>
              <a:rPr lang="en-US" sz="1200" b="0" i="0" u="none" strike="noStrike" kern="1200" baseline="0" dirty="0">
                <a:solidFill>
                  <a:schemeClr val="tx1"/>
                </a:solidFill>
                <a:latin typeface="+mn-lt"/>
                <a:ea typeface="+mn-ea"/>
                <a:cs typeface="+mn-cs"/>
              </a:rPr>
              <a:t>prospective study of chronic pain patients, those who</a:t>
            </a:r>
          </a:p>
          <a:p>
            <a:r>
              <a:rPr lang="en-US" sz="1200" b="0" i="0" u="none" strike="noStrike" kern="1200" baseline="0" dirty="0">
                <a:solidFill>
                  <a:schemeClr val="tx1"/>
                </a:solidFill>
                <a:latin typeface="+mn-lt"/>
                <a:ea typeface="+mn-ea"/>
                <a:cs typeface="+mn-cs"/>
              </a:rPr>
              <a:t>increased their MED to more than 50 mg/d, compared</a:t>
            </a:r>
          </a:p>
          <a:p>
            <a:r>
              <a:rPr lang="en-US" sz="1200" b="0" i="0" u="none" strike="noStrike" kern="1200" baseline="0" dirty="0">
                <a:solidFill>
                  <a:schemeClr val="tx1"/>
                </a:solidFill>
                <a:latin typeface="+mn-lt"/>
                <a:ea typeface="+mn-ea"/>
                <a:cs typeface="+mn-cs"/>
              </a:rPr>
              <a:t>with nonusers, had a 2.6 times greater probability of</a:t>
            </a:r>
          </a:p>
          <a:p>
            <a:r>
              <a:rPr lang="en-US" sz="1200" b="0" i="0" u="none" strike="noStrike" kern="1200" baseline="0" dirty="0">
                <a:solidFill>
                  <a:schemeClr val="tx1"/>
                </a:solidFill>
                <a:latin typeface="+mn-lt"/>
                <a:ea typeface="+mn-ea"/>
                <a:cs typeface="+mn-cs"/>
              </a:rPr>
              <a:t>depression with time. These results remained after rigorous</a:t>
            </a:r>
          </a:p>
          <a:p>
            <a:r>
              <a:rPr lang="en-US" sz="1200" b="0" i="0" u="none" strike="noStrike" kern="1200" baseline="0" dirty="0">
                <a:solidFill>
                  <a:schemeClr val="tx1"/>
                </a:solidFill>
                <a:latin typeface="+mn-lt"/>
                <a:ea typeface="+mn-ea"/>
                <a:cs typeface="+mn-cs"/>
              </a:rPr>
              <a:t>control for confounding.</a:t>
            </a:r>
          </a:p>
          <a:p>
            <a:r>
              <a:rPr lang="en-US" sz="1200" b="0" i="0" u="none" strike="noStrike" kern="1200" baseline="0" dirty="0">
                <a:solidFill>
                  <a:schemeClr val="tx1"/>
                </a:solidFill>
                <a:latin typeface="+mn-lt"/>
                <a:ea typeface="+mn-ea"/>
                <a:cs typeface="+mn-cs"/>
              </a:rPr>
              <a:t>15. Scherrer JF, Salas J, </a:t>
            </a:r>
            <a:r>
              <a:rPr lang="en-US" sz="1200" b="0" i="0" u="none" strike="noStrike" kern="1200" baseline="0" dirty="0" err="1">
                <a:solidFill>
                  <a:schemeClr val="tx1"/>
                </a:solidFill>
                <a:latin typeface="+mn-lt"/>
                <a:ea typeface="+mn-ea"/>
                <a:cs typeface="+mn-cs"/>
              </a:rPr>
              <a:t>Lustman</a:t>
            </a:r>
            <a:r>
              <a:rPr lang="en-US" sz="1200" b="0" i="0" u="none" strike="noStrike" kern="1200" baseline="0" dirty="0">
                <a:solidFill>
                  <a:schemeClr val="tx1"/>
                </a:solidFill>
                <a:latin typeface="+mn-lt"/>
                <a:ea typeface="+mn-ea"/>
                <a:cs typeface="+mn-cs"/>
              </a:rPr>
              <a:t> PJ, Burge S, Schneider FD; Residency</a:t>
            </a:r>
          </a:p>
          <a:p>
            <a:r>
              <a:rPr lang="en-US" sz="1200" b="0" i="0" u="none" strike="noStrike" kern="1200" baseline="0" dirty="0">
                <a:solidFill>
                  <a:schemeClr val="tx1"/>
                </a:solidFill>
                <a:latin typeface="+mn-lt"/>
                <a:ea typeface="+mn-ea"/>
                <a:cs typeface="+mn-cs"/>
              </a:rPr>
              <a:t>Research Network of Texas (</a:t>
            </a:r>
            <a:r>
              <a:rPr lang="en-US" sz="1200" b="0" i="0" u="none" strike="noStrike" kern="1200" baseline="0" dirty="0" err="1">
                <a:solidFill>
                  <a:schemeClr val="tx1"/>
                </a:solidFill>
                <a:latin typeface="+mn-lt"/>
                <a:ea typeface="+mn-ea"/>
                <a:cs typeface="+mn-cs"/>
              </a:rPr>
              <a:t>RRNeT</a:t>
            </a:r>
            <a:r>
              <a:rPr lang="en-US" sz="1200" b="0" i="0" u="none" strike="noStrike" kern="1200" baseline="0" dirty="0">
                <a:solidFill>
                  <a:schemeClr val="tx1"/>
                </a:solidFill>
                <a:latin typeface="+mn-lt"/>
                <a:ea typeface="+mn-ea"/>
                <a:cs typeface="+mn-cs"/>
              </a:rPr>
              <a:t>) Investigators. Change in opioid</a:t>
            </a:r>
          </a:p>
          <a:p>
            <a:r>
              <a:rPr lang="en-US" sz="1200" b="0" i="0" u="none" strike="noStrike" kern="1200" baseline="0" dirty="0">
                <a:solidFill>
                  <a:schemeClr val="tx1"/>
                </a:solidFill>
                <a:latin typeface="+mn-lt"/>
                <a:ea typeface="+mn-ea"/>
                <a:cs typeface="+mn-cs"/>
              </a:rPr>
              <a:t>dose and change in depression in a longitudinal primary care</a:t>
            </a:r>
          </a:p>
          <a:p>
            <a:r>
              <a:rPr lang="fr-FR" sz="1200" b="0" i="0" u="none" strike="noStrike" kern="1200" baseline="0" dirty="0">
                <a:solidFill>
                  <a:schemeClr val="tx1"/>
                </a:solidFill>
                <a:latin typeface="+mn-lt"/>
                <a:ea typeface="+mn-ea"/>
                <a:cs typeface="+mn-cs"/>
              </a:rPr>
              <a:t>patient </a:t>
            </a:r>
            <a:r>
              <a:rPr lang="fr-FR" sz="1200" b="0" i="0" u="none" strike="noStrike" kern="1200" baseline="0" dirty="0" err="1">
                <a:solidFill>
                  <a:schemeClr val="tx1"/>
                </a:solidFill>
                <a:latin typeface="+mn-lt"/>
                <a:ea typeface="+mn-ea"/>
                <a:cs typeface="+mn-cs"/>
              </a:rPr>
              <a:t>cohort</a:t>
            </a:r>
            <a:r>
              <a:rPr lang="fr-FR" sz="1200" b="0" i="0" u="none" strike="noStrike" kern="1200" baseline="0" dirty="0">
                <a:solidFill>
                  <a:schemeClr val="tx1"/>
                </a:solidFill>
                <a:latin typeface="+mn-lt"/>
                <a:ea typeface="+mn-ea"/>
                <a:cs typeface="+mn-cs"/>
              </a:rPr>
              <a:t>. </a:t>
            </a:r>
            <a:r>
              <a:rPr lang="fr-FR" sz="1200" b="0" i="1" u="none" strike="noStrike" kern="1200" baseline="0" dirty="0">
                <a:solidFill>
                  <a:schemeClr val="tx1"/>
                </a:solidFill>
                <a:latin typeface="+mn-lt"/>
                <a:ea typeface="+mn-ea"/>
                <a:cs typeface="+mn-cs"/>
              </a:rPr>
              <a:t>Pain</a:t>
            </a:r>
            <a:r>
              <a:rPr lang="fr-FR" sz="1200" b="0" i="0" u="none" strike="noStrike" kern="1200" baseline="0" dirty="0">
                <a:solidFill>
                  <a:schemeClr val="tx1"/>
                </a:solidFill>
                <a:latin typeface="+mn-lt"/>
                <a:ea typeface="+mn-ea"/>
                <a:cs typeface="+mn-cs"/>
              </a:rPr>
              <a:t>. 2015;156(2):348-355.</a:t>
            </a:r>
          </a:p>
          <a:p>
            <a:endParaRPr lang="fr-FR" sz="1200" b="0" i="0" u="none" strike="noStrike" kern="1200" baseline="0" dirty="0">
              <a:solidFill>
                <a:schemeClr val="tx1"/>
              </a:solidFill>
              <a:latin typeface="+mn-lt"/>
              <a:ea typeface="+mn-ea"/>
              <a:cs typeface="+mn-cs"/>
            </a:endParaRPr>
          </a:p>
          <a:p>
            <a:pPr marL="0" indent="0">
              <a:buFont typeface="Arial" charset="0"/>
              <a:buNone/>
            </a:pPr>
            <a:r>
              <a:rPr lang="en-US" b="1" dirty="0"/>
              <a:t>The missing ‘P’ in pain management: how the current opioid epidemic highlights the need for psychiatric services in chronic pain care </a:t>
            </a:r>
            <a:r>
              <a:rPr lang="en-US" b="1" dirty="0">
                <a:hlinkClick r:id="rId3"/>
              </a:rPr>
              <a:t> </a:t>
            </a:r>
            <a:r>
              <a:rPr lang="en-US" b="1" dirty="0"/>
              <a:t> </a:t>
            </a:r>
          </a:p>
          <a:p>
            <a:pPr marL="0" indent="0">
              <a:buFont typeface="Arial" charset="0"/>
              <a:buNone/>
            </a:pPr>
            <a:r>
              <a:rPr lang="en-US" dirty="0">
                <a:hlinkClick r:id="rId4"/>
              </a:rPr>
              <a:t>Howe CQ, Sullivan MD</a:t>
            </a:r>
          </a:p>
          <a:p>
            <a:pPr marL="0" indent="0">
              <a:buFont typeface="Arial" charset="0"/>
              <a:buNone/>
            </a:pPr>
            <a:r>
              <a:rPr lang="en-US" dirty="0"/>
              <a:t>Gen Hosp Psychiatry, 2014;36(1):99-104</a:t>
            </a:r>
          </a:p>
          <a:p>
            <a:pPr marL="0" indent="0">
              <a:buFont typeface="Arial" charset="0"/>
              <a:buNone/>
            </a:pPr>
            <a:endParaRPr lang="en-US" dirty="0"/>
          </a:p>
          <a:p>
            <a:pPr marL="0" indent="0">
              <a:buFont typeface="Arial" charset="0"/>
              <a:buNone/>
            </a:pPr>
            <a:r>
              <a:rPr lang="en-US" dirty="0"/>
              <a:t>“The opioid epidemic thus reflects a serious unmet need for better recognition and treatment of common mental health problems in patients with chronic pain. Psychiatry is the missing P in chronic pain care</a:t>
            </a:r>
          </a:p>
        </p:txBody>
      </p:sp>
      <p:sp>
        <p:nvSpPr>
          <p:cNvPr id="4" name="Slide Number Placeholder 3"/>
          <p:cNvSpPr>
            <a:spLocks noGrp="1"/>
          </p:cNvSpPr>
          <p:nvPr>
            <p:ph type="sldNum" sz="quarter" idx="10"/>
          </p:nvPr>
        </p:nvSpPr>
        <p:spPr/>
        <p:txBody>
          <a:bodyPr/>
          <a:lstStyle/>
          <a:p>
            <a:pPr>
              <a:defRPr/>
            </a:pPr>
            <a:fld id="{696BCFB4-BE47-4902-9FBE-920D0160DB1E}" type="slidenum">
              <a:rPr lang="en-US" altLang="en-US" smtClean="0"/>
              <a:pPr>
                <a:defRPr/>
              </a:pPr>
              <a:t>73</a:t>
            </a:fld>
            <a:endParaRPr lang="en-US" altLang="en-US"/>
          </a:p>
        </p:txBody>
      </p:sp>
    </p:spTree>
    <p:extLst>
      <p:ext uri="{BB962C8B-B14F-4D97-AF65-F5344CB8AC3E}">
        <p14:creationId xmlns:p14="http://schemas.microsoft.com/office/powerpoint/2010/main" val="85172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9CBF13D-5208-5648-95B3-667E4B7E6435}" type="slidenum">
              <a:rPr lang="en-US" smtClean="0"/>
              <a:t>5</a:t>
            </a:fld>
            <a:endParaRPr lang="en-US"/>
          </a:p>
        </p:txBody>
      </p:sp>
    </p:spTree>
    <p:extLst>
      <p:ext uri="{BB962C8B-B14F-4D97-AF65-F5344CB8AC3E}">
        <p14:creationId xmlns:p14="http://schemas.microsoft.com/office/powerpoint/2010/main" val="334905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76</a:t>
            </a:fld>
            <a:endParaRPr lang="en-US"/>
          </a:p>
        </p:txBody>
      </p:sp>
    </p:spTree>
    <p:extLst>
      <p:ext uri="{BB962C8B-B14F-4D97-AF65-F5344CB8AC3E}">
        <p14:creationId xmlns:p14="http://schemas.microsoft.com/office/powerpoint/2010/main" val="22308128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8145524" indent="-37685747">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9777" eaLnBrk="0" fontAlgn="base" hangingPunct="0">
              <a:spcBef>
                <a:spcPct val="0"/>
              </a:spcBef>
              <a:spcAft>
                <a:spcPct val="0"/>
              </a:spcAft>
              <a:defRPr sz="2400">
                <a:solidFill>
                  <a:schemeClr val="tx1"/>
                </a:solidFill>
                <a:latin typeface="Times" charset="0"/>
                <a:ea typeface="ＭＳ Ｐゴシック" charset="0"/>
              </a:defRPr>
            </a:lvl6pPr>
            <a:lvl7pPr marL="919554" eaLnBrk="0" fontAlgn="base" hangingPunct="0">
              <a:spcBef>
                <a:spcPct val="0"/>
              </a:spcBef>
              <a:spcAft>
                <a:spcPct val="0"/>
              </a:spcAft>
              <a:defRPr sz="2400">
                <a:solidFill>
                  <a:schemeClr val="tx1"/>
                </a:solidFill>
                <a:latin typeface="Times" charset="0"/>
                <a:ea typeface="ＭＳ Ｐゴシック" charset="0"/>
              </a:defRPr>
            </a:lvl7pPr>
            <a:lvl8pPr marL="1379331" eaLnBrk="0" fontAlgn="base" hangingPunct="0">
              <a:spcBef>
                <a:spcPct val="0"/>
              </a:spcBef>
              <a:spcAft>
                <a:spcPct val="0"/>
              </a:spcAft>
              <a:defRPr sz="2400">
                <a:solidFill>
                  <a:schemeClr val="tx1"/>
                </a:solidFill>
                <a:latin typeface="Times" charset="0"/>
                <a:ea typeface="ＭＳ Ｐゴシック" charset="0"/>
              </a:defRPr>
            </a:lvl8pPr>
            <a:lvl9pPr marL="1839108" eaLnBrk="0" fontAlgn="base" hangingPunct="0">
              <a:spcBef>
                <a:spcPct val="0"/>
              </a:spcBef>
              <a:spcAft>
                <a:spcPct val="0"/>
              </a:spcAft>
              <a:defRPr sz="2400">
                <a:solidFill>
                  <a:schemeClr val="tx1"/>
                </a:solidFill>
                <a:latin typeface="Times" charset="0"/>
                <a:ea typeface="ＭＳ Ｐゴシック" charset="0"/>
              </a:defRPr>
            </a:lvl9pPr>
          </a:lstStyle>
          <a:p>
            <a:fld id="{6F5160F5-984F-3F4F-8C60-5BA7C2A935C3}" type="slidenum">
              <a:rPr lang="en-US" sz="1200"/>
              <a:pPr/>
              <a:t>77</a:t>
            </a:fld>
            <a:endParaRPr lang="en-US" sz="1200" dirty="0"/>
          </a:p>
        </p:txBody>
      </p:sp>
      <p:sp>
        <p:nvSpPr>
          <p:cNvPr id="25603"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182325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78</a:t>
            </a:fld>
            <a:endParaRPr lang="en-US"/>
          </a:p>
        </p:txBody>
      </p:sp>
    </p:spTree>
    <p:extLst>
      <p:ext uri="{BB962C8B-B14F-4D97-AF65-F5344CB8AC3E}">
        <p14:creationId xmlns:p14="http://schemas.microsoft.com/office/powerpoint/2010/main" val="2230812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79</a:t>
            </a:fld>
            <a:endParaRPr lang="en-US"/>
          </a:p>
        </p:txBody>
      </p:sp>
    </p:spTree>
    <p:extLst>
      <p:ext uri="{BB962C8B-B14F-4D97-AF65-F5344CB8AC3E}">
        <p14:creationId xmlns:p14="http://schemas.microsoft.com/office/powerpoint/2010/main" val="22308128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80</a:t>
            </a:fld>
            <a:endParaRPr lang="en-US"/>
          </a:p>
        </p:txBody>
      </p:sp>
    </p:spTree>
    <p:extLst>
      <p:ext uri="{BB962C8B-B14F-4D97-AF65-F5344CB8AC3E}">
        <p14:creationId xmlns:p14="http://schemas.microsoft.com/office/powerpoint/2010/main" val="2230812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81</a:t>
            </a:fld>
            <a:endParaRPr lang="en-US"/>
          </a:p>
        </p:txBody>
      </p:sp>
    </p:spTree>
    <p:extLst>
      <p:ext uri="{BB962C8B-B14F-4D97-AF65-F5344CB8AC3E}">
        <p14:creationId xmlns:p14="http://schemas.microsoft.com/office/powerpoint/2010/main" val="22308128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3AC2BE-1A72-4403-B256-8B438A82F0F6}" type="slidenum">
              <a:rPr lang="en-US" smtClean="0"/>
              <a:pPr>
                <a:defRPr/>
              </a:pPr>
              <a:t>82</a:t>
            </a:fld>
            <a:endParaRPr lang="en-US"/>
          </a:p>
        </p:txBody>
      </p:sp>
    </p:spTree>
    <p:extLst>
      <p:ext uri="{BB962C8B-B14F-4D97-AF65-F5344CB8AC3E}">
        <p14:creationId xmlns:p14="http://schemas.microsoft.com/office/powerpoint/2010/main" val="223081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BB6041-8FEF-43D3-A431-769F7C96659E}"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33573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BB6041-8FEF-43D3-A431-769F7C96659E}"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920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High impact pain: associated with substantial restriction of participation in work, social, and self-care activities</a:t>
            </a:r>
          </a:p>
          <a:p>
            <a:endParaRPr lang="en-US" dirty="0"/>
          </a:p>
        </p:txBody>
      </p:sp>
      <p:sp>
        <p:nvSpPr>
          <p:cNvPr id="4" name="Slide Number Placeholder 3"/>
          <p:cNvSpPr>
            <a:spLocks noGrp="1"/>
          </p:cNvSpPr>
          <p:nvPr>
            <p:ph type="sldNum" sz="quarter" idx="10"/>
          </p:nvPr>
        </p:nvSpPr>
        <p:spPr/>
        <p:txBody>
          <a:bodyPr/>
          <a:lstStyle/>
          <a:p>
            <a:pPr>
              <a:defRPr/>
            </a:pPr>
            <a:fld id="{1BBB6041-8FEF-43D3-A431-769F7C96659E}"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36721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BB6041-8FEF-43D3-A431-769F7C96659E}" type="slidenum">
              <a:rPr lang="en-US" smtClean="0"/>
              <a:pPr>
                <a:defRPr/>
              </a:pPr>
              <a:t>9</a:t>
            </a:fld>
            <a:endParaRPr lang="en-US"/>
          </a:p>
        </p:txBody>
      </p:sp>
    </p:spTree>
    <p:extLst>
      <p:ext uri="{BB962C8B-B14F-4D97-AF65-F5344CB8AC3E}">
        <p14:creationId xmlns:p14="http://schemas.microsoft.com/office/powerpoint/2010/main" val="4005151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5"/>
            <a:ext cx="6858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1722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dirty="0">
                <a:solidFill>
                  <a:prstClr val="white"/>
                </a:solidFill>
              </a:rPr>
              <a:t>Alliance for Balanced Pain Management</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8027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5"/>
            <a:ext cx="6858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1722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71977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16108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solidFill>
                  <a:srgbClr val="174782"/>
                </a:solidFill>
              </a:defRPr>
            </a:lvl1pPr>
          </a:lstStyle>
          <a:p>
            <a:pPr>
              <a:defRPr/>
            </a:pPr>
            <a:r>
              <a:rPr lang="en-US"/>
              <a:t>DATE</a:t>
            </a:r>
          </a:p>
        </p:txBody>
      </p:sp>
      <p:sp>
        <p:nvSpPr>
          <p:cNvPr id="13" name="Footer Placeholder 9"/>
          <p:cNvSpPr>
            <a:spLocks noGrp="1"/>
          </p:cNvSpPr>
          <p:nvPr>
            <p:ph type="ftr" sz="quarter" idx="11"/>
          </p:nvPr>
        </p:nvSpPr>
        <p:spPr>
          <a:xfrm>
            <a:off x="2971800" y="6553200"/>
            <a:ext cx="3886200" cy="304800"/>
          </a:xfrm>
        </p:spPr>
        <p:txBody>
          <a:bodyPr/>
          <a:lstStyle>
            <a:lvl1pPr>
              <a:defRPr>
                <a:solidFill>
                  <a:srgbClr val="174782"/>
                </a:solidFill>
              </a:defRPr>
            </a:lvl1pPr>
          </a:lstStyle>
          <a:p>
            <a:pPr>
              <a:defRPr/>
            </a:pPr>
            <a:r>
              <a:rPr lang="en-US"/>
              <a:t>DOCUMENT TYPE/STATUS</a:t>
            </a:r>
          </a:p>
        </p:txBody>
      </p:sp>
      <p:sp>
        <p:nvSpPr>
          <p:cNvPr id="14" name="Slide Number Placeholder 10"/>
          <p:cNvSpPr>
            <a:spLocks noGrp="1"/>
          </p:cNvSpPr>
          <p:nvPr>
            <p:ph type="sldNum" sz="quarter" idx="12"/>
          </p:nvPr>
        </p:nvSpPr>
        <p:spPr>
          <a:xfrm>
            <a:off x="6553200" y="6553200"/>
            <a:ext cx="2133600" cy="304800"/>
          </a:xfrm>
        </p:spPr>
        <p:txBody>
          <a:bodyPr/>
          <a:lstStyle>
            <a:lvl1pPr>
              <a:defRPr>
                <a:solidFill>
                  <a:srgbClr val="174782"/>
                </a:solidFill>
              </a:defRPr>
            </a:lvl1pPr>
          </a:lstStyle>
          <a:p>
            <a:fld id="{A829F25A-84D3-4F9E-BD6A-3ADD05BBF9F6}" type="slidenum">
              <a:rPr lang="en-US" altLang="en-US" smtClean="0"/>
              <a:pPr/>
              <a:t>‹#›</a:t>
            </a:fld>
            <a:endParaRPr lang="en-US" altLang="en-US"/>
          </a:p>
        </p:txBody>
      </p:sp>
    </p:spTree>
    <p:extLst>
      <p:ext uri="{BB962C8B-B14F-4D97-AF65-F5344CB8AC3E}">
        <p14:creationId xmlns:p14="http://schemas.microsoft.com/office/powerpoint/2010/main" val="21555987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3" name="Content Placeholder 2"/>
          <p:cNvSpPr>
            <a:spLocks noGrp="1"/>
          </p:cNvSpPr>
          <p:nvPr>
            <p:ph sz="quarter" idx="13"/>
          </p:nvPr>
        </p:nvSpPr>
        <p:spPr>
          <a:xfrm>
            <a:off x="10668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50292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695726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7"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20" name="Content Placeholder 4"/>
          <p:cNvSpPr>
            <a:spLocks noGrp="1"/>
          </p:cNvSpPr>
          <p:nvPr>
            <p:ph sz="quarter" idx="13"/>
          </p:nvPr>
        </p:nvSpPr>
        <p:spPr>
          <a:xfrm>
            <a:off x="990600" y="1143000"/>
            <a:ext cx="3581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4724400" y="5562600"/>
            <a:ext cx="3868738"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3434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4147881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2"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7"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162367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solidFill>
                  <a:prstClr val="white"/>
                </a:solidFill>
              </a:rPr>
              <a:t>DATE</a:t>
            </a:r>
          </a:p>
        </p:txBody>
      </p:sp>
      <p:sp>
        <p:nvSpPr>
          <p:cNvPr id="7" name="Footer Placeholder 6"/>
          <p:cNvSpPr>
            <a:spLocks noGrp="1"/>
          </p:cNvSpPr>
          <p:nvPr>
            <p:ph type="ftr" sz="quarter" idx="15"/>
          </p:nvPr>
        </p:nvSpPr>
        <p:spPr/>
        <p:txBody>
          <a:bodyPr/>
          <a:lstStyle/>
          <a:p>
            <a:pPr>
              <a:defRPr/>
            </a:pPr>
            <a:r>
              <a:rPr lang="en-US">
                <a:solidFill>
                  <a:prstClr val="white"/>
                </a:solidFill>
              </a:rPr>
              <a:t>DOCUMENT TYPE/STATUS</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solidFill>
                  <a:prstClr val="white"/>
                </a:solidFill>
              </a:rPr>
              <a:pPr/>
              <a:t>‹#›</a:t>
            </a:fld>
            <a:endParaRPr lang="en-US" altLang="en-US">
              <a:solidFill>
                <a:prstClr val="white"/>
              </a:solidFill>
            </a:endParaRPr>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Click icon to add picture</a:t>
            </a:r>
          </a:p>
        </p:txBody>
      </p:sp>
      <p:sp>
        <p:nvSpPr>
          <p:cNvPr id="11"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076514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337201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0637"/>
          </a:xfrm>
          <a:prstGeom prst="rect">
            <a:avLst/>
          </a:prstGeom>
        </p:spPr>
        <p:txBody>
          <a:bodyPr/>
          <a:lstStyle>
            <a:lvl1pPr>
              <a:defRPr sz="3600" baseline="0">
                <a:solidFill>
                  <a:schemeClr val="bg1"/>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935650"/>
            <a:ext cx="8229600" cy="4190513"/>
          </a:xfrm>
          <a:prstGeom prst="rect">
            <a:avLst/>
          </a:prstGeo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1BE8FEB3-1E07-4B54-BF7C-1533882BCB37}"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531728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981200" y="274638"/>
            <a:ext cx="6705600" cy="1143000"/>
          </a:xfrm>
          <a:prstGeom prst="rect">
            <a:avLst/>
          </a:prstGeom>
        </p:spPr>
        <p:txBody>
          <a:bodyPr rtlCol="0">
            <a:noAutofit/>
          </a:bodyPr>
          <a:lstStyle/>
          <a:p>
            <a:r>
              <a:rPr lang="en-US"/>
              <a:t>Click to edit Master title style</a:t>
            </a:r>
            <a:endParaRPr lang="en-US" dirty="0"/>
          </a:p>
        </p:txBody>
      </p:sp>
      <p:pic>
        <p:nvPicPr>
          <p:cNvPr id="4" name="Picture 28" descr="USU Logo.gif"/>
          <p:cNvPicPr>
            <a:picLocks noChangeAspect="1"/>
          </p:cNvPicPr>
          <p:nvPr userDrawn="1"/>
        </p:nvPicPr>
        <p:blipFill>
          <a:blip r:embed="rId2" cstate="print"/>
          <a:srcRect/>
          <a:stretch>
            <a:fillRect/>
          </a:stretch>
        </p:blipFill>
        <p:spPr bwMode="auto">
          <a:xfrm>
            <a:off x="7931162" y="297681"/>
            <a:ext cx="1003833" cy="1024013"/>
          </a:xfrm>
          <a:prstGeom prst="rect">
            <a:avLst/>
          </a:prstGeom>
          <a:noFill/>
          <a:ln w="9525">
            <a:noFill/>
            <a:miter lim="800000"/>
            <a:headEnd/>
            <a:tailEnd/>
          </a:ln>
        </p:spPr>
      </p:pic>
    </p:spTree>
    <p:extLst>
      <p:ext uri="{BB962C8B-B14F-4D97-AF65-F5344CB8AC3E}">
        <p14:creationId xmlns:p14="http://schemas.microsoft.com/office/powerpoint/2010/main" val="122222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14944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5"/>
            <a:ext cx="6858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1722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dirty="0">
                <a:solidFill>
                  <a:prstClr val="white"/>
                </a:solidFill>
              </a:rPr>
              <a:t>11/14/2017</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71770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698251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solidFill>
                  <a:srgbClr val="174782"/>
                </a:solidFill>
              </a:defRPr>
            </a:lvl1pPr>
          </a:lstStyle>
          <a:p>
            <a:pPr>
              <a:defRPr/>
            </a:pPr>
            <a:r>
              <a:rPr lang="en-US"/>
              <a:t>DATE</a:t>
            </a:r>
          </a:p>
        </p:txBody>
      </p:sp>
      <p:sp>
        <p:nvSpPr>
          <p:cNvPr id="13" name="Footer Placeholder 9"/>
          <p:cNvSpPr>
            <a:spLocks noGrp="1"/>
          </p:cNvSpPr>
          <p:nvPr>
            <p:ph type="ftr" sz="quarter" idx="11"/>
          </p:nvPr>
        </p:nvSpPr>
        <p:spPr>
          <a:xfrm>
            <a:off x="2971800" y="6553200"/>
            <a:ext cx="3886200" cy="304800"/>
          </a:xfrm>
        </p:spPr>
        <p:txBody>
          <a:bodyPr/>
          <a:lstStyle>
            <a:lvl1pPr>
              <a:defRPr>
                <a:solidFill>
                  <a:srgbClr val="174782"/>
                </a:solidFill>
              </a:defRPr>
            </a:lvl1pPr>
          </a:lstStyle>
          <a:p>
            <a:pPr>
              <a:defRPr/>
            </a:pPr>
            <a:r>
              <a:rPr lang="en-US"/>
              <a:t>DOCUMENT TYPE/STATUS</a:t>
            </a:r>
          </a:p>
        </p:txBody>
      </p:sp>
      <p:sp>
        <p:nvSpPr>
          <p:cNvPr id="14" name="Slide Number Placeholder 10"/>
          <p:cNvSpPr>
            <a:spLocks noGrp="1"/>
          </p:cNvSpPr>
          <p:nvPr>
            <p:ph type="sldNum" sz="quarter" idx="12"/>
          </p:nvPr>
        </p:nvSpPr>
        <p:spPr>
          <a:xfrm>
            <a:off x="6553200" y="6553200"/>
            <a:ext cx="2133600" cy="304800"/>
          </a:xfrm>
        </p:spPr>
        <p:txBody>
          <a:bodyPr/>
          <a:lstStyle>
            <a:lvl1pPr>
              <a:defRPr>
                <a:solidFill>
                  <a:srgbClr val="174782"/>
                </a:solidFill>
              </a:defRPr>
            </a:lvl1pPr>
          </a:lstStyle>
          <a:p>
            <a:fld id="{A829F25A-84D3-4F9E-BD6A-3ADD05BBF9F6}" type="slidenum">
              <a:rPr lang="en-US" altLang="en-US" smtClean="0"/>
              <a:pPr/>
              <a:t>‹#›</a:t>
            </a:fld>
            <a:endParaRPr lang="en-US" altLang="en-US"/>
          </a:p>
        </p:txBody>
      </p:sp>
    </p:spTree>
    <p:extLst>
      <p:ext uri="{BB962C8B-B14F-4D97-AF65-F5344CB8AC3E}">
        <p14:creationId xmlns:p14="http://schemas.microsoft.com/office/powerpoint/2010/main" val="402151261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3" name="Content Placeholder 2"/>
          <p:cNvSpPr>
            <a:spLocks noGrp="1"/>
          </p:cNvSpPr>
          <p:nvPr>
            <p:ph sz="quarter" idx="13"/>
          </p:nvPr>
        </p:nvSpPr>
        <p:spPr>
          <a:xfrm>
            <a:off x="10668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50292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09436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7"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20" name="Content Placeholder 4"/>
          <p:cNvSpPr>
            <a:spLocks noGrp="1"/>
          </p:cNvSpPr>
          <p:nvPr>
            <p:ph sz="quarter" idx="13"/>
          </p:nvPr>
        </p:nvSpPr>
        <p:spPr>
          <a:xfrm>
            <a:off x="990600" y="1143000"/>
            <a:ext cx="3581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4724400" y="5562600"/>
            <a:ext cx="3868738"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3434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130341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2"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7"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679501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solidFill>
                  <a:prstClr val="white"/>
                </a:solidFill>
              </a:rPr>
              <a:t>DATE</a:t>
            </a:r>
          </a:p>
        </p:txBody>
      </p:sp>
      <p:sp>
        <p:nvSpPr>
          <p:cNvPr id="7" name="Footer Placeholder 6"/>
          <p:cNvSpPr>
            <a:spLocks noGrp="1"/>
          </p:cNvSpPr>
          <p:nvPr>
            <p:ph type="ftr" sz="quarter" idx="15"/>
          </p:nvPr>
        </p:nvSpPr>
        <p:spPr/>
        <p:txBody>
          <a:bodyPr/>
          <a:lstStyle/>
          <a:p>
            <a:pPr>
              <a:defRPr/>
            </a:pPr>
            <a:r>
              <a:rPr lang="en-US">
                <a:solidFill>
                  <a:prstClr val="white"/>
                </a:solidFill>
              </a:rPr>
              <a:t>DOCUMENT TYPE/STATUS</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solidFill>
                  <a:prstClr val="white"/>
                </a:solidFill>
              </a:rPr>
              <a:pPr/>
              <a:t>‹#›</a:t>
            </a:fld>
            <a:endParaRPr lang="en-US" altLang="en-US">
              <a:solidFill>
                <a:prstClr val="white"/>
              </a:solidFill>
            </a:endParaRPr>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Click icon to add picture</a:t>
            </a:r>
          </a:p>
        </p:txBody>
      </p:sp>
      <p:sp>
        <p:nvSpPr>
          <p:cNvPr id="11"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4097877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109047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0637"/>
          </a:xfrm>
          <a:prstGeom prst="rect">
            <a:avLst/>
          </a:prstGeom>
        </p:spPr>
        <p:txBody>
          <a:bodyPr/>
          <a:lstStyle>
            <a:lvl1pPr>
              <a:defRPr sz="3600" baseline="0">
                <a:solidFill>
                  <a:schemeClr val="bg1"/>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935650"/>
            <a:ext cx="8229600" cy="4190513"/>
          </a:xfrm>
          <a:prstGeom prst="rect">
            <a:avLst/>
          </a:prstGeo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1BE8FEB3-1E07-4B54-BF7C-1533882BCB37}"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67619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0637"/>
          </a:xfrm>
          <a:prstGeom prst="rect">
            <a:avLst/>
          </a:prstGeom>
        </p:spPr>
        <p:txBody>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923322"/>
            <a:ext cx="4038600" cy="4202841"/>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3322"/>
            <a:ext cx="4038600" cy="4202841"/>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09F024D-8056-410E-A440-A8F0CF07207D}" type="slidenum">
              <a:rPr lang="en-US" altLang="en-US"/>
              <a:pPr>
                <a:defRPr/>
              </a:pPr>
              <a:t>‹#›</a:t>
            </a:fld>
            <a:endParaRPr lang="en-US" altLang="en-US"/>
          </a:p>
        </p:txBody>
      </p:sp>
    </p:spTree>
    <p:extLst>
      <p:ext uri="{BB962C8B-B14F-4D97-AF65-F5344CB8AC3E}">
        <p14:creationId xmlns:p14="http://schemas.microsoft.com/office/powerpoint/2010/main" val="392035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solidFill>
                  <a:srgbClr val="174782"/>
                </a:solidFill>
              </a:defRPr>
            </a:lvl1pPr>
          </a:lstStyle>
          <a:p>
            <a:pPr>
              <a:defRPr/>
            </a:pPr>
            <a:r>
              <a:rPr lang="en-US"/>
              <a:t>DATE</a:t>
            </a:r>
          </a:p>
        </p:txBody>
      </p:sp>
      <p:sp>
        <p:nvSpPr>
          <p:cNvPr id="13" name="Footer Placeholder 9"/>
          <p:cNvSpPr>
            <a:spLocks noGrp="1"/>
          </p:cNvSpPr>
          <p:nvPr>
            <p:ph type="ftr" sz="quarter" idx="11"/>
          </p:nvPr>
        </p:nvSpPr>
        <p:spPr>
          <a:xfrm>
            <a:off x="2971800" y="6553200"/>
            <a:ext cx="3886200" cy="304800"/>
          </a:xfrm>
        </p:spPr>
        <p:txBody>
          <a:bodyPr/>
          <a:lstStyle>
            <a:lvl1pPr>
              <a:defRPr>
                <a:solidFill>
                  <a:srgbClr val="174782"/>
                </a:solidFill>
              </a:defRPr>
            </a:lvl1pPr>
          </a:lstStyle>
          <a:p>
            <a:pPr>
              <a:defRPr/>
            </a:pPr>
            <a:r>
              <a:rPr lang="en-US"/>
              <a:t>DOCUMENT TYPE/STATUS</a:t>
            </a:r>
          </a:p>
        </p:txBody>
      </p:sp>
      <p:sp>
        <p:nvSpPr>
          <p:cNvPr id="14" name="Slide Number Placeholder 10"/>
          <p:cNvSpPr>
            <a:spLocks noGrp="1"/>
          </p:cNvSpPr>
          <p:nvPr>
            <p:ph type="sldNum" sz="quarter" idx="12"/>
          </p:nvPr>
        </p:nvSpPr>
        <p:spPr>
          <a:xfrm>
            <a:off x="6553200" y="6553200"/>
            <a:ext cx="2133600" cy="304800"/>
          </a:xfrm>
        </p:spPr>
        <p:txBody>
          <a:bodyPr/>
          <a:lstStyle>
            <a:lvl1pPr>
              <a:defRPr>
                <a:solidFill>
                  <a:srgbClr val="174782"/>
                </a:solidFill>
              </a:defRPr>
            </a:lvl1pPr>
          </a:lstStyle>
          <a:p>
            <a:fld id="{A829F25A-84D3-4F9E-BD6A-3ADD05BBF9F6}" type="slidenum">
              <a:rPr lang="en-US" altLang="en-US" smtClean="0"/>
              <a:pPr/>
              <a:t>‹#›</a:t>
            </a:fld>
            <a:endParaRPr lang="en-US" altLang="en-US"/>
          </a:p>
        </p:txBody>
      </p:sp>
    </p:spTree>
    <p:extLst>
      <p:ext uri="{BB962C8B-B14F-4D97-AF65-F5344CB8AC3E}">
        <p14:creationId xmlns:p14="http://schemas.microsoft.com/office/powerpoint/2010/main" val="329062880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4"/>
            <a:ext cx="2895600" cy="365125"/>
          </a:xfrm>
          <a:prstGeom prst="rect">
            <a:avLst/>
          </a:prstGeom>
        </p:spPr>
        <p:txBody>
          <a:bodyPr lIns="91424" tIns="45712" rIns="91424" bIns="45712"/>
          <a:lstStyle>
            <a:lvl1pPr>
              <a:defRPr/>
            </a:lvl1pPr>
          </a:lstStyle>
          <a:p>
            <a:pPr defTabSz="685739" fontAlgn="base">
              <a:spcBef>
                <a:spcPct val="0"/>
              </a:spcBef>
              <a:spcAft>
                <a:spcPct val="0"/>
              </a:spcAft>
              <a:defRPr/>
            </a:pPr>
            <a:endParaRPr lang="en-US" dirty="0">
              <a:solidFill>
                <a:srgbClr val="000000"/>
              </a:solidFill>
              <a:latin typeface="Arial" charset="0"/>
            </a:endParaRPr>
          </a:p>
        </p:txBody>
      </p:sp>
    </p:spTree>
    <p:extLst>
      <p:ext uri="{BB962C8B-B14F-4D97-AF65-F5344CB8AC3E}">
        <p14:creationId xmlns:p14="http://schemas.microsoft.com/office/powerpoint/2010/main" val="4013569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5"/>
            <a:ext cx="6858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1722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860437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20286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solidFill>
                  <a:srgbClr val="174782"/>
                </a:solidFill>
              </a:defRPr>
            </a:lvl1pPr>
          </a:lstStyle>
          <a:p>
            <a:pPr>
              <a:defRPr/>
            </a:pPr>
            <a:r>
              <a:rPr lang="en-US"/>
              <a:t>DATE</a:t>
            </a:r>
          </a:p>
        </p:txBody>
      </p:sp>
      <p:sp>
        <p:nvSpPr>
          <p:cNvPr id="13" name="Footer Placeholder 9"/>
          <p:cNvSpPr>
            <a:spLocks noGrp="1"/>
          </p:cNvSpPr>
          <p:nvPr>
            <p:ph type="ftr" sz="quarter" idx="11"/>
          </p:nvPr>
        </p:nvSpPr>
        <p:spPr>
          <a:xfrm>
            <a:off x="2971800" y="6553200"/>
            <a:ext cx="3886200" cy="304800"/>
          </a:xfrm>
        </p:spPr>
        <p:txBody>
          <a:bodyPr/>
          <a:lstStyle>
            <a:lvl1pPr>
              <a:defRPr>
                <a:solidFill>
                  <a:srgbClr val="174782"/>
                </a:solidFill>
              </a:defRPr>
            </a:lvl1pPr>
          </a:lstStyle>
          <a:p>
            <a:pPr>
              <a:defRPr/>
            </a:pPr>
            <a:r>
              <a:rPr lang="en-US"/>
              <a:t>DOCUMENT TYPE/STATUS</a:t>
            </a:r>
          </a:p>
        </p:txBody>
      </p:sp>
      <p:sp>
        <p:nvSpPr>
          <p:cNvPr id="14" name="Slide Number Placeholder 10"/>
          <p:cNvSpPr>
            <a:spLocks noGrp="1"/>
          </p:cNvSpPr>
          <p:nvPr>
            <p:ph type="sldNum" sz="quarter" idx="12"/>
          </p:nvPr>
        </p:nvSpPr>
        <p:spPr>
          <a:xfrm>
            <a:off x="6553200" y="6553200"/>
            <a:ext cx="2133600" cy="304800"/>
          </a:xfrm>
        </p:spPr>
        <p:txBody>
          <a:bodyPr/>
          <a:lstStyle>
            <a:lvl1pPr>
              <a:defRPr>
                <a:solidFill>
                  <a:srgbClr val="174782"/>
                </a:solidFill>
              </a:defRPr>
            </a:lvl1pPr>
          </a:lstStyle>
          <a:p>
            <a:fld id="{A829F25A-84D3-4F9E-BD6A-3ADD05BBF9F6}" type="slidenum">
              <a:rPr lang="en-US" altLang="en-US" smtClean="0"/>
              <a:pPr/>
              <a:t>‹#›</a:t>
            </a:fld>
            <a:endParaRPr lang="en-US" altLang="en-US"/>
          </a:p>
        </p:txBody>
      </p:sp>
    </p:spTree>
    <p:extLst>
      <p:ext uri="{BB962C8B-B14F-4D97-AF65-F5344CB8AC3E}">
        <p14:creationId xmlns:p14="http://schemas.microsoft.com/office/powerpoint/2010/main" val="235094741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3" name="Content Placeholder 2"/>
          <p:cNvSpPr>
            <a:spLocks noGrp="1"/>
          </p:cNvSpPr>
          <p:nvPr>
            <p:ph sz="quarter" idx="13"/>
          </p:nvPr>
        </p:nvSpPr>
        <p:spPr>
          <a:xfrm>
            <a:off x="10668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50292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6831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7"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20" name="Content Placeholder 4"/>
          <p:cNvSpPr>
            <a:spLocks noGrp="1"/>
          </p:cNvSpPr>
          <p:nvPr>
            <p:ph sz="quarter" idx="13"/>
          </p:nvPr>
        </p:nvSpPr>
        <p:spPr>
          <a:xfrm>
            <a:off x="990600" y="1143000"/>
            <a:ext cx="3581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4724400" y="5562600"/>
            <a:ext cx="3868738"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3434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1504963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2"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7"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743047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solidFill>
                  <a:prstClr val="white"/>
                </a:solidFill>
              </a:rPr>
              <a:t>DATE</a:t>
            </a:r>
          </a:p>
        </p:txBody>
      </p:sp>
      <p:sp>
        <p:nvSpPr>
          <p:cNvPr id="7" name="Footer Placeholder 6"/>
          <p:cNvSpPr>
            <a:spLocks noGrp="1"/>
          </p:cNvSpPr>
          <p:nvPr>
            <p:ph type="ftr" sz="quarter" idx="15"/>
          </p:nvPr>
        </p:nvSpPr>
        <p:spPr/>
        <p:txBody>
          <a:bodyPr/>
          <a:lstStyle/>
          <a:p>
            <a:pPr>
              <a:defRPr/>
            </a:pPr>
            <a:r>
              <a:rPr lang="en-US">
                <a:solidFill>
                  <a:prstClr val="white"/>
                </a:solidFill>
              </a:rPr>
              <a:t>DOCUMENT TYPE/STATUS</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solidFill>
                  <a:prstClr val="white"/>
                </a:solidFill>
              </a:rPr>
              <a:pPr/>
              <a:t>‹#›</a:t>
            </a:fld>
            <a:endParaRPr lang="en-US" altLang="en-US">
              <a:solidFill>
                <a:prstClr val="white"/>
              </a:solidFill>
            </a:endParaRPr>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Click icon to add picture</a:t>
            </a:r>
          </a:p>
        </p:txBody>
      </p:sp>
      <p:sp>
        <p:nvSpPr>
          <p:cNvPr id="11"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90991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492806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5"/>
            <a:ext cx="6858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1722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3313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3" name="Content Placeholder 2"/>
          <p:cNvSpPr>
            <a:spLocks noGrp="1"/>
          </p:cNvSpPr>
          <p:nvPr>
            <p:ph sz="quarter" idx="13"/>
          </p:nvPr>
        </p:nvSpPr>
        <p:spPr>
          <a:xfrm>
            <a:off x="10668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50292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957043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962097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solidFill>
                  <a:srgbClr val="174782"/>
                </a:solidFill>
              </a:defRPr>
            </a:lvl1pPr>
          </a:lstStyle>
          <a:p>
            <a:pPr>
              <a:defRPr/>
            </a:pPr>
            <a:r>
              <a:rPr lang="en-US"/>
              <a:t>DATE</a:t>
            </a:r>
          </a:p>
        </p:txBody>
      </p:sp>
      <p:sp>
        <p:nvSpPr>
          <p:cNvPr id="13" name="Footer Placeholder 9"/>
          <p:cNvSpPr>
            <a:spLocks noGrp="1"/>
          </p:cNvSpPr>
          <p:nvPr>
            <p:ph type="ftr" sz="quarter" idx="11"/>
          </p:nvPr>
        </p:nvSpPr>
        <p:spPr>
          <a:xfrm>
            <a:off x="2971800" y="6553200"/>
            <a:ext cx="3886200" cy="304800"/>
          </a:xfrm>
        </p:spPr>
        <p:txBody>
          <a:bodyPr/>
          <a:lstStyle>
            <a:lvl1pPr>
              <a:defRPr>
                <a:solidFill>
                  <a:srgbClr val="174782"/>
                </a:solidFill>
              </a:defRPr>
            </a:lvl1pPr>
          </a:lstStyle>
          <a:p>
            <a:pPr>
              <a:defRPr/>
            </a:pPr>
            <a:r>
              <a:rPr lang="en-US"/>
              <a:t>DOCUMENT TYPE/STATUS</a:t>
            </a:r>
          </a:p>
        </p:txBody>
      </p:sp>
      <p:sp>
        <p:nvSpPr>
          <p:cNvPr id="14" name="Slide Number Placeholder 10"/>
          <p:cNvSpPr>
            <a:spLocks noGrp="1"/>
          </p:cNvSpPr>
          <p:nvPr>
            <p:ph type="sldNum" sz="quarter" idx="12"/>
          </p:nvPr>
        </p:nvSpPr>
        <p:spPr>
          <a:xfrm>
            <a:off x="6553200" y="6553200"/>
            <a:ext cx="2133600" cy="304800"/>
          </a:xfrm>
        </p:spPr>
        <p:txBody>
          <a:bodyPr/>
          <a:lstStyle>
            <a:lvl1pPr>
              <a:defRPr>
                <a:solidFill>
                  <a:srgbClr val="174782"/>
                </a:solidFill>
              </a:defRPr>
            </a:lvl1pPr>
          </a:lstStyle>
          <a:p>
            <a:fld id="{A829F25A-84D3-4F9E-BD6A-3ADD05BBF9F6}" type="slidenum">
              <a:rPr lang="en-US" altLang="en-US" smtClean="0"/>
              <a:pPr/>
              <a:t>‹#›</a:t>
            </a:fld>
            <a:endParaRPr lang="en-US" altLang="en-US"/>
          </a:p>
        </p:txBody>
      </p:sp>
    </p:spTree>
    <p:extLst>
      <p:ext uri="{BB962C8B-B14F-4D97-AF65-F5344CB8AC3E}">
        <p14:creationId xmlns:p14="http://schemas.microsoft.com/office/powerpoint/2010/main" val="159142178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3" name="Content Placeholder 2"/>
          <p:cNvSpPr>
            <a:spLocks noGrp="1"/>
          </p:cNvSpPr>
          <p:nvPr>
            <p:ph sz="quarter" idx="13"/>
          </p:nvPr>
        </p:nvSpPr>
        <p:spPr>
          <a:xfrm>
            <a:off x="10668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50292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978395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7"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20" name="Content Placeholder 4"/>
          <p:cNvSpPr>
            <a:spLocks noGrp="1"/>
          </p:cNvSpPr>
          <p:nvPr>
            <p:ph sz="quarter" idx="13"/>
          </p:nvPr>
        </p:nvSpPr>
        <p:spPr>
          <a:xfrm>
            <a:off x="990600" y="1143000"/>
            <a:ext cx="3581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4724400" y="5562600"/>
            <a:ext cx="3868738"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3434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78240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2"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7"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779216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solidFill>
                  <a:prstClr val="white"/>
                </a:solidFill>
              </a:rPr>
              <a:t>DATE</a:t>
            </a:r>
          </a:p>
        </p:txBody>
      </p:sp>
      <p:sp>
        <p:nvSpPr>
          <p:cNvPr id="7" name="Footer Placeholder 6"/>
          <p:cNvSpPr>
            <a:spLocks noGrp="1"/>
          </p:cNvSpPr>
          <p:nvPr>
            <p:ph type="ftr" sz="quarter" idx="15"/>
          </p:nvPr>
        </p:nvSpPr>
        <p:spPr/>
        <p:txBody>
          <a:bodyPr/>
          <a:lstStyle/>
          <a:p>
            <a:pPr>
              <a:defRPr/>
            </a:pPr>
            <a:r>
              <a:rPr lang="en-US">
                <a:solidFill>
                  <a:prstClr val="white"/>
                </a:solidFill>
              </a:rPr>
              <a:t>DOCUMENT TYPE/STATUS</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solidFill>
                  <a:prstClr val="white"/>
                </a:solidFill>
              </a:rPr>
              <a:pPr/>
              <a:t>‹#›</a:t>
            </a:fld>
            <a:endParaRPr lang="en-US" altLang="en-US">
              <a:solidFill>
                <a:prstClr val="white"/>
              </a:solidFill>
            </a:endParaRPr>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Click icon to add picture</a:t>
            </a:r>
          </a:p>
        </p:txBody>
      </p:sp>
      <p:sp>
        <p:nvSpPr>
          <p:cNvPr id="11"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43723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33946323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5"/>
            <a:ext cx="6858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1722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1550436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06688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solidFill>
                  <a:srgbClr val="174782"/>
                </a:solidFill>
              </a:defRPr>
            </a:lvl1pPr>
          </a:lstStyle>
          <a:p>
            <a:pPr>
              <a:defRPr/>
            </a:pPr>
            <a:r>
              <a:rPr lang="en-US"/>
              <a:t>DATE</a:t>
            </a:r>
          </a:p>
        </p:txBody>
      </p:sp>
      <p:sp>
        <p:nvSpPr>
          <p:cNvPr id="13" name="Footer Placeholder 9"/>
          <p:cNvSpPr>
            <a:spLocks noGrp="1"/>
          </p:cNvSpPr>
          <p:nvPr>
            <p:ph type="ftr" sz="quarter" idx="11"/>
          </p:nvPr>
        </p:nvSpPr>
        <p:spPr>
          <a:xfrm>
            <a:off x="2971800" y="6553200"/>
            <a:ext cx="3886200" cy="304800"/>
          </a:xfrm>
        </p:spPr>
        <p:txBody>
          <a:bodyPr/>
          <a:lstStyle>
            <a:lvl1pPr>
              <a:defRPr>
                <a:solidFill>
                  <a:srgbClr val="174782"/>
                </a:solidFill>
              </a:defRPr>
            </a:lvl1pPr>
          </a:lstStyle>
          <a:p>
            <a:pPr>
              <a:defRPr/>
            </a:pPr>
            <a:r>
              <a:rPr lang="en-US"/>
              <a:t>DOCUMENT TYPE/STATUS</a:t>
            </a:r>
          </a:p>
        </p:txBody>
      </p:sp>
      <p:sp>
        <p:nvSpPr>
          <p:cNvPr id="14" name="Slide Number Placeholder 10"/>
          <p:cNvSpPr>
            <a:spLocks noGrp="1"/>
          </p:cNvSpPr>
          <p:nvPr>
            <p:ph type="sldNum" sz="quarter" idx="12"/>
          </p:nvPr>
        </p:nvSpPr>
        <p:spPr>
          <a:xfrm>
            <a:off x="6553200" y="6553200"/>
            <a:ext cx="2133600" cy="304800"/>
          </a:xfrm>
        </p:spPr>
        <p:txBody>
          <a:bodyPr/>
          <a:lstStyle>
            <a:lvl1pPr>
              <a:defRPr>
                <a:solidFill>
                  <a:srgbClr val="174782"/>
                </a:solidFill>
              </a:defRPr>
            </a:lvl1pPr>
          </a:lstStyle>
          <a:p>
            <a:fld id="{A829F25A-84D3-4F9E-BD6A-3ADD05BBF9F6}" type="slidenum">
              <a:rPr lang="en-US" altLang="en-US" smtClean="0"/>
              <a:pPr/>
              <a:t>‹#›</a:t>
            </a:fld>
            <a:endParaRPr lang="en-US" altLang="en-US"/>
          </a:p>
        </p:txBody>
      </p:sp>
    </p:spTree>
    <p:extLst>
      <p:ext uri="{BB962C8B-B14F-4D97-AF65-F5344CB8AC3E}">
        <p14:creationId xmlns:p14="http://schemas.microsoft.com/office/powerpoint/2010/main" val="247287759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7"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20" name="Content Placeholder 4"/>
          <p:cNvSpPr>
            <a:spLocks noGrp="1"/>
          </p:cNvSpPr>
          <p:nvPr>
            <p:ph sz="quarter" idx="13"/>
          </p:nvPr>
        </p:nvSpPr>
        <p:spPr>
          <a:xfrm>
            <a:off x="990600" y="1143000"/>
            <a:ext cx="3581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4724400" y="5562600"/>
            <a:ext cx="3868738"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3434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5811618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3" name="Content Placeholder 2"/>
          <p:cNvSpPr>
            <a:spLocks noGrp="1"/>
          </p:cNvSpPr>
          <p:nvPr>
            <p:ph sz="quarter" idx="13"/>
          </p:nvPr>
        </p:nvSpPr>
        <p:spPr>
          <a:xfrm>
            <a:off x="10668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50292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325057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7"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20" name="Content Placeholder 4"/>
          <p:cNvSpPr>
            <a:spLocks noGrp="1"/>
          </p:cNvSpPr>
          <p:nvPr>
            <p:ph sz="quarter" idx="13"/>
          </p:nvPr>
        </p:nvSpPr>
        <p:spPr>
          <a:xfrm>
            <a:off x="990600" y="1143000"/>
            <a:ext cx="3581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4724400" y="5562600"/>
            <a:ext cx="3868738"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3434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4102496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2"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7"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554226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solidFill>
                  <a:prstClr val="white"/>
                </a:solidFill>
              </a:rPr>
              <a:t>DATE</a:t>
            </a:r>
          </a:p>
        </p:txBody>
      </p:sp>
      <p:sp>
        <p:nvSpPr>
          <p:cNvPr id="7" name="Footer Placeholder 6"/>
          <p:cNvSpPr>
            <a:spLocks noGrp="1"/>
          </p:cNvSpPr>
          <p:nvPr>
            <p:ph type="ftr" sz="quarter" idx="15"/>
          </p:nvPr>
        </p:nvSpPr>
        <p:spPr/>
        <p:txBody>
          <a:bodyPr/>
          <a:lstStyle/>
          <a:p>
            <a:pPr>
              <a:defRPr/>
            </a:pPr>
            <a:r>
              <a:rPr lang="en-US">
                <a:solidFill>
                  <a:prstClr val="white"/>
                </a:solidFill>
              </a:rPr>
              <a:t>DOCUMENT TYPE/STATUS</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solidFill>
                  <a:prstClr val="white"/>
                </a:solidFill>
              </a:rPr>
              <a:pPr/>
              <a:t>‹#›</a:t>
            </a:fld>
            <a:endParaRPr lang="en-US" altLang="en-US">
              <a:solidFill>
                <a:prstClr val="white"/>
              </a:solidFill>
            </a:endParaRPr>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Click icon to add picture</a:t>
            </a:r>
          </a:p>
        </p:txBody>
      </p:sp>
      <p:sp>
        <p:nvSpPr>
          <p:cNvPr id="11"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1070757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7165160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0637"/>
          </a:xfrm>
          <a:prstGeom prst="rect">
            <a:avLst/>
          </a:prstGeom>
        </p:spPr>
        <p:txBody>
          <a:bodyPr/>
          <a:lstStyle>
            <a:lvl1pPr>
              <a:defRPr sz="3600" baseline="0">
                <a:solidFill>
                  <a:schemeClr val="bg1"/>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935650"/>
            <a:ext cx="8229600" cy="4190513"/>
          </a:xfrm>
          <a:prstGeom prst="rect">
            <a:avLst/>
          </a:prstGeo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1BE8FEB3-1E07-4B54-BF7C-1533882BCB37}"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230201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6" name="Slide Number Placeholder 10"/>
          <p:cNvSpPr>
            <a:spLocks noGrp="1"/>
          </p:cNvSpPr>
          <p:nvPr>
            <p:ph type="sldNum" sz="quarter" idx="12"/>
          </p:nvPr>
        </p:nvSpPr>
        <p:spPr/>
        <p:txBody>
          <a:bodyPr/>
          <a:lstStyle>
            <a:lvl1pPr>
              <a:defRPr/>
            </a:lvl1pPr>
          </a:lstStyle>
          <a:p>
            <a:pPr>
              <a:defRPr/>
            </a:pPr>
            <a:fld id="{F673221A-0008-49CE-89D9-8A86DA71527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706283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7" name="Slide Number Placeholder 10"/>
          <p:cNvSpPr>
            <a:spLocks noGrp="1"/>
          </p:cNvSpPr>
          <p:nvPr>
            <p:ph type="sldNum" sz="quarter" idx="12"/>
          </p:nvPr>
        </p:nvSpPr>
        <p:spPr/>
        <p:txBody>
          <a:bodyPr/>
          <a:lstStyle>
            <a:lvl1pPr>
              <a:defRPr/>
            </a:lvl1pPr>
          </a:lstStyle>
          <a:p>
            <a:pPr>
              <a:defRPr/>
            </a:pPr>
            <a:fld id="{6B864F98-A3F4-4225-9B73-C923C3F85F3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064946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0705"/>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273705"/>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6" name="Slide Number Placeholder 10"/>
          <p:cNvSpPr>
            <a:spLocks noGrp="1"/>
          </p:cNvSpPr>
          <p:nvPr>
            <p:ph type="sldNum" sz="quarter" idx="12"/>
          </p:nvPr>
        </p:nvSpPr>
        <p:spPr/>
        <p:txBody>
          <a:bodyPr/>
          <a:lstStyle>
            <a:lvl1pPr>
              <a:defRPr/>
            </a:lvl1pPr>
          </a:lstStyle>
          <a:p>
            <a:pPr>
              <a:defRPr/>
            </a:pPr>
            <a:fld id="{953D45C7-AFA8-4622-8BFA-D400F3569C1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408444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3"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4" name="Slide Number Placeholder 10"/>
          <p:cNvSpPr>
            <a:spLocks noGrp="1"/>
          </p:cNvSpPr>
          <p:nvPr>
            <p:ph type="sldNum" sz="quarter" idx="12"/>
          </p:nvPr>
        </p:nvSpPr>
        <p:spPr/>
        <p:txBody>
          <a:bodyPr/>
          <a:lstStyle>
            <a:lvl1pPr>
              <a:defRPr/>
            </a:lvl1pPr>
          </a:lstStyle>
          <a:p>
            <a:pPr>
              <a:defRPr/>
            </a:pPr>
            <a:fld id="{F33254E7-20DF-4EEC-B4C6-77997BC2924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4394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p:spPr>
        <p:txBody>
          <a:bodyPr/>
          <a:lstStyle>
            <a:lvl1pPr>
              <a:defRPr/>
            </a:lvl1pPr>
          </a:lstStyle>
          <a:p>
            <a:pPr>
              <a:defRPr/>
            </a:pPr>
            <a:r>
              <a:rPr lang="en-US">
                <a:solidFill>
                  <a:prstClr val="white"/>
                </a:solidFill>
              </a:rPr>
              <a:t>DATE</a:t>
            </a:r>
          </a:p>
        </p:txBody>
      </p:sp>
      <p:sp>
        <p:nvSpPr>
          <p:cNvPr id="12"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solidFill>
                  <a:prstClr val="white"/>
                </a:solidFill>
              </a:rPr>
              <a:t>DOCUMENT TYPE/STATUS</a:t>
            </a:r>
          </a:p>
        </p:txBody>
      </p:sp>
      <p:sp>
        <p:nvSpPr>
          <p:cNvPr id="17"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solidFill>
                  <a:prstClr val="white"/>
                </a:solidFill>
              </a:rPr>
              <a:pPr/>
              <a:t>‹#›</a:t>
            </a:fld>
            <a:endParaRPr lang="en-US" altLang="en-US">
              <a:solidFill>
                <a:prstClr val="white"/>
              </a:solidFill>
            </a:endParaRPr>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610395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13CEBE-52A0-45ED-B52C-7EE74E33BD51}" type="datetimeFigureOut">
              <a:rPr lang="en-US" smtClean="0">
                <a:solidFill>
                  <a:prstClr val="white"/>
                </a:solidFill>
              </a:rPr>
              <a:pPr/>
              <a:t>2/8/2018</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CC160431-4410-4A21-B9CE-66BBBC6705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9927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5"/>
            <a:ext cx="6858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1722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t>DATE</a:t>
            </a:r>
          </a:p>
        </p:txBody>
      </p:sp>
      <p:sp>
        <p:nvSpPr>
          <p:cNvPr id="5" name="Footer Placeholder 9"/>
          <p:cNvSpPr>
            <a:spLocks noGrp="1"/>
          </p:cNvSpPr>
          <p:nvPr>
            <p:ph type="ftr" sz="quarter" idx="11"/>
          </p:nvPr>
        </p:nvSpPr>
        <p:spPr/>
        <p:txBody>
          <a:bodyPr/>
          <a:lstStyle>
            <a:lvl1pPr>
              <a:defRPr/>
            </a:lvl1pPr>
          </a:lstStyle>
          <a:p>
            <a:pPr>
              <a:defRPr/>
            </a:pPr>
            <a:r>
              <a:rPr lang="en-US"/>
              <a:t>DOCUMENT TYPE/STATUS</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pPr/>
              <a:t>‹#›</a:t>
            </a:fld>
            <a:endParaRPr lang="en-US" altLang="en-US"/>
          </a:p>
        </p:txBody>
      </p:sp>
    </p:spTree>
    <p:extLst>
      <p:ext uri="{BB962C8B-B14F-4D97-AF65-F5344CB8AC3E}">
        <p14:creationId xmlns:p14="http://schemas.microsoft.com/office/powerpoint/2010/main" val="6079366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t>DATE</a:t>
            </a:r>
          </a:p>
        </p:txBody>
      </p:sp>
      <p:sp>
        <p:nvSpPr>
          <p:cNvPr id="5" name="Footer Placeholder 9"/>
          <p:cNvSpPr>
            <a:spLocks noGrp="1"/>
          </p:cNvSpPr>
          <p:nvPr>
            <p:ph type="ftr" sz="quarter" idx="11"/>
          </p:nvPr>
        </p:nvSpPr>
        <p:spPr/>
        <p:txBody>
          <a:bodyPr/>
          <a:lstStyle>
            <a:lvl1pPr>
              <a:defRPr/>
            </a:lvl1pPr>
          </a:lstStyle>
          <a:p>
            <a:pPr>
              <a:defRPr/>
            </a:pPr>
            <a:r>
              <a:rPr lang="en-US"/>
              <a:t>DOCUMENT TYPE/STATUS</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a:p>
        </p:txBody>
      </p:sp>
    </p:spTree>
    <p:extLst>
      <p:ext uri="{BB962C8B-B14F-4D97-AF65-F5344CB8AC3E}">
        <p14:creationId xmlns:p14="http://schemas.microsoft.com/office/powerpoint/2010/main" val="3381838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solidFill>
                  <a:srgbClr val="174782"/>
                </a:solidFill>
              </a:defRPr>
            </a:lvl1pPr>
          </a:lstStyle>
          <a:p>
            <a:pPr>
              <a:defRPr/>
            </a:pPr>
            <a:r>
              <a:rPr lang="en-US"/>
              <a:t>DATE</a:t>
            </a:r>
          </a:p>
        </p:txBody>
      </p:sp>
      <p:sp>
        <p:nvSpPr>
          <p:cNvPr id="13" name="Footer Placeholder 9"/>
          <p:cNvSpPr>
            <a:spLocks noGrp="1"/>
          </p:cNvSpPr>
          <p:nvPr>
            <p:ph type="ftr" sz="quarter" idx="11"/>
          </p:nvPr>
        </p:nvSpPr>
        <p:spPr>
          <a:xfrm>
            <a:off x="2971800" y="6553200"/>
            <a:ext cx="3886200" cy="304800"/>
          </a:xfrm>
        </p:spPr>
        <p:txBody>
          <a:bodyPr/>
          <a:lstStyle>
            <a:lvl1pPr>
              <a:defRPr>
                <a:solidFill>
                  <a:srgbClr val="174782"/>
                </a:solidFill>
              </a:defRPr>
            </a:lvl1pPr>
          </a:lstStyle>
          <a:p>
            <a:pPr>
              <a:defRPr/>
            </a:pPr>
            <a:r>
              <a:rPr lang="en-US"/>
              <a:t>DOCUMENT TYPE/STATUS</a:t>
            </a:r>
          </a:p>
        </p:txBody>
      </p:sp>
      <p:sp>
        <p:nvSpPr>
          <p:cNvPr id="14" name="Slide Number Placeholder 10"/>
          <p:cNvSpPr>
            <a:spLocks noGrp="1"/>
          </p:cNvSpPr>
          <p:nvPr>
            <p:ph type="sldNum" sz="quarter" idx="12"/>
          </p:nvPr>
        </p:nvSpPr>
        <p:spPr>
          <a:xfrm>
            <a:off x="6553200" y="6553200"/>
            <a:ext cx="2133600" cy="304800"/>
          </a:xfrm>
        </p:spPr>
        <p:txBody>
          <a:bodyPr/>
          <a:lstStyle>
            <a:lvl1pPr>
              <a:defRPr>
                <a:solidFill>
                  <a:srgbClr val="174782"/>
                </a:solidFill>
              </a:defRPr>
            </a:lvl1pPr>
          </a:lstStyle>
          <a:p>
            <a:fld id="{A829F25A-84D3-4F9E-BD6A-3ADD05BBF9F6}" type="slidenum">
              <a:rPr lang="en-US" altLang="en-US" smtClean="0"/>
              <a:pPr/>
              <a:t>‹#›</a:t>
            </a:fld>
            <a:endParaRPr lang="en-US" altLang="en-US"/>
          </a:p>
        </p:txBody>
      </p:sp>
    </p:spTree>
    <p:extLst>
      <p:ext uri="{BB962C8B-B14F-4D97-AF65-F5344CB8AC3E}">
        <p14:creationId xmlns:p14="http://schemas.microsoft.com/office/powerpoint/2010/main" val="400908634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r>
              <a:rPr lang="en-US"/>
              <a:t>DATE</a:t>
            </a:r>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3" name="Content Placeholder 2"/>
          <p:cNvSpPr>
            <a:spLocks noGrp="1"/>
          </p:cNvSpPr>
          <p:nvPr>
            <p:ph sz="quarter" idx="13"/>
          </p:nvPr>
        </p:nvSpPr>
        <p:spPr>
          <a:xfrm>
            <a:off x="10668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50292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727552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457200" y="6553200"/>
            <a:ext cx="2133600" cy="304800"/>
          </a:xfrm>
        </p:spPr>
        <p:txBody>
          <a:bodyPr/>
          <a:lstStyle>
            <a:lvl1pPr>
              <a:defRPr/>
            </a:lvl1pPr>
          </a:lstStyle>
          <a:p>
            <a:pPr>
              <a:defRPr/>
            </a:pPr>
            <a:r>
              <a:rPr lang="en-US"/>
              <a:t>DATE</a:t>
            </a:r>
          </a:p>
        </p:txBody>
      </p:sp>
      <p:sp>
        <p:nvSpPr>
          <p:cNvPr id="17"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20" name="Content Placeholder 4"/>
          <p:cNvSpPr>
            <a:spLocks noGrp="1"/>
          </p:cNvSpPr>
          <p:nvPr>
            <p:ph sz="quarter" idx="13"/>
          </p:nvPr>
        </p:nvSpPr>
        <p:spPr>
          <a:xfrm>
            <a:off x="990600" y="1143000"/>
            <a:ext cx="3581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4724400" y="5562600"/>
            <a:ext cx="3868738"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3434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7254459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p:spPr>
        <p:txBody>
          <a:bodyPr/>
          <a:lstStyle>
            <a:lvl1pPr>
              <a:defRPr/>
            </a:lvl1pPr>
          </a:lstStyle>
          <a:p>
            <a:pPr>
              <a:defRPr/>
            </a:pPr>
            <a:r>
              <a:rPr lang="en-US"/>
              <a:t>DATE</a:t>
            </a:r>
          </a:p>
        </p:txBody>
      </p:sp>
      <p:sp>
        <p:nvSpPr>
          <p:cNvPr id="12"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DOCUMENT TYPE/STATUS</a:t>
            </a:r>
          </a:p>
        </p:txBody>
      </p:sp>
      <p:sp>
        <p:nvSpPr>
          <p:cNvPr id="17"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9068652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t>DATE</a:t>
            </a:r>
          </a:p>
        </p:txBody>
      </p:sp>
      <p:sp>
        <p:nvSpPr>
          <p:cNvPr id="7" name="Footer Placeholder 6"/>
          <p:cNvSpPr>
            <a:spLocks noGrp="1"/>
          </p:cNvSpPr>
          <p:nvPr>
            <p:ph type="ftr" sz="quarter" idx="15"/>
          </p:nvPr>
        </p:nvSpPr>
        <p:spPr/>
        <p:txBody>
          <a:bodyPr/>
          <a:lstStyle/>
          <a:p>
            <a:pPr>
              <a:defRPr/>
            </a:pPr>
            <a:r>
              <a:rPr lang="en-US"/>
              <a:t>DOCUMENT TYPE/STATUS</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pPr/>
              <a:t>‹#›</a:t>
            </a:fld>
            <a:endParaRPr lang="en-US" altLang="en-US"/>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Click icon to add picture</a:t>
            </a:r>
          </a:p>
        </p:txBody>
      </p:sp>
      <p:sp>
        <p:nvSpPr>
          <p:cNvPr id="11"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2298003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398977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0637"/>
          </a:xfrm>
          <a:prstGeom prst="rect">
            <a:avLst/>
          </a:prstGeom>
        </p:spPr>
        <p:txBody>
          <a:bodyPr/>
          <a:lstStyle>
            <a:lvl1pPr>
              <a:defRPr sz="3600">
                <a:solidFill>
                  <a:schemeClr val="bg1"/>
                </a:solidFill>
              </a:defRPr>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3FE9F76E-2467-42F9-AFE9-CE8A8026AF30}" type="slidenum">
              <a:rPr lang="en-US" altLang="en-US"/>
              <a:pPr>
                <a:defRPr/>
              </a:pPr>
              <a:t>‹#›</a:t>
            </a:fld>
            <a:endParaRPr lang="en-US" altLang="en-US"/>
          </a:p>
        </p:txBody>
      </p:sp>
    </p:spTree>
    <p:extLst>
      <p:ext uri="{BB962C8B-B14F-4D97-AF65-F5344CB8AC3E}">
        <p14:creationId xmlns:p14="http://schemas.microsoft.com/office/powerpoint/2010/main" val="361756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solidFill>
                  <a:prstClr val="white"/>
                </a:solidFill>
              </a:rPr>
              <a:t>DATE</a:t>
            </a:r>
          </a:p>
        </p:txBody>
      </p:sp>
      <p:sp>
        <p:nvSpPr>
          <p:cNvPr id="7" name="Footer Placeholder 6"/>
          <p:cNvSpPr>
            <a:spLocks noGrp="1"/>
          </p:cNvSpPr>
          <p:nvPr>
            <p:ph type="ftr" sz="quarter" idx="15"/>
          </p:nvPr>
        </p:nvSpPr>
        <p:spPr/>
        <p:txBody>
          <a:bodyPr/>
          <a:lstStyle/>
          <a:p>
            <a:pPr>
              <a:defRPr/>
            </a:pPr>
            <a:r>
              <a:rPr lang="en-US">
                <a:solidFill>
                  <a:prstClr val="white"/>
                </a:solidFill>
              </a:rPr>
              <a:t>DOCUMENT TYPE/STATUS</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solidFill>
                  <a:prstClr val="white"/>
                </a:solidFill>
              </a:rPr>
              <a:pPr/>
              <a:t>‹#›</a:t>
            </a:fld>
            <a:endParaRPr lang="en-US" altLang="en-US">
              <a:solidFill>
                <a:prstClr val="white"/>
              </a:solidFill>
            </a:endParaRPr>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Click icon to add picture</a:t>
            </a:r>
          </a:p>
        </p:txBody>
      </p:sp>
      <p:sp>
        <p:nvSpPr>
          <p:cNvPr id="11"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051251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0637"/>
          </a:xfrm>
          <a:prstGeom prst="rect">
            <a:avLst/>
          </a:prstGeom>
        </p:spPr>
        <p:txBody>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923322"/>
            <a:ext cx="4038600" cy="4202841"/>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3322"/>
            <a:ext cx="4038600" cy="4202841"/>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09F024D-8056-410E-A440-A8F0CF07207D}" type="slidenum">
              <a:rPr lang="en-US" altLang="en-US"/>
              <a:pPr>
                <a:defRPr/>
              </a:pPr>
              <a:t>‹#›</a:t>
            </a:fld>
            <a:endParaRPr lang="en-US" altLang="en-US"/>
          </a:p>
        </p:txBody>
      </p:sp>
    </p:spTree>
    <p:extLst>
      <p:ext uri="{BB962C8B-B14F-4D97-AF65-F5344CB8AC3E}">
        <p14:creationId xmlns:p14="http://schemas.microsoft.com/office/powerpoint/2010/main" val="3248903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75542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0637"/>
          </a:xfrm>
          <a:prstGeom prst="rect">
            <a:avLst/>
          </a:prstGeom>
        </p:spPr>
        <p:txBody>
          <a:bodyPr/>
          <a:lstStyle>
            <a:lvl1pPr>
              <a:defRPr sz="3600" baseline="0">
                <a:solidFill>
                  <a:schemeClr val="bg1"/>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935650"/>
            <a:ext cx="8229600" cy="4190513"/>
          </a:xfrm>
          <a:prstGeom prst="rect">
            <a:avLst/>
          </a:prstGeo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1BE8FEB3-1E07-4B54-BF7C-1533882BCB37}"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387024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jpe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1.jpeg"/><Relationship Id="rId4" Type="http://schemas.openxmlformats.org/officeDocument/2006/relationships/slideLayout" Target="../slideLayouts/slideLayout4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jpe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5.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7.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8.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r>
              <a:rPr lang="en-US">
                <a:solidFill>
                  <a:prstClr val="white"/>
                </a:solidFill>
              </a:rPr>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r>
              <a:rPr lang="en-US">
                <a:solidFill>
                  <a:prstClr val="white"/>
                </a:solidFill>
              </a:rPr>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fontAlgn="base">
              <a:spcBef>
                <a:spcPct val="0"/>
              </a:spcBef>
              <a:spcAft>
                <a:spcPct val="0"/>
              </a:spcAft>
            </a:pPr>
            <a:fld id="{19FBEEDD-0B05-4B03-823B-B7B914ED2C13}" type="slidenum">
              <a:rPr lang="en-US" altLang="en-US">
                <a:solidFill>
                  <a:prstClr val="white"/>
                </a:solidFill>
                <a:latin typeface="Arial" charset="0"/>
                <a:ea typeface="ヒラギノ角ゴ Pro W3" pitchFamily="1" charset="-128"/>
              </a:rPr>
              <a:pPr fontAlgn="base">
                <a:spcBef>
                  <a:spcPct val="0"/>
                </a:spcBef>
                <a:spcAft>
                  <a:spcPct val="0"/>
                </a:spcAft>
              </a:pPr>
              <a:t>‹#›</a:t>
            </a:fld>
            <a:endParaRPr lang="en-US" altLang="en-US">
              <a:solidFill>
                <a:prstClr val="white"/>
              </a:solidFill>
              <a:latin typeface="Arial" charset="0"/>
              <a:ea typeface="ヒラギノ角ゴ Pro W3" pitchFamily="1" charset="-128"/>
            </a:endParaRPr>
          </a:p>
        </p:txBody>
      </p:sp>
    </p:spTree>
    <p:extLst>
      <p:ext uri="{BB962C8B-B14F-4D97-AF65-F5344CB8AC3E}">
        <p14:creationId xmlns:p14="http://schemas.microsoft.com/office/powerpoint/2010/main" val="3641986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r>
              <a:rPr lang="en-US">
                <a:solidFill>
                  <a:prstClr val="white"/>
                </a:solidFill>
              </a:rPr>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r>
              <a:rPr lang="en-US">
                <a:solidFill>
                  <a:prstClr val="white"/>
                </a:solidFill>
              </a:rPr>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fontAlgn="base">
              <a:spcBef>
                <a:spcPct val="0"/>
              </a:spcBef>
              <a:spcAft>
                <a:spcPct val="0"/>
              </a:spcAft>
            </a:pPr>
            <a:fld id="{19FBEEDD-0B05-4B03-823B-B7B914ED2C13}" type="slidenum">
              <a:rPr lang="en-US" altLang="en-US">
                <a:solidFill>
                  <a:prstClr val="white"/>
                </a:solidFill>
                <a:latin typeface="Arial" charset="0"/>
                <a:ea typeface="ヒラギノ角ゴ Pro W3" pitchFamily="1" charset="-128"/>
              </a:rPr>
              <a:pPr fontAlgn="base">
                <a:spcBef>
                  <a:spcPct val="0"/>
                </a:spcBef>
                <a:spcAft>
                  <a:spcPct val="0"/>
                </a:spcAft>
              </a:pPr>
              <a:t>‹#›</a:t>
            </a:fld>
            <a:endParaRPr lang="en-US" altLang="en-US">
              <a:solidFill>
                <a:prstClr val="white"/>
              </a:solidFill>
              <a:latin typeface="Arial" charset="0"/>
              <a:ea typeface="ヒラギノ角ゴ Pro W3" pitchFamily="1" charset="-128"/>
            </a:endParaRPr>
          </a:p>
        </p:txBody>
      </p:sp>
    </p:spTree>
    <p:extLst>
      <p:ext uri="{BB962C8B-B14F-4D97-AF65-F5344CB8AC3E}">
        <p14:creationId xmlns:p14="http://schemas.microsoft.com/office/powerpoint/2010/main" val="36643406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741" r:id="rId10"/>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r>
              <a:rPr lang="en-US">
                <a:solidFill>
                  <a:prstClr val="white"/>
                </a:solidFill>
              </a:rPr>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r>
              <a:rPr lang="en-US">
                <a:solidFill>
                  <a:prstClr val="white"/>
                </a:solidFill>
              </a:rPr>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fontAlgn="base">
              <a:spcBef>
                <a:spcPct val="0"/>
              </a:spcBef>
              <a:spcAft>
                <a:spcPct val="0"/>
              </a:spcAft>
            </a:pPr>
            <a:fld id="{19FBEEDD-0B05-4B03-823B-B7B914ED2C13}" type="slidenum">
              <a:rPr lang="en-US" altLang="en-US">
                <a:solidFill>
                  <a:prstClr val="white"/>
                </a:solidFill>
                <a:latin typeface="Arial" charset="0"/>
                <a:ea typeface="ヒラギノ角ゴ Pro W3" pitchFamily="1" charset="-128"/>
              </a:rPr>
              <a:pPr fontAlgn="base">
                <a:spcBef>
                  <a:spcPct val="0"/>
                </a:spcBef>
                <a:spcAft>
                  <a:spcPct val="0"/>
                </a:spcAft>
              </a:pPr>
              <a:t>‹#›</a:t>
            </a:fld>
            <a:endParaRPr lang="en-US" altLang="en-US">
              <a:solidFill>
                <a:prstClr val="white"/>
              </a:solidFill>
              <a:latin typeface="Arial" charset="0"/>
              <a:ea typeface="ヒラギノ角ゴ Pro W3" pitchFamily="1" charset="-128"/>
            </a:endParaRPr>
          </a:p>
        </p:txBody>
      </p:sp>
    </p:spTree>
    <p:extLst>
      <p:ext uri="{BB962C8B-B14F-4D97-AF65-F5344CB8AC3E}">
        <p14:creationId xmlns:p14="http://schemas.microsoft.com/office/powerpoint/2010/main" val="7356017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740" r:id="rId10"/>
    <p:sldLayoutId id="2147483742" r:id="rId11"/>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r>
              <a:rPr lang="en-US">
                <a:solidFill>
                  <a:prstClr val="white"/>
                </a:solidFill>
              </a:rPr>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r>
              <a:rPr lang="en-US">
                <a:solidFill>
                  <a:prstClr val="white"/>
                </a:solidFill>
              </a:rPr>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fontAlgn="base">
              <a:spcBef>
                <a:spcPct val="0"/>
              </a:spcBef>
              <a:spcAft>
                <a:spcPct val="0"/>
              </a:spcAft>
            </a:pPr>
            <a:fld id="{19FBEEDD-0B05-4B03-823B-B7B914ED2C13}" type="slidenum">
              <a:rPr lang="en-US" altLang="en-US">
                <a:solidFill>
                  <a:prstClr val="white"/>
                </a:solidFill>
                <a:latin typeface="Arial" charset="0"/>
                <a:ea typeface="ヒラギノ角ゴ Pro W3" pitchFamily="1" charset="-128"/>
              </a:rPr>
              <a:pPr fontAlgn="base">
                <a:spcBef>
                  <a:spcPct val="0"/>
                </a:spcBef>
                <a:spcAft>
                  <a:spcPct val="0"/>
                </a:spcAft>
              </a:pPr>
              <a:t>‹#›</a:t>
            </a:fld>
            <a:endParaRPr lang="en-US" altLang="en-US">
              <a:solidFill>
                <a:prstClr val="white"/>
              </a:solidFill>
              <a:latin typeface="Arial" charset="0"/>
              <a:ea typeface="ヒラギノ角ゴ Pro W3" pitchFamily="1" charset="-128"/>
            </a:endParaRPr>
          </a:p>
        </p:txBody>
      </p:sp>
    </p:spTree>
    <p:extLst>
      <p:ext uri="{BB962C8B-B14F-4D97-AF65-F5344CB8AC3E}">
        <p14:creationId xmlns:p14="http://schemas.microsoft.com/office/powerpoint/2010/main" val="5526383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r>
              <a:rPr lang="en-US">
                <a:solidFill>
                  <a:prstClr val="white"/>
                </a:solidFill>
              </a:rPr>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r>
              <a:rPr lang="en-US">
                <a:solidFill>
                  <a:prstClr val="white"/>
                </a:solidFill>
              </a:rPr>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fontAlgn="base">
              <a:spcBef>
                <a:spcPct val="0"/>
              </a:spcBef>
              <a:spcAft>
                <a:spcPct val="0"/>
              </a:spcAft>
            </a:pPr>
            <a:fld id="{19FBEEDD-0B05-4B03-823B-B7B914ED2C13}" type="slidenum">
              <a:rPr lang="en-US" altLang="en-US">
                <a:solidFill>
                  <a:prstClr val="white"/>
                </a:solidFill>
                <a:latin typeface="Arial" charset="0"/>
                <a:ea typeface="ヒラギノ角ゴ Pro W3" pitchFamily="1" charset="-128"/>
              </a:rPr>
              <a:pPr fontAlgn="base">
                <a:spcBef>
                  <a:spcPct val="0"/>
                </a:spcBef>
                <a:spcAft>
                  <a:spcPct val="0"/>
                </a:spcAft>
              </a:pPr>
              <a:t>‹#›</a:t>
            </a:fld>
            <a:endParaRPr lang="en-US" altLang="en-US">
              <a:solidFill>
                <a:prstClr val="white"/>
              </a:solidFill>
              <a:latin typeface="Arial" charset="0"/>
              <a:ea typeface="ヒラギノ角ゴ Pro W3" pitchFamily="1" charset="-128"/>
            </a:endParaRPr>
          </a:p>
        </p:txBody>
      </p:sp>
    </p:spTree>
    <p:extLst>
      <p:ext uri="{BB962C8B-B14F-4D97-AF65-F5344CB8AC3E}">
        <p14:creationId xmlns:p14="http://schemas.microsoft.com/office/powerpoint/2010/main" val="10652966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r>
              <a:rPr lang="en-US">
                <a:solidFill>
                  <a:prstClr val="white"/>
                </a:solidFill>
              </a:rPr>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r>
              <a:rPr lang="en-US">
                <a:solidFill>
                  <a:prstClr val="white"/>
                </a:solidFill>
              </a:rPr>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fontAlgn="base">
              <a:spcBef>
                <a:spcPct val="0"/>
              </a:spcBef>
              <a:spcAft>
                <a:spcPct val="0"/>
              </a:spcAft>
            </a:pPr>
            <a:fld id="{19FBEEDD-0B05-4B03-823B-B7B914ED2C13}" type="slidenum">
              <a:rPr lang="en-US" altLang="en-US">
                <a:solidFill>
                  <a:prstClr val="white"/>
                </a:solidFill>
                <a:latin typeface="Arial" charset="0"/>
                <a:ea typeface="ヒラギノ角ゴ Pro W3" pitchFamily="1" charset="-128"/>
              </a:rPr>
              <a:pPr fontAlgn="base">
                <a:spcBef>
                  <a:spcPct val="0"/>
                </a:spcBef>
                <a:spcAft>
                  <a:spcPct val="0"/>
                </a:spcAft>
              </a:pPr>
              <a:t>‹#›</a:t>
            </a:fld>
            <a:endParaRPr lang="en-US" altLang="en-US">
              <a:solidFill>
                <a:prstClr val="white"/>
              </a:solidFill>
              <a:latin typeface="Arial" charset="0"/>
              <a:ea typeface="ヒラギノ角ゴ Pro W3" pitchFamily="1" charset="-128"/>
            </a:endParaRPr>
          </a:p>
        </p:txBody>
      </p:sp>
    </p:spTree>
    <p:extLst>
      <p:ext uri="{BB962C8B-B14F-4D97-AF65-F5344CB8AC3E}">
        <p14:creationId xmlns:p14="http://schemas.microsoft.com/office/powerpoint/2010/main" val="59990936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r>
              <a:rPr lang="en-US">
                <a:solidFill>
                  <a:prstClr val="white"/>
                </a:solidFill>
              </a:rPr>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r>
              <a:rPr lang="en-US">
                <a:solidFill>
                  <a:prstClr val="white"/>
                </a:solidFill>
              </a:rPr>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latin typeface="Arial" pitchFamily="34" charset="0"/>
                <a:ea typeface="ヒラギノ角ゴ Pro W3" charset="-128"/>
                <a:cs typeface="+mn-cs"/>
              </a:defRPr>
            </a:lvl1pPr>
          </a:lstStyle>
          <a:p>
            <a:pPr fontAlgn="base">
              <a:spcBef>
                <a:spcPct val="0"/>
              </a:spcBef>
              <a:spcAft>
                <a:spcPct val="0"/>
              </a:spcAft>
              <a:defRPr/>
            </a:pPr>
            <a:fld id="{A687B29D-AAB7-4F84-A803-086484AB6C62}" type="slidenum">
              <a:rPr lang="en-US">
                <a:solidFill>
                  <a:prstClr val="white"/>
                </a:solidFill>
              </a:rPr>
              <a:pPr fontAlgn="base">
                <a:spcBef>
                  <a:spcPct val="0"/>
                </a:spcBef>
                <a:spcAft>
                  <a:spcPct val="0"/>
                </a:spcAft>
                <a:defRPr/>
              </a:pPr>
              <a:t>‹#›</a:t>
            </a:fld>
            <a:endParaRPr lang="en-US">
              <a:solidFill>
                <a:prstClr val="white"/>
              </a:solidFill>
            </a:endParaRPr>
          </a:p>
        </p:txBody>
      </p:sp>
    </p:spTree>
    <p:extLst>
      <p:ext uri="{BB962C8B-B14F-4D97-AF65-F5344CB8AC3E}">
        <p14:creationId xmlns:p14="http://schemas.microsoft.com/office/powerpoint/2010/main" val="27613026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a:defRPr/>
            </a:pPr>
            <a:r>
              <a:rPr lang="en-US"/>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a:defRPr/>
            </a:pPr>
            <a:r>
              <a:rPr lang="en-US"/>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fld id="{19FBEEDD-0B05-4B03-823B-B7B914ED2C13}" type="slidenum">
              <a:rPr lang="en-US" altLang="en-US"/>
              <a:pPr/>
              <a:t>‹#›</a:t>
            </a:fld>
            <a:endParaRPr lang="en-US" altLang="en-US"/>
          </a:p>
        </p:txBody>
      </p:sp>
    </p:spTree>
    <p:extLst>
      <p:ext uri="{BB962C8B-B14F-4D97-AF65-F5344CB8AC3E}">
        <p14:creationId xmlns:p14="http://schemas.microsoft.com/office/powerpoint/2010/main" val="95921391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8" r:id="rId9"/>
    <p:sldLayoutId id="2147483739" r:id="rId10"/>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hyperlink" Target="http://www.cdc.gov/vitalsigns/painkilleroverdoses/infographic.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hyperlink" Target="https://www.nytimes.com/interactive/2017/09/02/upshot/fentanyl-drug-overdose-deaths.html"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https://www.washingtonpost.com/people/scott-clement/"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hyperlink" Target="https://www.washingtonpost.com/people/lenny-bernstei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ngress.gov/114/bills/s524/BILLS-114s524enr.pdf" TargetMode="External"/><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http://www.ncbi.nlm.nih.gov/books/NBK91497/"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iprcc.nih.gov/sites/default/files/HHSNational_Pain_Strategy_508C.pdf"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8.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8.xml"/><Relationship Id="rId1" Type="http://schemas.openxmlformats.org/officeDocument/2006/relationships/tags" Target="../tags/tag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8.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58.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58.xml"/><Relationship Id="rId1" Type="http://schemas.openxmlformats.org/officeDocument/2006/relationships/tags" Target="../tags/tag4.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58.xml"/><Relationship Id="rId1" Type="http://schemas.openxmlformats.org/officeDocument/2006/relationships/tags" Target="../tags/tag5.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vaww.va.gov/vhapublications/ViewPublication.asp?pub_ID=3283" TargetMode="External"/><Relationship Id="rId2" Type="http://schemas.openxmlformats.org/officeDocument/2006/relationships/notesSlide" Target="../notesSlides/notesSlide26.xml"/><Relationship Id="rId1" Type="http://schemas.openxmlformats.org/officeDocument/2006/relationships/slideLayout" Target="../slideLayouts/slideLayout58.xml"/><Relationship Id="rId5" Type="http://schemas.openxmlformats.org/officeDocument/2006/relationships/hyperlink" Target="https://nabp.pharmacy/initiatives/pmp-interconnect/" TargetMode="Externa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8.xml"/><Relationship Id="rId6" Type="http://schemas.openxmlformats.org/officeDocument/2006/relationships/image" Target="../media/image44.png"/><Relationship Id="rId5" Type="http://schemas.openxmlformats.org/officeDocument/2006/relationships/hyperlink" Target="http://www.pdmpassist.org/" TargetMode="External"/><Relationship Id="rId4" Type="http://schemas.openxmlformats.org/officeDocument/2006/relationships/hyperlink" Target="https://vaww.portal2.va.gov/sites/ad/SitePages/Pain%20Management.aspx#Videos" TargetMode="Externa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hyperlink" Target="http://go.usa.gov/3DH9g" TargetMode="External"/><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hyperlink" Target="https://spsites.cdw.va.gov/sites/OMHO_PsychPharm/_layouts/15/ReportServer/RSViewerPage.aspx?rv:RelativeReportUrl=/sites/OMHO_PsychPharm/AnalyticsReports/STORM/ORM_PatientReport_SSN_Lookup.rdl" TargetMode="External"/><Relationship Id="rId2" Type="http://schemas.openxmlformats.org/officeDocument/2006/relationships/image" Target="../media/image46.pn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55.xml"/><Relationship Id="rId4" Type="http://schemas.openxmlformats.org/officeDocument/2006/relationships/hyperlink" Target="https://www.healthquality.va.gov/guidelines/Pain/co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55.xml"/><Relationship Id="rId4" Type="http://schemas.openxmlformats.org/officeDocument/2006/relationships/hyperlink" Target="http://www.healthquality.va.gov/guidelines/Pain/co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hyperlink" Target="https://www.healthquality.va.gov/guidelines/Pain/lbp/" TargetMode="External"/><Relationship Id="rId2" Type="http://schemas.openxmlformats.org/officeDocument/2006/relationships/notesSlide" Target="../notesSlides/notesSlide32.xml"/><Relationship Id="rId1" Type="http://schemas.openxmlformats.org/officeDocument/2006/relationships/slideLayout" Target="../slideLayouts/slideLayout55.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hyperlink" Target="http://www.pbm.va.gov/PBM/academicdetailingservicehome.asp" TargetMode="External"/><Relationship Id="rId2" Type="http://schemas.openxmlformats.org/officeDocument/2006/relationships/notesSlide" Target="../notesSlides/notesSlide33.xml"/><Relationship Id="rId1" Type="http://schemas.openxmlformats.org/officeDocument/2006/relationships/slideLayout" Target="../slideLayouts/slideLayout55.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vimeo.com/dvcipm" TargetMode="External"/><Relationship Id="rId7" Type="http://schemas.openxmlformats.org/officeDocument/2006/relationships/hyperlink" Target="http://www.dvcipm.org/clinical-resources/joint-pain-education-project-jpep/pain-educational-videos/" TargetMode="External"/><Relationship Id="rId2" Type="http://schemas.openxmlformats.org/officeDocument/2006/relationships/image" Target="../media/image53.png"/><Relationship Id="rId1" Type="http://schemas.openxmlformats.org/officeDocument/2006/relationships/slideLayout" Target="../slideLayouts/slideLayout55.xml"/><Relationship Id="rId6" Type="http://schemas.openxmlformats.org/officeDocument/2006/relationships/hyperlink" Target="http://www.vimeo.com/dvcipm" TargetMode="External"/><Relationship Id="rId5" Type="http://schemas.openxmlformats.org/officeDocument/2006/relationships/hyperlink" Target="http://www.dvcipm.org/" TargetMode="Externa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hyperlink" Target="http://www.dvcipm.org/clinical-resources/defense-veterans-pain-rating-scale-dvprs/" TargetMode="External"/><Relationship Id="rId2" Type="http://schemas.openxmlformats.org/officeDocument/2006/relationships/notesSlide" Target="../notesSlides/notesSlide34.xml"/><Relationship Id="rId1" Type="http://schemas.openxmlformats.org/officeDocument/2006/relationships/slideLayout" Target="../slideLayouts/slideLayout55.xml"/><Relationship Id="rId6" Type="http://schemas.openxmlformats.org/officeDocument/2006/relationships/image" Target="../media/image52.png"/><Relationship Id="rId5" Type="http://schemas.openxmlformats.org/officeDocument/2006/relationships/image" Target="../media/image56.pn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hyperlink" Target="http://www.dvcipm.org/clinical-resources/battlefield-acupuncture/" TargetMode="External"/><Relationship Id="rId7"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5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www.dvcipm.org/clinical-resources/pain-assessment-screening-tool-and-outcomes-registry-pastor/"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dvcipm.org/clinical-resources/battlefield-acupuncture/" TargetMode="External"/><Relationship Id="rId2" Type="http://schemas.openxmlformats.org/officeDocument/2006/relationships/notesSlide" Target="../notesSlides/notesSlide36.xml"/><Relationship Id="rId1" Type="http://schemas.openxmlformats.org/officeDocument/2006/relationships/slideLayout" Target="../slideLayouts/slideLayout55.xml"/><Relationship Id="rId5" Type="http://schemas.openxmlformats.org/officeDocument/2006/relationships/image" Target="../media/image60.png"/><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5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5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28.xml"/><Relationship Id="rId4" Type="http://schemas.openxmlformats.org/officeDocument/2006/relationships/image" Target="../media/image6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3" Type="http://schemas.openxmlformats.org/officeDocument/2006/relationships/hyperlink" Target="http://cdn.clinicalkey.com/rss/issue/01638343.xml" TargetMode="External"/><Relationship Id="rId2" Type="http://schemas.openxmlformats.org/officeDocument/2006/relationships/notesSlide" Target="../notesSlides/notesSlide49.xml"/><Relationship Id="rId1" Type="http://schemas.openxmlformats.org/officeDocument/2006/relationships/slideLayout" Target="../slideLayouts/slideLayout28.xml"/><Relationship Id="rId4" Type="http://schemas.openxmlformats.org/officeDocument/2006/relationships/hyperlink" Target="https://www.clinicalkey.com/#%21/search/Howe%20Catherine%20Q./%7B%22type%22:%22author%22%7D"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www.va.gov/opa/pressrel/pressrelease.cfm?id=293" TargetMode="External"/><Relationship Id="rId1" Type="http://schemas.openxmlformats.org/officeDocument/2006/relationships/slideLayout" Target="../slideLayouts/slideLayout5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5.xml"/></Relationships>
</file>

<file path=ppt/slides/_rels/slide77.xml.rels><?xml version="1.0" encoding="UTF-8" standalone="yes"?>
<Relationships xmlns="http://schemas.openxmlformats.org/package/2006/relationships"><Relationship Id="rId3" Type="http://schemas.openxmlformats.org/officeDocument/2006/relationships/hyperlink" Target="mailto:friedhelm.sandbrink@va.gov" TargetMode="External"/><Relationship Id="rId2" Type="http://schemas.openxmlformats.org/officeDocument/2006/relationships/notesSlide" Target="../notesSlides/notesSlide51.xml"/><Relationship Id="rId1" Type="http://schemas.openxmlformats.org/officeDocument/2006/relationships/slideLayout" Target="../slideLayouts/slideLayout55.xml"/><Relationship Id="rId5" Type="http://schemas.openxmlformats.org/officeDocument/2006/relationships/hyperlink" Target="http://www.va.gov/painmanagement" TargetMode="External"/><Relationship Id="rId4" Type="http://schemas.openxmlformats.org/officeDocument/2006/relationships/image" Target="../media/image69.png"/></Relationships>
</file>

<file path=ppt/slides/_rels/slide78.xml.rels><?xml version="1.0" encoding="UTF-8" standalone="yes"?>
<Relationships xmlns="http://schemas.openxmlformats.org/package/2006/relationships"><Relationship Id="rId3" Type="http://schemas.openxmlformats.org/officeDocument/2006/relationships/hyperlink" Target="https://www.whitehouse.gov/ondcp/presidents-commission" TargetMode="External"/><Relationship Id="rId2" Type="http://schemas.openxmlformats.org/officeDocument/2006/relationships/notesSlide" Target="../notesSlides/notesSlide52.xml"/><Relationship Id="rId1" Type="http://schemas.openxmlformats.org/officeDocument/2006/relationships/slideLayout" Target="../slideLayouts/slideLayout55.xml"/><Relationship Id="rId4" Type="http://schemas.openxmlformats.org/officeDocument/2006/relationships/hyperlink" Target="https://www.samhsa.gov/medication-assisted-treatment"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whitehouse.gov/ondcp/presidents-commission" TargetMode="External"/><Relationship Id="rId2" Type="http://schemas.openxmlformats.org/officeDocument/2006/relationships/notesSlide" Target="../notesSlides/notesSlide53.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3" Type="http://schemas.openxmlformats.org/officeDocument/2006/relationships/hyperlink" Target="https://www.whitehouse.gov/ondcp/presidents-commission" TargetMode="External"/><Relationship Id="rId2" Type="http://schemas.openxmlformats.org/officeDocument/2006/relationships/notesSlide" Target="../notesSlides/notesSlide54.xml"/><Relationship Id="rId1" Type="http://schemas.openxmlformats.org/officeDocument/2006/relationships/slideLayout" Target="../slideLayouts/slideLayout55.xml"/></Relationships>
</file>

<file path=ppt/slides/_rels/slide81.xml.rels><?xml version="1.0" encoding="UTF-8" standalone="yes"?>
<Relationships xmlns="http://schemas.openxmlformats.org/package/2006/relationships"><Relationship Id="rId3" Type="http://schemas.openxmlformats.org/officeDocument/2006/relationships/hyperlink" Target="https://www.whitehouse.gov/ondcp/presidents-commission" TargetMode="External"/><Relationship Id="rId2" Type="http://schemas.openxmlformats.org/officeDocument/2006/relationships/notesSlide" Target="../notesSlides/notesSlide55.xml"/><Relationship Id="rId1" Type="http://schemas.openxmlformats.org/officeDocument/2006/relationships/slideLayout" Target="../slideLayouts/slideLayout55.xml"/></Relationships>
</file>

<file path=ppt/slides/_rels/slide82.xml.rels><?xml version="1.0" encoding="UTF-8" standalone="yes"?>
<Relationships xmlns="http://schemas.openxmlformats.org/package/2006/relationships"><Relationship Id="rId3" Type="http://schemas.openxmlformats.org/officeDocument/2006/relationships/hyperlink" Target="https://www.jointcommission.org/assets/1/18/HAP_Pain_Jan2018_Prepub.pdf" TargetMode="External"/><Relationship Id="rId2" Type="http://schemas.openxmlformats.org/officeDocument/2006/relationships/notesSlide" Target="../notesSlides/notesSlide56.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965290" cy="1389134"/>
          </a:xfrm>
        </p:spPr>
        <p:txBody>
          <a:bodyPr/>
          <a:lstStyle/>
          <a:p>
            <a:pPr algn="ctr"/>
            <a:r>
              <a:rPr lang="en-US" sz="3600" dirty="0">
                <a:solidFill>
                  <a:srgbClr val="FFFF00"/>
                </a:solidFill>
              </a:rPr>
              <a:t>VA-DoD Pain Management Collaboration</a:t>
            </a:r>
            <a:br>
              <a:rPr lang="en-US" sz="3600" dirty="0">
                <a:solidFill>
                  <a:srgbClr val="FFFF00"/>
                </a:solidFill>
              </a:rPr>
            </a:br>
            <a:r>
              <a:rPr lang="en-US" sz="2400" dirty="0"/>
              <a:t> </a:t>
            </a:r>
            <a:br>
              <a:rPr lang="en-US" sz="2400" dirty="0"/>
            </a:br>
            <a:br>
              <a:rPr lang="en-US" sz="4000" spc="100" dirty="0"/>
            </a:br>
            <a:br>
              <a:rPr lang="en-US" sz="2400" spc="100" dirty="0"/>
            </a:br>
            <a:br>
              <a:rPr lang="en-US" sz="2800" dirty="0"/>
            </a:br>
            <a:endParaRPr lang="en-US" sz="1600" dirty="0"/>
          </a:p>
        </p:txBody>
      </p:sp>
      <p:sp>
        <p:nvSpPr>
          <p:cNvPr id="4" name="Content Placeholder 2"/>
          <p:cNvSpPr>
            <a:spLocks noGrp="1"/>
          </p:cNvSpPr>
          <p:nvPr>
            <p:ph type="subTitle" idx="1"/>
          </p:nvPr>
        </p:nvSpPr>
        <p:spPr>
          <a:xfrm>
            <a:off x="744185" y="3429000"/>
            <a:ext cx="7753584" cy="1091939"/>
          </a:xfrm>
        </p:spPr>
        <p:txBody>
          <a:bodyPr/>
          <a:lstStyle/>
          <a:p>
            <a:pPr algn="ctr"/>
            <a:r>
              <a:rPr lang="en-US" sz="2400" dirty="0"/>
              <a:t>Friedhelm Sandbrink MD</a:t>
            </a:r>
          </a:p>
          <a:p>
            <a:pPr algn="ctr"/>
            <a:r>
              <a:rPr lang="en-US" sz="1600" dirty="0"/>
              <a:t>Acting National Program Director for Pain Management, Specialty Care Services</a:t>
            </a:r>
          </a:p>
          <a:p>
            <a:pPr algn="ctr"/>
            <a:r>
              <a:rPr lang="en-US" sz="1600" dirty="0"/>
              <a:t>Director Pain Management, Washington DC VA Medical Center</a:t>
            </a:r>
          </a:p>
        </p:txBody>
      </p:sp>
      <p:sp>
        <p:nvSpPr>
          <p:cNvPr id="5" name="Content Placeholder 2"/>
          <p:cNvSpPr txBox="1">
            <a:spLocks/>
          </p:cNvSpPr>
          <p:nvPr/>
        </p:nvSpPr>
        <p:spPr>
          <a:xfrm>
            <a:off x="744185" y="5486400"/>
            <a:ext cx="6418615" cy="1068494"/>
          </a:xfrm>
          <a:prstGeom prst="rect">
            <a:avLst/>
          </a:prstGeom>
        </p:spPr>
        <p:txBody>
          <a:bodyPr>
            <a:noAutofit/>
          </a:bodyPr>
          <a:lstStyle>
            <a:lvl1pPr marL="0" indent="0" algn="l" defTabSz="457200" rtl="0" eaLnBrk="1" fontAlgn="base" hangingPunct="1">
              <a:spcBef>
                <a:spcPct val="20000"/>
              </a:spcBef>
              <a:spcAft>
                <a:spcPct val="0"/>
              </a:spcAft>
              <a:buFont typeface="Arial" charset="0"/>
              <a:buNone/>
              <a:defRPr sz="3200" kern="1200">
                <a:solidFill>
                  <a:schemeClr val="bg1"/>
                </a:solidFill>
                <a:latin typeface="Georgia"/>
                <a:ea typeface="ヒラギノ角ゴ Pro W3" charset="-128"/>
                <a:cs typeface="ヒラギノ角ゴ Pro W3" charset="-128"/>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ヒラギノ角ゴ Pro W3" charset="-128"/>
                <a:cs typeface="ヒラギノ角ゴ Pro W3"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128"/>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ヒラギノ角ゴ Pro W3" charset="-128"/>
                <a:cs typeface="ヒラギノ角ゴ Pro W3" charset="-128"/>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solidFill>
                  <a:prstClr val="white"/>
                </a:solidFill>
              </a:rPr>
              <a:t>No relevant financial relationships or conflicts of interest.</a:t>
            </a:r>
            <a:br>
              <a:rPr lang="en-US" sz="1400" dirty="0">
                <a:solidFill>
                  <a:prstClr val="white"/>
                </a:solidFill>
              </a:rPr>
            </a:br>
            <a:r>
              <a:rPr lang="en-US" sz="1400" dirty="0">
                <a:solidFill>
                  <a:prstClr val="white"/>
                </a:solidFill>
              </a:rPr>
              <a:t>No discussion of off-label use of  drugs or devices. </a:t>
            </a:r>
          </a:p>
          <a:p>
            <a:r>
              <a:rPr lang="en-US" sz="1400" dirty="0">
                <a:solidFill>
                  <a:prstClr val="white"/>
                </a:solidFill>
              </a:rPr>
              <a:t>The presentation is the personal opinion of the presenter and does not reflect the official views of the Department of Veterans Affairs or any other Federal Agency.</a:t>
            </a:r>
          </a:p>
        </p:txBody>
      </p:sp>
    </p:spTree>
    <p:extLst>
      <p:ext uri="{BB962C8B-B14F-4D97-AF65-F5344CB8AC3E}">
        <p14:creationId xmlns:p14="http://schemas.microsoft.com/office/powerpoint/2010/main" val="7911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4233"/>
            <a:ext cx="6934200" cy="956731"/>
          </a:xfrm>
        </p:spPr>
        <p:txBody>
          <a:bodyPr>
            <a:noAutofit/>
          </a:bodyPr>
          <a:lstStyle/>
          <a:p>
            <a:r>
              <a:rPr lang="en-US" sz="2800" dirty="0">
                <a:solidFill>
                  <a:srgbClr val="FFFF00"/>
                </a:solidFill>
              </a:rPr>
              <a:t>Prescription Opioid Sales, Opioid Overdose Deaths and Opioid Use Disorder</a:t>
            </a:r>
            <a:endParaRPr lang="en-US" dirty="0"/>
          </a:p>
        </p:txBody>
      </p:sp>
      <p:pic>
        <p:nvPicPr>
          <p:cNvPr id="6" name="Content Placeholder 5"/>
          <p:cNvPicPr>
            <a:picLocks noGrp="1" noChangeAspect="1"/>
          </p:cNvPicPr>
          <p:nvPr>
            <p:ph idx="1"/>
          </p:nvPr>
        </p:nvPicPr>
        <p:blipFill>
          <a:blip r:embed="rId3"/>
          <a:stretch>
            <a:fillRect/>
          </a:stretch>
        </p:blipFill>
        <p:spPr>
          <a:xfrm>
            <a:off x="685800" y="990598"/>
            <a:ext cx="7245243" cy="4343401"/>
          </a:xfrm>
          <a:prstGeom prst="rect">
            <a:avLst/>
          </a:prstGeom>
        </p:spPr>
      </p:pic>
      <p:sp>
        <p:nvSpPr>
          <p:cNvPr id="7" name="TextBox 6"/>
          <p:cNvSpPr txBox="1"/>
          <p:nvPr/>
        </p:nvSpPr>
        <p:spPr>
          <a:xfrm>
            <a:off x="5562600" y="1524001"/>
            <a:ext cx="3429000" cy="1177245"/>
          </a:xfrm>
          <a:prstGeom prst="rect">
            <a:avLst/>
          </a:prstGeom>
          <a:noFill/>
        </p:spPr>
        <p:txBody>
          <a:bodyPr wrap="square" rtlCol="0">
            <a:spAutoFit/>
          </a:bodyPr>
          <a:lstStyle/>
          <a:p>
            <a:pPr fontAlgn="base">
              <a:spcBef>
                <a:spcPct val="0"/>
              </a:spcBef>
              <a:spcAft>
                <a:spcPct val="0"/>
              </a:spcAft>
            </a:pPr>
            <a:r>
              <a:rPr lang="en-US" sz="1000" dirty="0">
                <a:solidFill>
                  <a:prstClr val="black"/>
                </a:solidFill>
                <a:latin typeface="Arial" charset="0"/>
                <a:ea typeface="ヒラギノ角ゴ Pro W3" pitchFamily="1" charset="-128"/>
              </a:rPr>
              <a:t>SOURCES: National Vital Statistics System, 1999-2008; Automation of Reports and Consolidated Orders System (ARCOS) of the Drug Enforcement Administration (DEA), 1999-2010; Treatment Episode Data Set, 1999-2009; </a:t>
            </a:r>
            <a:r>
              <a:rPr lang="en-US" sz="1000" dirty="0">
                <a:solidFill>
                  <a:prstClr val="black"/>
                </a:solidFill>
                <a:latin typeface="Arial" charset="0"/>
                <a:ea typeface="ヒラギノ角ゴ Pro W3" pitchFamily="1" charset="-128"/>
                <a:hlinkClick r:id="rId4"/>
              </a:rPr>
              <a:t>http://www.cdc.gov/vitalsigns/painkilleroverdoses/infographic.html</a:t>
            </a:r>
            <a:endParaRPr lang="en-US" sz="1000" dirty="0">
              <a:solidFill>
                <a:prstClr val="black"/>
              </a:solidFill>
              <a:latin typeface="Arial" charset="0"/>
              <a:ea typeface="ヒラギノ角ゴ Pro W3" pitchFamily="1" charset="-128"/>
            </a:endParaRPr>
          </a:p>
          <a:p>
            <a:pPr fontAlgn="base">
              <a:spcBef>
                <a:spcPct val="0"/>
              </a:spcBef>
              <a:spcAft>
                <a:spcPct val="0"/>
              </a:spcAft>
            </a:pPr>
            <a:endParaRPr lang="en-US" sz="1050" dirty="0">
              <a:solidFill>
                <a:prstClr val="black"/>
              </a:solidFill>
              <a:latin typeface="Arial" charset="0"/>
              <a:ea typeface="ヒラギノ角ゴ Pro W3" pitchFamily="1" charset="-128"/>
            </a:endParaRPr>
          </a:p>
        </p:txBody>
      </p:sp>
      <p:sp>
        <p:nvSpPr>
          <p:cNvPr id="8" name="Content Placeholder 2"/>
          <p:cNvSpPr txBox="1">
            <a:spLocks/>
          </p:cNvSpPr>
          <p:nvPr/>
        </p:nvSpPr>
        <p:spPr bwMode="auto">
          <a:xfrm>
            <a:off x="839875" y="5334000"/>
            <a:ext cx="7467600" cy="990598"/>
          </a:xfrm>
          <a:prstGeom prst="rect">
            <a:avLst/>
          </a:prstGeom>
          <a:solidFill>
            <a:srgbClr val="FFFF99"/>
          </a:solidFill>
          <a:ln w="19050">
            <a:solidFill>
              <a:schemeClr val="tx1"/>
            </a:solidFill>
            <a:miter lim="800000"/>
            <a:headEnd/>
            <a:tailEnd/>
          </a:ln>
        </p:spPr>
        <p:txBody>
          <a:bodyPr vert="horz" wrap="square" lIns="91440" tIns="45720" rIns="91440" bIns="45720" numCol="1" anchor="t" anchorCtr="0" compatLnSpc="1">
            <a:prstTxWarp prst="textNoShape">
              <a:avLst/>
            </a:prstTxWarp>
            <a:noAutofit/>
          </a:bodyPr>
          <a:lstStyle/>
          <a:p>
            <a:pPr marL="228600" indent="-228600" eaLnBrk="0" fontAlgn="base" hangingPunct="0">
              <a:lnSpc>
                <a:spcPct val="90000"/>
              </a:lnSpc>
              <a:spcBef>
                <a:spcPts val="500"/>
              </a:spcBef>
              <a:spcAft>
                <a:spcPct val="0"/>
              </a:spcAft>
            </a:pPr>
            <a:r>
              <a:rPr lang="en-US" sz="2000" b="1" dirty="0">
                <a:solidFill>
                  <a:prstClr val="black"/>
                </a:solidFill>
                <a:latin typeface="Arial" charset="0"/>
                <a:ea typeface="Calibri"/>
                <a:cs typeface="Calibri-Bold"/>
              </a:rPr>
              <a:t>Veterans are twice as likely to die from accidental overdose </a:t>
            </a:r>
          </a:p>
          <a:p>
            <a:pPr marL="228600" indent="-228600" eaLnBrk="0" fontAlgn="base" hangingPunct="0">
              <a:lnSpc>
                <a:spcPct val="90000"/>
              </a:lnSpc>
              <a:spcBef>
                <a:spcPts val="500"/>
              </a:spcBef>
              <a:spcAft>
                <a:spcPct val="0"/>
              </a:spcAft>
            </a:pPr>
            <a:r>
              <a:rPr lang="en-US" sz="2000" dirty="0">
                <a:solidFill>
                  <a:srgbClr val="000000"/>
                </a:solidFill>
                <a:latin typeface="Arial" charset="0"/>
                <a:ea typeface="Calibri"/>
                <a:cs typeface="Calibri-Bold"/>
              </a:rPr>
              <a:t>compared to non-Veterans. </a:t>
            </a:r>
            <a:r>
              <a:rPr lang="en-US" dirty="0">
                <a:solidFill>
                  <a:srgbClr val="000000"/>
                </a:solidFill>
                <a:latin typeface="Arial" charset="0"/>
                <a:ea typeface="Calibri"/>
                <a:cs typeface="Calibri-Bold"/>
              </a:rPr>
              <a:t>	</a:t>
            </a:r>
            <a:r>
              <a:rPr lang="en-US" sz="1600" dirty="0">
                <a:solidFill>
                  <a:srgbClr val="000000"/>
                </a:solidFill>
                <a:latin typeface="Arial" charset="0"/>
                <a:ea typeface="Calibri"/>
                <a:cs typeface="Calibri-Bold"/>
              </a:rPr>
              <a:t>     </a:t>
            </a:r>
          </a:p>
          <a:p>
            <a:pPr marL="228600" indent="-228600" eaLnBrk="0" fontAlgn="base" hangingPunct="0">
              <a:lnSpc>
                <a:spcPct val="90000"/>
              </a:lnSpc>
              <a:spcBef>
                <a:spcPts val="500"/>
              </a:spcBef>
              <a:spcAft>
                <a:spcPct val="0"/>
              </a:spcAft>
            </a:pPr>
            <a:r>
              <a:rPr lang="en-US" sz="1400" dirty="0">
                <a:solidFill>
                  <a:srgbClr val="000000"/>
                </a:solidFill>
                <a:latin typeface="Arial" charset="0"/>
                <a:ea typeface="Calibri"/>
                <a:cs typeface="Calibri-Bold"/>
              </a:rPr>
              <a:t>(Veterans on opioids in 2004/5, followed to FY 2008) </a:t>
            </a:r>
            <a:r>
              <a:rPr lang="en-US" sz="1600" dirty="0">
                <a:solidFill>
                  <a:srgbClr val="000000"/>
                </a:solidFill>
                <a:latin typeface="Arial" charset="0"/>
                <a:ea typeface="Calibri"/>
                <a:cs typeface="Calibri-Bold"/>
              </a:rPr>
              <a:t>	</a:t>
            </a:r>
            <a:r>
              <a:rPr lang="en-US" sz="1600" dirty="0" err="1">
                <a:solidFill>
                  <a:srgbClr val="000000"/>
                </a:solidFill>
                <a:latin typeface="Arial" charset="0"/>
                <a:ea typeface="Calibri"/>
                <a:cs typeface="Calibri-Bold"/>
              </a:rPr>
              <a:t>Bohnert</a:t>
            </a:r>
            <a:r>
              <a:rPr lang="en-US" sz="1600" dirty="0">
                <a:solidFill>
                  <a:srgbClr val="000000"/>
                </a:solidFill>
                <a:latin typeface="Arial" charset="0"/>
                <a:ea typeface="Calibri"/>
                <a:cs typeface="Calibri-Bold"/>
              </a:rPr>
              <a:t> et al, JAMA 2011 </a:t>
            </a:r>
          </a:p>
          <a:p>
            <a:pPr marL="228600" indent="-228600" eaLnBrk="0" fontAlgn="base" hangingPunct="0">
              <a:lnSpc>
                <a:spcPct val="90000"/>
              </a:lnSpc>
              <a:spcBef>
                <a:spcPts val="500"/>
              </a:spcBef>
              <a:spcAft>
                <a:spcPct val="0"/>
              </a:spcAft>
            </a:pPr>
            <a:endParaRPr lang="en-US" sz="1600" dirty="0">
              <a:solidFill>
                <a:srgbClr val="000000"/>
              </a:solidFill>
              <a:latin typeface="Arial" charset="0"/>
              <a:ea typeface="Calibri"/>
              <a:cs typeface="Calibri-Bold"/>
            </a:endParaRPr>
          </a:p>
          <a:p>
            <a:pPr marL="228600" indent="-228600" eaLnBrk="0" fontAlgn="base" hangingPunct="0">
              <a:lnSpc>
                <a:spcPct val="90000"/>
              </a:lnSpc>
              <a:spcBef>
                <a:spcPts val="500"/>
              </a:spcBef>
              <a:spcAft>
                <a:spcPct val="0"/>
              </a:spcAft>
            </a:pPr>
            <a:r>
              <a:rPr lang="en-US" dirty="0">
                <a:solidFill>
                  <a:srgbClr val="000000"/>
                </a:solidFill>
                <a:latin typeface="Arial" charset="0"/>
                <a:ea typeface="Calibri"/>
                <a:cs typeface="Calibri-Bold"/>
              </a:rPr>
              <a:t>			</a:t>
            </a:r>
            <a:endParaRPr lang="en-US" altLang="en-US" b="1" dirty="0">
              <a:solidFill>
                <a:prstClr val="black"/>
              </a:solidFill>
              <a:latin typeface="Arial" charset="0"/>
              <a:ea typeface="ヒラギノ角ゴ Pro W3" pitchFamily="1" charset="-128"/>
            </a:endParaRPr>
          </a:p>
        </p:txBody>
      </p:sp>
      <p:sp>
        <p:nvSpPr>
          <p:cNvPr id="9" name="Slide Number Placeholder 5"/>
          <p:cNvSpPr>
            <a:spLocks noGrp="1"/>
          </p:cNvSpPr>
          <p:nvPr>
            <p:ph type="sldNum" sz="quarter" idx="4294967295"/>
          </p:nvPr>
        </p:nvSpPr>
        <p:spPr>
          <a:xfrm>
            <a:off x="8229600" y="6553200"/>
            <a:ext cx="457200" cy="304800"/>
          </a:xfrm>
          <a:prstGeom prst="rect">
            <a:avLst/>
          </a:prstGeom>
        </p:spPr>
        <p:txBody>
          <a:bodyPr/>
          <a:lstStyle/>
          <a:p>
            <a:pPr>
              <a:defRPr/>
            </a:pPr>
            <a:fld id="{953D45C7-AFA8-4622-8BFA-D400F3569C1E}" type="slidenum">
              <a:rPr lang="en-US" smtClean="0"/>
              <a:pPr>
                <a:defRPr/>
              </a:pPr>
              <a:t>10</a:t>
            </a:fld>
            <a:endParaRPr lang="en-US" dirty="0"/>
          </a:p>
        </p:txBody>
      </p:sp>
    </p:spTree>
    <p:extLst>
      <p:ext uri="{BB962C8B-B14F-4D97-AF65-F5344CB8AC3E}">
        <p14:creationId xmlns:p14="http://schemas.microsoft.com/office/powerpoint/2010/main" val="180867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48485"/>
          </a:xfrm>
        </p:spPr>
        <p:txBody>
          <a:bodyPr/>
          <a:lstStyle/>
          <a:p>
            <a:r>
              <a:rPr lang="en-US" sz="3200" dirty="0">
                <a:solidFill>
                  <a:srgbClr val="FFFF00"/>
                </a:solidFill>
              </a:rPr>
              <a:t>Opioid Use Disorder Epidemic</a:t>
            </a:r>
          </a:p>
        </p:txBody>
      </p:sp>
      <p:pic>
        <p:nvPicPr>
          <p:cNvPr id="4" name="Picture 3" descr="Image showing that for every one death from Opioid abuse, there are 10 Admissions, 32 Emergency Department visits, 130 people who are abusing or dependent, and 825 Non-medical us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18" y="1143000"/>
            <a:ext cx="7561363" cy="4805742"/>
          </a:xfrm>
          <a:prstGeom prst="rect">
            <a:avLst/>
          </a:prstGeom>
        </p:spPr>
      </p:pic>
      <p:sp>
        <p:nvSpPr>
          <p:cNvPr id="5" name="Slide Number Placeholder 5"/>
          <p:cNvSpPr>
            <a:spLocks noGrp="1"/>
          </p:cNvSpPr>
          <p:nvPr>
            <p:ph type="sldNum" sz="quarter" idx="4294967295"/>
          </p:nvPr>
        </p:nvSpPr>
        <p:spPr>
          <a:xfrm>
            <a:off x="8077200" y="6553200"/>
            <a:ext cx="609600" cy="304800"/>
          </a:xfrm>
          <a:prstGeom prst="rect">
            <a:avLst/>
          </a:prstGeom>
        </p:spPr>
        <p:txBody>
          <a:bodyPr/>
          <a:lstStyle/>
          <a:p>
            <a:pPr>
              <a:defRPr/>
            </a:pPr>
            <a:fld id="{953D45C7-AFA8-4622-8BFA-D400F3569C1E}" type="slidenum">
              <a:rPr lang="en-US" smtClean="0"/>
              <a:pPr>
                <a:defRPr/>
              </a:pPr>
              <a:t>11</a:t>
            </a:fld>
            <a:endParaRPr lang="en-US" dirty="0"/>
          </a:p>
        </p:txBody>
      </p:sp>
    </p:spTree>
    <p:extLst>
      <p:ext uri="{BB962C8B-B14F-4D97-AF65-F5344CB8AC3E}">
        <p14:creationId xmlns:p14="http://schemas.microsoft.com/office/powerpoint/2010/main" val="186146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943"/>
            <a:ext cx="5898995" cy="1290637"/>
          </a:xfrm>
        </p:spPr>
        <p:txBody>
          <a:bodyPr/>
          <a:lstStyle/>
          <a:p>
            <a:r>
              <a:rPr lang="en-US" sz="3600" dirty="0">
                <a:solidFill>
                  <a:srgbClr val="FFFF00"/>
                </a:solidFill>
              </a:rPr>
              <a:t>Overdose Deaths</a:t>
            </a:r>
            <a:br>
              <a:rPr lang="en-US" sz="3600" dirty="0">
                <a:solidFill>
                  <a:srgbClr val="FFFF00"/>
                </a:solidFill>
              </a:rPr>
            </a:br>
            <a:endParaRPr lang="en-US" sz="3600" dirty="0">
              <a:solidFill>
                <a:srgbClr val="FFFF00"/>
              </a:solidFill>
            </a:endParaRPr>
          </a:p>
        </p:txBody>
      </p:sp>
      <p:sp>
        <p:nvSpPr>
          <p:cNvPr id="6" name="Slide Number Placeholder 5"/>
          <p:cNvSpPr>
            <a:spLocks noGrp="1"/>
          </p:cNvSpPr>
          <p:nvPr>
            <p:ph type="sldNum" sz="quarter" idx="4294967295"/>
          </p:nvPr>
        </p:nvSpPr>
        <p:spPr>
          <a:xfrm>
            <a:off x="8509000" y="6467700"/>
            <a:ext cx="635000" cy="377600"/>
          </a:xfrm>
          <a:prstGeom prst="rect">
            <a:avLst/>
          </a:prstGeom>
        </p:spPr>
        <p:txBody>
          <a:bodyPr/>
          <a:lstStyle/>
          <a:p>
            <a:pPr>
              <a:defRPr/>
            </a:pPr>
            <a:fld id="{953D45C7-AFA8-4622-8BFA-D400F3569C1E}" type="slidenum">
              <a:rPr lang="en-US" smtClean="0"/>
              <a:pPr>
                <a:defRPr/>
              </a:pPr>
              <a:t>12</a:t>
            </a:fld>
            <a:endParaRPr lang="en-US" dirty="0"/>
          </a:p>
        </p:txBody>
      </p:sp>
      <p:pic>
        <p:nvPicPr>
          <p:cNvPr id="1026" name="Picture 2"/>
          <p:cNvPicPr>
            <a:picLocks noChangeAspect="1" noChangeArrowheads="1"/>
          </p:cNvPicPr>
          <p:nvPr/>
        </p:nvPicPr>
        <p:blipFill>
          <a:blip r:embed="rId3"/>
          <a:srcRect/>
          <a:stretch>
            <a:fillRect/>
          </a:stretch>
        </p:blipFill>
        <p:spPr bwMode="auto">
          <a:xfrm>
            <a:off x="234176" y="1646102"/>
            <a:ext cx="5218770" cy="3594973"/>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1188518" y="5241075"/>
            <a:ext cx="3876675" cy="800100"/>
          </a:xfrm>
          <a:prstGeom prst="rect">
            <a:avLst/>
          </a:prstGeom>
          <a:noFill/>
          <a:ln w="9525">
            <a:noFill/>
            <a:miter lim="800000"/>
            <a:headEnd/>
            <a:tailEnd/>
          </a:ln>
        </p:spPr>
      </p:pic>
      <p:pic>
        <p:nvPicPr>
          <p:cNvPr id="1028" name="Picture 4"/>
          <p:cNvPicPr>
            <a:picLocks noGrp="1" noChangeAspect="1" noChangeArrowheads="1"/>
          </p:cNvPicPr>
          <p:nvPr>
            <p:ph idx="1"/>
          </p:nvPr>
        </p:nvPicPr>
        <p:blipFill>
          <a:blip r:embed="rId5"/>
          <a:srcRect/>
          <a:stretch>
            <a:fillRect/>
          </a:stretch>
        </p:blipFill>
        <p:spPr bwMode="auto">
          <a:xfrm>
            <a:off x="456988" y="6181562"/>
            <a:ext cx="4307122" cy="572275"/>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5407144" y="96222"/>
            <a:ext cx="3736857" cy="6856347"/>
          </a:xfrm>
          <a:prstGeom prst="rect">
            <a:avLst/>
          </a:prstGeom>
          <a:noFill/>
          <a:ln w="9525">
            <a:noFill/>
            <a:miter lim="800000"/>
            <a:headEnd/>
            <a:tailEnd/>
          </a:ln>
        </p:spPr>
      </p:pic>
      <p:sp>
        <p:nvSpPr>
          <p:cNvPr id="12" name="TextBox 11"/>
          <p:cNvSpPr txBox="1"/>
          <p:nvPr/>
        </p:nvSpPr>
        <p:spPr>
          <a:xfrm>
            <a:off x="289931" y="5457852"/>
            <a:ext cx="758283" cy="369332"/>
          </a:xfrm>
          <a:prstGeom prst="rect">
            <a:avLst/>
          </a:prstGeom>
          <a:solidFill>
            <a:srgbClr val="FFFF00"/>
          </a:solidFill>
        </p:spPr>
        <p:txBody>
          <a:bodyPr wrap="square" rtlCol="0">
            <a:spAutoFit/>
          </a:bodyPr>
          <a:lstStyle/>
          <a:p>
            <a:r>
              <a:rPr lang="en-US" dirty="0"/>
              <a:t>2014</a:t>
            </a:r>
          </a:p>
        </p:txBody>
      </p:sp>
      <p:sp>
        <p:nvSpPr>
          <p:cNvPr id="13" name="TextBox 12"/>
          <p:cNvSpPr txBox="1"/>
          <p:nvPr/>
        </p:nvSpPr>
        <p:spPr>
          <a:xfrm>
            <a:off x="7515923" y="5513607"/>
            <a:ext cx="1628078" cy="369332"/>
          </a:xfrm>
          <a:prstGeom prst="rect">
            <a:avLst/>
          </a:prstGeom>
          <a:solidFill>
            <a:srgbClr val="FFFF00"/>
          </a:solidFill>
        </p:spPr>
        <p:txBody>
          <a:bodyPr wrap="square" rtlCol="0">
            <a:spAutoFit/>
          </a:bodyPr>
          <a:lstStyle/>
          <a:p>
            <a:r>
              <a:rPr lang="en-US" dirty="0"/>
              <a:t>2010 to 2015</a:t>
            </a:r>
          </a:p>
        </p:txBody>
      </p:sp>
    </p:spTree>
    <p:extLst>
      <p:ext uri="{BB962C8B-B14F-4D97-AF65-F5344CB8AC3E}">
        <p14:creationId xmlns:p14="http://schemas.microsoft.com/office/powerpoint/2010/main" val="87465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747914"/>
          </a:xfrm>
        </p:spPr>
        <p:txBody>
          <a:bodyPr/>
          <a:lstStyle/>
          <a:p>
            <a:r>
              <a:rPr lang="en-US" sz="3600" dirty="0">
                <a:solidFill>
                  <a:srgbClr val="FFFF00"/>
                </a:solidFill>
              </a:rPr>
              <a:t>Overdose Deaths Involving Opioids</a:t>
            </a:r>
          </a:p>
        </p:txBody>
      </p:sp>
      <p:sp>
        <p:nvSpPr>
          <p:cNvPr id="6" name="Slide Number Placeholder 5"/>
          <p:cNvSpPr>
            <a:spLocks noGrp="1"/>
          </p:cNvSpPr>
          <p:nvPr>
            <p:ph type="sldNum" sz="quarter" idx="4294967295"/>
          </p:nvPr>
        </p:nvSpPr>
        <p:spPr>
          <a:xfrm>
            <a:off x="8153400" y="6480400"/>
            <a:ext cx="635000" cy="377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D45C7-AFA8-4622-8BFA-D400F3569C1E}" type="slidenum">
              <a:rPr kumimoji="0" lang="en-US" sz="10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50" name="Picture 2" descr=" Overdose Deaths Involving Opioids, United States, 2000-2015. For data points, see source: CDC. Increases in Drug and Opioid-Involved Overdose Deaths, United States, 2010-2015. MMWR 2016."/>
          <p:cNvPicPr>
            <a:picLocks noChangeAspect="1" noChangeArrowheads="1"/>
          </p:cNvPicPr>
          <p:nvPr/>
        </p:nvPicPr>
        <p:blipFill>
          <a:blip r:embed="rId3"/>
          <a:srcRect/>
          <a:stretch>
            <a:fillRect/>
          </a:stretch>
        </p:blipFill>
        <p:spPr bwMode="auto">
          <a:xfrm>
            <a:off x="800677" y="1066800"/>
            <a:ext cx="7886123" cy="5234414"/>
          </a:xfrm>
          <a:prstGeom prst="rect">
            <a:avLst/>
          </a:prstGeom>
          <a:noFill/>
        </p:spPr>
      </p:pic>
      <p:sp>
        <p:nvSpPr>
          <p:cNvPr id="4" name="Oval 3">
            <a:extLst>
              <a:ext uri="{FF2B5EF4-FFF2-40B4-BE49-F238E27FC236}">
                <a16:creationId xmlns:a16="http://schemas.microsoft.com/office/drawing/2014/main" id="{E77800AD-03E6-49F0-B6E2-E3D7F2124B0E}"/>
              </a:ext>
            </a:extLst>
          </p:cNvPr>
          <p:cNvSpPr/>
          <p:nvPr/>
        </p:nvSpPr>
        <p:spPr>
          <a:xfrm>
            <a:off x="4751621" y="3886200"/>
            <a:ext cx="2882281" cy="1600200"/>
          </a:xfrm>
          <a:prstGeom prst="ellipse">
            <a:avLst/>
          </a:prstGeom>
          <a:solidFill>
            <a:srgbClr val="FFFFFF">
              <a:alpha val="0"/>
            </a:srgb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98808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747914"/>
          </a:xfrm>
        </p:spPr>
        <p:txBody>
          <a:bodyPr/>
          <a:lstStyle/>
          <a:p>
            <a:r>
              <a:rPr lang="en-US" sz="3200" dirty="0">
                <a:solidFill>
                  <a:srgbClr val="FFFF00"/>
                </a:solidFill>
              </a:rPr>
              <a:t>Overdose Deaths Involving Opioids 2016</a:t>
            </a:r>
            <a:endParaRPr lang="en-US" sz="3600" dirty="0">
              <a:solidFill>
                <a:srgbClr val="FFFF00"/>
              </a:solidFill>
            </a:endParaRPr>
          </a:p>
        </p:txBody>
      </p:sp>
      <p:sp>
        <p:nvSpPr>
          <p:cNvPr id="6" name="Slide Number Placeholder 5"/>
          <p:cNvSpPr>
            <a:spLocks noGrp="1"/>
          </p:cNvSpPr>
          <p:nvPr>
            <p:ph type="sldNum" sz="quarter" idx="4294967295"/>
          </p:nvPr>
        </p:nvSpPr>
        <p:spPr>
          <a:xfrm>
            <a:off x="8153400" y="6480400"/>
            <a:ext cx="635000" cy="377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D45C7-AFA8-4622-8BFA-D400F3569C1E}" type="slidenum">
              <a:rPr kumimoji="0" lang="en-US" sz="10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42999"/>
            <a:ext cx="5586412" cy="51545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1" y="1143000"/>
            <a:ext cx="434339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41173"/>
            <a:ext cx="3352800" cy="30974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Content Placeholder 2"/>
          <p:cNvSpPr>
            <a:spLocks noGrp="1"/>
          </p:cNvSpPr>
          <p:nvPr>
            <p:ph idx="1"/>
          </p:nvPr>
        </p:nvSpPr>
        <p:spPr>
          <a:xfrm>
            <a:off x="108513" y="4167154"/>
            <a:ext cx="2830973" cy="2360610"/>
          </a:xfrm>
        </p:spPr>
        <p:txBody>
          <a:bodyPr/>
          <a:lstStyle/>
          <a:p>
            <a:pPr marL="0" indent="0" eaLnBrk="1" hangingPunct="1">
              <a:buNone/>
            </a:pPr>
            <a:r>
              <a:rPr lang="en-US" altLang="en-US" sz="1800" b="1" dirty="0"/>
              <a:t>CDC data</a:t>
            </a:r>
          </a:p>
          <a:p>
            <a:pPr marL="0" indent="0" eaLnBrk="1" hangingPunct="1">
              <a:buNone/>
            </a:pPr>
            <a:r>
              <a:rPr lang="en-US" altLang="en-US" sz="1400" dirty="0"/>
              <a:t>New York Times Sept. 9, 2017</a:t>
            </a:r>
          </a:p>
          <a:p>
            <a:pPr marL="0" indent="0">
              <a:buNone/>
            </a:pPr>
            <a:r>
              <a:rPr lang="en-US" sz="1400" b="1" dirty="0"/>
              <a:t>The First Count of</a:t>
            </a:r>
            <a:br>
              <a:rPr lang="en-US" sz="1400" b="1" dirty="0"/>
            </a:br>
            <a:r>
              <a:rPr lang="en-US" sz="1400" b="1" dirty="0"/>
              <a:t>Fentanyl Deaths in 2016:</a:t>
            </a:r>
            <a:br>
              <a:rPr lang="en-US" sz="1400" b="1" dirty="0"/>
            </a:br>
            <a:r>
              <a:rPr lang="en-US" sz="1400" b="1" dirty="0"/>
              <a:t>Up 540% in Three Years</a:t>
            </a:r>
            <a:endParaRPr lang="en-US" sz="1050" b="1" dirty="0"/>
          </a:p>
          <a:p>
            <a:pPr marL="0" indent="0">
              <a:buNone/>
            </a:pPr>
            <a:endParaRPr lang="en-US" altLang="en-US" sz="1050" b="1" dirty="0">
              <a:hlinkClick r:id="rId6"/>
            </a:endParaRPr>
          </a:p>
          <a:p>
            <a:pPr marL="0" indent="0">
              <a:buNone/>
            </a:pPr>
            <a:r>
              <a:rPr lang="en-US" altLang="en-US" sz="1050" b="1" dirty="0">
                <a:hlinkClick r:id="rId6"/>
              </a:rPr>
              <a:t>https://www.nytimes.com/interactive/2017/09/02/upshot/fentanyl-drug-overdose-deaths.html</a:t>
            </a:r>
            <a:endParaRPr lang="en-US" altLang="en-US" sz="1050" b="1" dirty="0"/>
          </a:p>
          <a:p>
            <a:pPr marL="0" indent="0">
              <a:buNone/>
            </a:pPr>
            <a:endParaRPr lang="en-US" altLang="en-US" sz="1050" b="1" dirty="0"/>
          </a:p>
        </p:txBody>
      </p:sp>
    </p:spTree>
    <p:extLst>
      <p:ext uri="{BB962C8B-B14F-4D97-AF65-F5344CB8AC3E}">
        <p14:creationId xmlns:p14="http://schemas.microsoft.com/office/powerpoint/2010/main" val="2488452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154298"/>
            <a:ext cx="8172214" cy="803274"/>
          </a:xfrm>
        </p:spPr>
        <p:txBody>
          <a:bodyPr/>
          <a:lstStyle/>
          <a:p>
            <a:pPr eaLnBrk="1" hangingPunct="1"/>
            <a:r>
              <a:rPr lang="en-US" altLang="en-US" sz="3200" dirty="0">
                <a:solidFill>
                  <a:srgbClr val="FFFF00"/>
                </a:solidFill>
              </a:rPr>
              <a:t>Opioid Use Disorder (OUD) Epidemic </a:t>
            </a:r>
          </a:p>
        </p:txBody>
      </p:sp>
      <p:sp>
        <p:nvSpPr>
          <p:cNvPr id="37891" name="Content Placeholder 2"/>
          <p:cNvSpPr>
            <a:spLocks noGrp="1"/>
          </p:cNvSpPr>
          <p:nvPr>
            <p:ph idx="1"/>
          </p:nvPr>
        </p:nvSpPr>
        <p:spPr>
          <a:xfrm>
            <a:off x="293226" y="1144590"/>
            <a:ext cx="5790073" cy="4768848"/>
          </a:xfrm>
        </p:spPr>
        <p:txBody>
          <a:bodyPr/>
          <a:lstStyle/>
          <a:p>
            <a:pPr eaLnBrk="1" hangingPunct="1"/>
            <a:r>
              <a:rPr lang="en-US" altLang="en-US" sz="2400" b="1" dirty="0"/>
              <a:t>Anyone who takes prescription opioids can become addicted to them.</a:t>
            </a:r>
          </a:p>
          <a:p>
            <a:pPr eaLnBrk="1" hangingPunct="1"/>
            <a:r>
              <a:rPr lang="en-US" altLang="en-US" sz="2400" dirty="0"/>
              <a:t>In 2014, nearly two million Americans either abused or were dependent on prescription opioid pain relievers.</a:t>
            </a:r>
          </a:p>
          <a:p>
            <a:pPr eaLnBrk="1" hangingPunct="1"/>
            <a:r>
              <a:rPr lang="en-US" sz="2400" dirty="0"/>
              <a:t>25-41% of patients on prescription opioids meet criteria for OUD (DSM-5).</a:t>
            </a:r>
            <a:endParaRPr lang="en-US" altLang="en-US" sz="2400" dirty="0"/>
          </a:p>
          <a:p>
            <a:pPr lvl="0" eaLnBrk="1" hangingPunct="1"/>
            <a:r>
              <a:rPr lang="en-US" altLang="en-US" sz="2400" dirty="0"/>
              <a:t>Heroin-related deaths more than tripled between 2010 and 2014.</a:t>
            </a:r>
          </a:p>
          <a:p>
            <a:pPr eaLnBrk="1" hangingPunct="1"/>
            <a:r>
              <a:rPr lang="en-US" altLang="en-US" sz="2400" dirty="0"/>
              <a:t>Among new heroin users entering treatment programs, ¾ report initiating misuse with prescription opioids. </a:t>
            </a:r>
          </a:p>
        </p:txBody>
      </p:sp>
      <p:sp>
        <p:nvSpPr>
          <p:cNvPr id="4" name="Footer Placeholder 3"/>
          <p:cNvSpPr>
            <a:spLocks noGrp="1"/>
          </p:cNvSpPr>
          <p:nvPr>
            <p:ph type="ftr" sz="quarter" idx="4294967295"/>
          </p:nvPr>
        </p:nvSpPr>
        <p:spPr>
          <a:xfrm>
            <a:off x="2578100" y="6492875"/>
            <a:ext cx="4665357" cy="365125"/>
          </a:xfrm>
          <a:prstGeom prst="rect">
            <a:avLst/>
          </a:prstGeom>
        </p:spPr>
        <p:txBody>
          <a:bodyPr/>
          <a:lstStyle/>
          <a:p>
            <a:pPr>
              <a:defRPr/>
            </a:pPr>
            <a:r>
              <a:rPr lang="en-US" dirty="0"/>
              <a:t>CDC</a:t>
            </a:r>
          </a:p>
        </p:txBody>
      </p:sp>
      <p:pic>
        <p:nvPicPr>
          <p:cNvPr id="5" name="Picture 2" descr="https://timedotcom.files.wordpress.com/2015/06/painkiller-cover.jpg?quality=65&amp;strip=color&amp;w=840"/>
          <p:cNvPicPr>
            <a:picLocks noChangeAspect="1" noChangeArrowheads="1"/>
          </p:cNvPicPr>
          <p:nvPr/>
        </p:nvPicPr>
        <p:blipFill>
          <a:blip r:embed="rId3"/>
          <a:srcRect/>
          <a:stretch>
            <a:fillRect/>
          </a:stretch>
        </p:blipFill>
        <p:spPr bwMode="auto">
          <a:xfrm>
            <a:off x="6083300" y="1213057"/>
            <a:ext cx="2862107" cy="3816143"/>
          </a:xfrm>
          <a:prstGeom prst="rect">
            <a:avLst/>
          </a:prstGeom>
          <a:noFill/>
          <a:ln w="9525">
            <a:noFill/>
            <a:miter lim="800000"/>
            <a:headEnd/>
            <a:tailEnd/>
          </a:ln>
        </p:spPr>
      </p:pic>
      <p:sp>
        <p:nvSpPr>
          <p:cNvPr id="6" name="Rectangle 3"/>
          <p:cNvSpPr>
            <a:spLocks noChangeArrowheads="1"/>
          </p:cNvSpPr>
          <p:nvPr/>
        </p:nvSpPr>
        <p:spPr bwMode="auto">
          <a:xfrm>
            <a:off x="6150289" y="5289322"/>
            <a:ext cx="3069911" cy="523220"/>
          </a:xfrm>
          <a:prstGeom prst="rect">
            <a:avLst/>
          </a:prstGeom>
          <a:noFill/>
          <a:ln w="9525">
            <a:noFill/>
            <a:miter lim="800000"/>
            <a:headEnd/>
            <a:tailEnd/>
          </a:ln>
          <a:effectLst/>
        </p:spPr>
        <p:txBody>
          <a:bodyPr wrap="square" anchor="ctr">
            <a:spAutoFit/>
          </a:bodyPr>
          <a:lstStyle/>
          <a:p>
            <a:r>
              <a:rPr lang="en-US" altLang="en-US" sz="1400" b="1" dirty="0">
                <a:solidFill>
                  <a:srgbClr val="000000"/>
                </a:solidFill>
                <a:cs typeface="Arial" charset="0"/>
              </a:rPr>
              <a:t>Why America Can’t Kick Its Painkiller Problem,  TIME Magazine </a:t>
            </a:r>
            <a:r>
              <a:rPr lang="en-US" altLang="en-US" sz="1400" dirty="0">
                <a:solidFill>
                  <a:srgbClr val="000000"/>
                </a:solidFill>
                <a:cs typeface="Arial" charset="0"/>
              </a:rPr>
              <a:t>June 4, 2015 </a:t>
            </a:r>
          </a:p>
        </p:txBody>
      </p:sp>
      <p:sp>
        <p:nvSpPr>
          <p:cNvPr id="7"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15</a:t>
            </a:fld>
            <a:endParaRPr lang="en-US" dirty="0"/>
          </a:p>
        </p:txBody>
      </p:sp>
    </p:spTree>
    <p:extLst>
      <p:ext uri="{BB962C8B-B14F-4D97-AF65-F5344CB8AC3E}">
        <p14:creationId xmlns:p14="http://schemas.microsoft.com/office/powerpoint/2010/main" val="1406932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152400"/>
            <a:ext cx="8534400" cy="914400"/>
          </a:xfrm>
        </p:spPr>
        <p:txBody>
          <a:bodyPr>
            <a:normAutofit/>
          </a:bodyPr>
          <a:lstStyle/>
          <a:p>
            <a:r>
              <a:rPr lang="en-US" sz="2700" dirty="0">
                <a:solidFill>
                  <a:srgbClr val="FFFF00"/>
                </a:solidFill>
              </a:rPr>
              <a:t>Kaiser Family Foundation &amp; Washington Post Study (2016)</a:t>
            </a:r>
            <a:endParaRPr lang="en-US" sz="3200" dirty="0">
              <a:solidFill>
                <a:srgbClr val="FFFF00"/>
              </a:solidFill>
            </a:endParaRPr>
          </a:p>
        </p:txBody>
      </p:sp>
      <p:sp>
        <p:nvSpPr>
          <p:cNvPr id="4" name="Slide Number Placeholder 3"/>
          <p:cNvSpPr>
            <a:spLocks noGrp="1"/>
          </p:cNvSpPr>
          <p:nvPr>
            <p:ph type="sldNum" sz="quarter" idx="10"/>
          </p:nvPr>
        </p:nvSpPr>
        <p:spPr>
          <a:xfrm>
            <a:off x="6629400" y="6492875"/>
            <a:ext cx="2133600" cy="365125"/>
          </a:xfrm>
        </p:spPr>
        <p:txBody>
          <a:bodyPr/>
          <a:lstStyle/>
          <a:p>
            <a:pPr>
              <a:defRPr/>
            </a:pPr>
            <a:fld id="{C32E41BC-F3C7-4440-964A-79A2B9AB8CF4}" type="slidenum">
              <a:rPr lang="en-US" smtClean="0"/>
              <a:pPr>
                <a:defRPr/>
              </a:pPr>
              <a:t>16</a:t>
            </a:fld>
            <a:endParaRPr lang="en-US" dirty="0"/>
          </a:p>
        </p:txBody>
      </p:sp>
      <p:sp>
        <p:nvSpPr>
          <p:cNvPr id="9" name="Content Placeholder 2"/>
          <p:cNvSpPr txBox="1">
            <a:spLocks/>
          </p:cNvSpPr>
          <p:nvPr/>
        </p:nvSpPr>
        <p:spPr bwMode="auto">
          <a:xfrm>
            <a:off x="457200" y="1198361"/>
            <a:ext cx="8686800" cy="5010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400" b="1" dirty="0">
                <a:latin typeface="+mn-lt"/>
              </a:rPr>
              <a:t>“One-third of long-term users say they’re hooked on prescription opioids” </a:t>
            </a:r>
            <a:r>
              <a:rPr lang="en-US" sz="1400" dirty="0">
                <a:latin typeface="+mn-lt"/>
              </a:rPr>
              <a:t>By </a:t>
            </a:r>
            <a:r>
              <a:rPr lang="en-US" sz="1400" dirty="0">
                <a:latin typeface="+mn-lt"/>
                <a:hlinkClick r:id="rId3"/>
              </a:rPr>
              <a:t>Scott Clement</a:t>
            </a:r>
            <a:r>
              <a:rPr lang="en-US" sz="1400" dirty="0">
                <a:latin typeface="+mn-lt"/>
              </a:rPr>
              <a:t> and </a:t>
            </a:r>
            <a:r>
              <a:rPr lang="en-US" sz="1400" dirty="0">
                <a:latin typeface="+mn-lt"/>
                <a:hlinkClick r:id="rId4"/>
              </a:rPr>
              <a:t>Lenny Bernstein</a:t>
            </a:r>
            <a:r>
              <a:rPr lang="en-US" sz="1400" dirty="0">
                <a:latin typeface="+mn-lt"/>
              </a:rPr>
              <a:t> December 9, 2016, Washington Post </a:t>
            </a:r>
          </a:p>
          <a:p>
            <a:r>
              <a:rPr lang="en-US" b="1" dirty="0">
                <a:latin typeface="+mn-lt"/>
              </a:rPr>
              <a:t>UNNATURAL CAUSES | SICK AND DYING IN SMALL-TOWN AMERICA:</a:t>
            </a:r>
            <a:r>
              <a:rPr lang="en-US" dirty="0">
                <a:latin typeface="+mn-lt"/>
              </a:rPr>
              <a:t> </a:t>
            </a:r>
            <a:r>
              <a:rPr lang="en-US" i="1" dirty="0">
                <a:latin typeface="+mn-lt"/>
              </a:rPr>
              <a:t>Since the turn of this century, death rates have risen for whites in midlife, particularly women</a:t>
            </a:r>
            <a:r>
              <a:rPr lang="en-US" sz="2000" i="1" dirty="0">
                <a:latin typeface="+mn-lt"/>
              </a:rPr>
              <a:t>. </a:t>
            </a:r>
          </a:p>
          <a:p>
            <a:br>
              <a:rPr lang="en-US" sz="2000" i="1" dirty="0">
                <a:latin typeface="+mn-lt"/>
              </a:rPr>
            </a:br>
            <a:r>
              <a:rPr lang="en-US" sz="2000" dirty="0"/>
              <a:t>Among long-term opioid users:</a:t>
            </a:r>
            <a:r>
              <a:rPr lang="en-US" sz="2000" i="1" dirty="0"/>
              <a:t> </a:t>
            </a:r>
          </a:p>
          <a:p>
            <a:pPr marL="285750" indent="-285750">
              <a:buFont typeface="Arial" panose="020B0604020202020204" pitchFamily="34" charset="0"/>
              <a:buChar char="•"/>
            </a:pPr>
            <a:r>
              <a:rPr lang="en-US" sz="2000" dirty="0"/>
              <a:t>1/3 report they became addicted to, or physically dependent</a:t>
            </a:r>
          </a:p>
          <a:p>
            <a:pPr marL="285750" indent="-285750">
              <a:buFont typeface="Arial" panose="020B0604020202020204" pitchFamily="34" charset="0"/>
              <a:buChar char="•"/>
            </a:pPr>
            <a:r>
              <a:rPr lang="en-US" sz="2000" dirty="0"/>
              <a:t>Virtually all were introduced to the drugs by a doctor’s prescription</a:t>
            </a:r>
          </a:p>
          <a:p>
            <a:pPr marL="285750" indent="-285750">
              <a:buFont typeface="Arial" panose="020B0604020202020204" pitchFamily="34" charset="0"/>
              <a:buChar char="•"/>
            </a:pPr>
            <a:r>
              <a:rPr lang="en-US" sz="2000" dirty="0"/>
              <a:t>95% of long-term users began taking the drugs to relieve pain from surgery, an injury or a chronic condition.; Just 3% started as recreational users.</a:t>
            </a:r>
          </a:p>
          <a:p>
            <a:pPr marL="285750" indent="-285750">
              <a:buFont typeface="Arial" panose="020B0604020202020204" pitchFamily="34" charset="0"/>
              <a:buChar char="•"/>
            </a:pPr>
            <a:r>
              <a:rPr lang="en-US" sz="2000" dirty="0"/>
              <a:t>Family members are far more likely to say the drugs have damaged the users’ physical and mental health, finances and personal relationships.</a:t>
            </a:r>
          </a:p>
          <a:p>
            <a:r>
              <a:rPr lang="en-US" sz="2000" dirty="0"/>
              <a:t>Among uses of prescription opioids</a:t>
            </a:r>
          </a:p>
          <a:p>
            <a:pPr marL="742950" lvl="1" indent="-285750">
              <a:buFont typeface="Arial" panose="020B0604020202020204" pitchFamily="34" charset="0"/>
              <a:buChar char="•"/>
            </a:pPr>
            <a:r>
              <a:rPr lang="en-US" sz="2000" dirty="0"/>
              <a:t>34% reported taking opioids for fun or to get high</a:t>
            </a:r>
          </a:p>
          <a:p>
            <a:pPr marL="742950" lvl="1" indent="-285750">
              <a:buFont typeface="Arial" panose="020B0604020202020204" pitchFamily="34" charset="0"/>
              <a:buChar char="•"/>
            </a:pPr>
            <a:r>
              <a:rPr lang="en-US" sz="2000" dirty="0"/>
              <a:t>22% to deal with everyday stress,</a:t>
            </a:r>
          </a:p>
          <a:p>
            <a:pPr marL="742950" lvl="1" indent="-285750">
              <a:buFont typeface="Arial" panose="020B0604020202020204" pitchFamily="34" charset="0"/>
              <a:buChar char="•"/>
            </a:pPr>
            <a:r>
              <a:rPr lang="en-US" sz="2000" dirty="0"/>
              <a:t>12% to relax or relieve tension.</a:t>
            </a:r>
          </a:p>
          <a:p>
            <a:pPr>
              <a:buFontTx/>
              <a:buChar char="-"/>
            </a:pPr>
            <a:endParaRPr lang="en-US" sz="2000" dirty="0">
              <a:latin typeface="+mn-lt"/>
            </a:endParaRPr>
          </a:p>
          <a:p>
            <a:pPr>
              <a:buFontTx/>
              <a:buChar char="-"/>
            </a:pPr>
            <a:endParaRPr lang="en-US" sz="2000" dirty="0"/>
          </a:p>
          <a:p>
            <a:pPr marL="285750" indent="-285750" eaLnBrk="0" hangingPunct="0">
              <a:spcBef>
                <a:spcPct val="20000"/>
              </a:spcBef>
              <a:defRPr/>
            </a:pPr>
            <a:endParaRPr kumimoji="0" lang="en-US" altLang="en-US" sz="2000" b="0" i="0" u="none" strike="noStrike" kern="1200" cap="none" spc="0" normalizeH="0" baseline="0" noProof="0" dirty="0">
              <a:ln>
                <a:noFill/>
              </a:ln>
              <a:solidFill>
                <a:schemeClr val="tx1"/>
              </a:solidFill>
              <a:effectLst/>
              <a:uLnTx/>
              <a:uFillTx/>
              <a:latin typeface="+mn-lt"/>
              <a:ea typeface="Georgia" pitchFamily="18" charset="0"/>
              <a:cs typeface="Georgia"/>
            </a:endParaRPr>
          </a:p>
        </p:txBody>
      </p:sp>
    </p:spTree>
    <p:extLst>
      <p:ext uri="{BB962C8B-B14F-4D97-AF65-F5344CB8AC3E}">
        <p14:creationId xmlns:p14="http://schemas.microsoft.com/office/powerpoint/2010/main" val="254674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28800" y="152400"/>
            <a:ext cx="6248400" cy="609600"/>
          </a:xfrm>
        </p:spPr>
        <p:txBody>
          <a:bodyPr/>
          <a:lstStyle/>
          <a:p>
            <a:r>
              <a:rPr lang="en-US" sz="3200" dirty="0">
                <a:solidFill>
                  <a:srgbClr val="FFFF00"/>
                </a:solidFill>
              </a:rPr>
              <a:t>Risk Factors for Overdose and OUD</a:t>
            </a:r>
            <a:endParaRPr lang="en-US" sz="3200" dirty="0">
              <a:solidFill>
                <a:srgbClr val="FFFF00"/>
              </a:solidFill>
              <a:latin typeface="Georgia" pitchFamily="18" charset="0"/>
            </a:endParaRPr>
          </a:p>
        </p:txBody>
      </p:sp>
      <p:sp>
        <p:nvSpPr>
          <p:cNvPr id="3" name="Content Placeholder 2"/>
          <p:cNvSpPr>
            <a:spLocks noGrp="1"/>
          </p:cNvSpPr>
          <p:nvPr>
            <p:ph idx="1"/>
          </p:nvPr>
        </p:nvSpPr>
        <p:spPr>
          <a:xfrm>
            <a:off x="533400" y="963763"/>
            <a:ext cx="6859516" cy="2312837"/>
          </a:xfrm>
        </p:spPr>
        <p:txBody>
          <a:bodyPr/>
          <a:lstStyle/>
          <a:p>
            <a:pPr>
              <a:buFont typeface="Arial" charset="0"/>
              <a:buNone/>
              <a:defRPr/>
            </a:pPr>
            <a:r>
              <a:rPr lang="en-US" sz="2400" b="1" dirty="0"/>
              <a:t>Risk factors are related to:</a:t>
            </a:r>
          </a:p>
          <a:p>
            <a:pPr>
              <a:buFont typeface="Arial" charset="0"/>
              <a:buNone/>
              <a:defRPr/>
            </a:pPr>
            <a:r>
              <a:rPr lang="en-US" sz="2400" dirty="0"/>
              <a:t>- Opioid prescribing</a:t>
            </a:r>
          </a:p>
          <a:p>
            <a:pPr>
              <a:buFont typeface="Arial" charset="0"/>
              <a:buNone/>
              <a:defRPr/>
            </a:pPr>
            <a:r>
              <a:rPr lang="en-US" sz="2400" dirty="0"/>
              <a:t>- Interaction with other medication/drugs</a:t>
            </a:r>
          </a:p>
          <a:p>
            <a:pPr>
              <a:buFont typeface="Arial" charset="0"/>
              <a:buNone/>
              <a:defRPr/>
            </a:pPr>
            <a:r>
              <a:rPr lang="en-US" sz="2400" dirty="0"/>
              <a:t>- Medical comorbidities</a:t>
            </a:r>
          </a:p>
          <a:p>
            <a:pPr>
              <a:buFont typeface="Arial" charset="0"/>
              <a:buNone/>
              <a:defRPr/>
            </a:pPr>
            <a:r>
              <a:rPr lang="en-US" sz="2400" dirty="0"/>
              <a:t>- Psychiatric comorbidities</a:t>
            </a:r>
          </a:p>
        </p:txBody>
      </p:sp>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a:defRPr/>
            </a:pPr>
            <a:fld id="{436B1D0C-B848-457D-A063-A0452647005E}" type="slidenum">
              <a:rPr lang="en-US" smtClean="0"/>
              <a:pPr>
                <a:defRPr/>
              </a:pPr>
              <a:t>17</a:t>
            </a:fld>
            <a:endParaRPr lang="en-US" dirty="0"/>
          </a:p>
        </p:txBody>
      </p:sp>
      <p:sp>
        <p:nvSpPr>
          <p:cNvPr id="5" name="Content Placeholder 2"/>
          <p:cNvSpPr txBox="1">
            <a:spLocks/>
          </p:cNvSpPr>
          <p:nvPr/>
        </p:nvSpPr>
        <p:spPr>
          <a:xfrm>
            <a:off x="533400" y="3351743"/>
            <a:ext cx="8305800" cy="1982257"/>
          </a:xfrm>
          <a:prstGeom prst="rect">
            <a:avLst/>
          </a:prstGeom>
          <a:solidFill>
            <a:srgbClr val="FFFF99"/>
          </a:solidFill>
          <a:ln w="9525">
            <a:solidFill>
              <a:schemeClr val="tx1"/>
            </a:solidFill>
          </a:ln>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a:t>
            </a:r>
            <a:r>
              <a:rPr lang="en-US" sz="2400" b="1" dirty="0"/>
              <a:t>Opioid dosage </a:t>
            </a:r>
            <a:r>
              <a:rPr lang="en-US" sz="2400" dirty="0"/>
              <a:t>was the factor most consistently analyzed and also associated with increased risk of overdose. Other risk factors include </a:t>
            </a:r>
            <a:r>
              <a:rPr lang="en-US" sz="2400" b="1" dirty="0"/>
              <a:t>concurrent use of sedative hypnotics</a:t>
            </a:r>
            <a:r>
              <a:rPr lang="en-US" sz="2400" dirty="0"/>
              <a:t>, use of </a:t>
            </a:r>
            <a:r>
              <a:rPr lang="en-US" sz="2400" b="1" dirty="0"/>
              <a:t>extended-release/long-acting opioids</a:t>
            </a:r>
            <a:r>
              <a:rPr lang="en-US" sz="2400" dirty="0"/>
              <a:t>, and the presence of </a:t>
            </a:r>
            <a:r>
              <a:rPr lang="en-US" sz="2400" b="1" dirty="0"/>
              <a:t>substance use and other mental health disorder comorbidities</a:t>
            </a:r>
            <a:r>
              <a:rPr lang="en-US" sz="2400" dirty="0"/>
              <a:t>.”</a:t>
            </a:r>
          </a:p>
        </p:txBody>
      </p:sp>
      <p:sp>
        <p:nvSpPr>
          <p:cNvPr id="7" name="Content Placeholder 2"/>
          <p:cNvSpPr txBox="1">
            <a:spLocks/>
          </p:cNvSpPr>
          <p:nvPr/>
        </p:nvSpPr>
        <p:spPr>
          <a:xfrm>
            <a:off x="4565300" y="5485343"/>
            <a:ext cx="4045299" cy="9144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Park et al. J Addict Med 2016</a:t>
            </a:r>
          </a:p>
          <a:p>
            <a:pPr marL="0" indent="0">
              <a:buNone/>
            </a:pPr>
            <a:r>
              <a:rPr lang="en-US" sz="1100" dirty="0"/>
              <a:t>Review of 15 articles published between 2007 and 2015 that examined risk factors for fatal and nonfatal overdose in patients receiving opioid analgesics. </a:t>
            </a:r>
            <a:endParaRPr lang="en-US" dirty="0"/>
          </a:p>
        </p:txBody>
      </p:sp>
    </p:spTree>
    <p:extLst>
      <p:ext uri="{BB962C8B-B14F-4D97-AF65-F5344CB8AC3E}">
        <p14:creationId xmlns:p14="http://schemas.microsoft.com/office/powerpoint/2010/main" val="2493237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Graph showing the risk increase with increased dosage. "/>
          <p:cNvPicPr>
            <a:picLocks noChangeAspect="1" noChangeArrowheads="1"/>
          </p:cNvPicPr>
          <p:nvPr/>
        </p:nvPicPr>
        <p:blipFill>
          <a:blip r:embed="rId2" cstate="print">
            <a:extLst>
              <a:ext uri="{28A0092B-C50C-407E-A947-70E740481C1C}">
                <a14:useLocalDpi xmlns:a14="http://schemas.microsoft.com/office/drawing/2010/main" val="0"/>
              </a:ext>
            </a:extLst>
          </a:blip>
          <a:srcRect r="18305"/>
          <a:stretch>
            <a:fillRect/>
          </a:stretch>
        </p:blipFill>
        <p:spPr bwMode="auto">
          <a:xfrm>
            <a:off x="521944" y="2105890"/>
            <a:ext cx="4180107" cy="289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0107" y="136525"/>
            <a:ext cx="8534400" cy="914400"/>
          </a:xfrm>
        </p:spPr>
        <p:txBody>
          <a:bodyPr>
            <a:normAutofit/>
          </a:bodyPr>
          <a:lstStyle/>
          <a:p>
            <a:r>
              <a:rPr lang="en-US" sz="3200" dirty="0">
                <a:solidFill>
                  <a:srgbClr val="FFFF00"/>
                </a:solidFill>
              </a:rPr>
              <a:t>Higher Dosage Increases Risks from Opioids</a:t>
            </a:r>
          </a:p>
        </p:txBody>
      </p:sp>
      <p:sp>
        <p:nvSpPr>
          <p:cNvPr id="4" name="Slide Number Placeholder 3"/>
          <p:cNvSpPr>
            <a:spLocks noGrp="1"/>
          </p:cNvSpPr>
          <p:nvPr>
            <p:ph type="sldNum" sz="quarter" idx="10"/>
          </p:nvPr>
        </p:nvSpPr>
        <p:spPr>
          <a:xfrm>
            <a:off x="6705600" y="6515100"/>
            <a:ext cx="2133600" cy="365125"/>
          </a:xfrm>
        </p:spPr>
        <p:txBody>
          <a:bodyPr/>
          <a:lstStyle/>
          <a:p>
            <a:pPr>
              <a:defRPr/>
            </a:pPr>
            <a:fld id="{C32E41BC-F3C7-4440-964A-79A2B9AB8CF4}" type="slidenum">
              <a:rPr lang="en-US" smtClean="0"/>
              <a:pPr>
                <a:defRPr/>
              </a:pPr>
              <a:t>18</a:t>
            </a:fld>
            <a:endParaRPr lang="en-US" dirty="0"/>
          </a:p>
        </p:txBody>
      </p:sp>
      <p:sp>
        <p:nvSpPr>
          <p:cNvPr id="9" name="Content Placeholder 2"/>
          <p:cNvSpPr txBox="1">
            <a:spLocks/>
          </p:cNvSpPr>
          <p:nvPr/>
        </p:nvSpPr>
        <p:spPr bwMode="auto">
          <a:xfrm>
            <a:off x="4876800" y="1383353"/>
            <a:ext cx="4191000" cy="43777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altLang="en-US" sz="2000" b="0" i="0" u="sng" strike="noStrike" kern="1200" cap="none" spc="0" normalizeH="0" baseline="0" noProof="0" dirty="0">
                <a:ln>
                  <a:noFill/>
                </a:ln>
                <a:solidFill>
                  <a:schemeClr val="tx1"/>
                </a:solidFill>
                <a:effectLst/>
                <a:uLnTx/>
                <a:uFillTx/>
                <a:latin typeface="+mn-lt"/>
                <a:ea typeface="Georgia" pitchFamily="18" charset="0"/>
                <a:cs typeface="Georgia"/>
              </a:rPr>
              <a:t>Hazard Ratios(HR):</a:t>
            </a: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altLang="en-US" sz="2000" b="1" i="0" u="sng" strike="noStrike" kern="1200" cap="none" spc="0" normalizeH="0" baseline="0" noProof="0" dirty="0">
                <a:ln>
                  <a:noFill/>
                </a:ln>
                <a:solidFill>
                  <a:schemeClr val="tx1"/>
                </a:solidFill>
                <a:effectLst/>
                <a:uLnTx/>
                <a:uFillTx/>
                <a:latin typeface="+mn-lt"/>
                <a:ea typeface="Georgia" pitchFamily="18" charset="0"/>
                <a:cs typeface="Georgia"/>
              </a:rPr>
              <a:t>Mortality</a:t>
            </a:r>
            <a:r>
              <a:rPr kumimoji="0" lang="en-US" altLang="en-US" sz="2000" b="1" i="0" u="none" strike="noStrike" kern="1200" cap="none" spc="0" normalizeH="0" baseline="0" noProof="0" dirty="0">
                <a:ln>
                  <a:noFill/>
                </a:ln>
                <a:solidFill>
                  <a:schemeClr val="tx1"/>
                </a:solidFill>
                <a:effectLst/>
                <a:uLnTx/>
                <a:uFillTx/>
                <a:latin typeface="+mn-lt"/>
                <a:ea typeface="Georgia" pitchFamily="18" charset="0"/>
                <a:cs typeface="Georgia"/>
              </a:rPr>
              <a:t> (all</a:t>
            </a:r>
            <a:r>
              <a:rPr kumimoji="0" lang="en-US" altLang="en-US" sz="2000" b="1" i="0" u="none" strike="noStrike" kern="1200" cap="none" spc="0" normalizeH="0" noProof="0" dirty="0">
                <a:ln>
                  <a:noFill/>
                </a:ln>
                <a:solidFill>
                  <a:schemeClr val="tx1"/>
                </a:solidFill>
                <a:effectLst/>
                <a:uLnTx/>
                <a:uFillTx/>
                <a:latin typeface="+mn-lt"/>
                <a:ea typeface="Georgia" pitchFamily="18" charset="0"/>
                <a:cs typeface="Georgia"/>
              </a:rPr>
              <a:t> </a:t>
            </a:r>
            <a:r>
              <a:rPr kumimoji="0" lang="en-US" altLang="en-US" sz="2000" b="1" i="0" u="none" strike="noStrike" kern="1200" cap="none" spc="0" normalizeH="0" baseline="0" noProof="0" dirty="0">
                <a:ln>
                  <a:noFill/>
                </a:ln>
                <a:solidFill>
                  <a:schemeClr val="tx1"/>
                </a:solidFill>
                <a:effectLst/>
                <a:uLnTx/>
                <a:uFillTx/>
                <a:latin typeface="+mn-lt"/>
                <a:ea typeface="Georgia" pitchFamily="18" charset="0"/>
                <a:cs typeface="Georgia"/>
              </a:rPr>
              <a:t>causes): </a:t>
            </a:r>
          </a:p>
          <a:p>
            <a:pPr marL="342900" marR="0" lvl="0" indent="-342900" algn="l" defTabSz="457200" rtl="0" eaLnBrk="0" fontAlgn="base" latinLnBrk="0" hangingPunct="0">
              <a:lnSpc>
                <a:spcPct val="100000"/>
              </a:lnSpc>
              <a:spcBef>
                <a:spcPct val="20000"/>
              </a:spcBef>
              <a:spcAft>
                <a:spcPct val="0"/>
              </a:spcAft>
              <a:buClrTx/>
              <a:buSzTx/>
              <a:tabLst/>
              <a:defRPr/>
            </a:pPr>
            <a:r>
              <a:rPr lang="en-US" altLang="en-US" sz="2000" dirty="0">
                <a:latin typeface="+mn-lt"/>
                <a:ea typeface="Georgia" pitchFamily="18" charset="0"/>
                <a:cs typeface="Georgia"/>
              </a:rPr>
              <a:t>		</a:t>
            </a:r>
            <a:r>
              <a:rPr kumimoji="0" lang="en-US" altLang="en-US" sz="2000" b="1" i="0" u="none" strike="noStrike" kern="1200" cap="none" spc="0" normalizeH="0" baseline="0" noProof="0" dirty="0">
                <a:ln>
                  <a:noFill/>
                </a:ln>
                <a:solidFill>
                  <a:schemeClr val="tx1"/>
                </a:solidFill>
                <a:effectLst/>
                <a:uLnTx/>
                <a:uFillTx/>
                <a:latin typeface="+mn-lt"/>
                <a:ea typeface="Georgia" pitchFamily="18" charset="0"/>
                <a:cs typeface="Georgia"/>
              </a:rPr>
              <a:t>HR</a:t>
            </a:r>
            <a:r>
              <a:rPr kumimoji="0" lang="en-US" altLang="en-US" sz="2000" b="1" i="0" u="none" strike="noStrike" kern="1200" cap="none" spc="0" normalizeH="0" noProof="0" dirty="0">
                <a:ln>
                  <a:noFill/>
                </a:ln>
                <a:solidFill>
                  <a:schemeClr val="tx1"/>
                </a:solidFill>
                <a:effectLst/>
                <a:uLnTx/>
                <a:uFillTx/>
                <a:latin typeface="+mn-lt"/>
                <a:ea typeface="Georgia" pitchFamily="18" charset="0"/>
                <a:cs typeface="Georgia"/>
              </a:rPr>
              <a:t> </a:t>
            </a:r>
            <a:r>
              <a:rPr kumimoji="0" lang="en-US" altLang="en-US" sz="2000" b="1" i="0" u="none" strike="noStrike" kern="1200" cap="none" spc="0" normalizeH="0" baseline="0" noProof="0" dirty="0">
                <a:ln>
                  <a:noFill/>
                </a:ln>
                <a:solidFill>
                  <a:schemeClr val="tx1"/>
                </a:solidFill>
                <a:effectLst/>
                <a:uLnTx/>
                <a:uFillTx/>
                <a:latin typeface="+mn-lt"/>
                <a:ea typeface="Georgia" pitchFamily="18" charset="0"/>
                <a:cs typeface="Georgia"/>
              </a:rPr>
              <a:t>1.64 </a:t>
            </a:r>
            <a:r>
              <a:rPr kumimoji="0" lang="en-US" altLang="en-US" sz="2000" b="0" i="0" u="none" strike="noStrike" kern="1200" cap="none" spc="0" normalizeH="0" baseline="0" noProof="0" dirty="0">
                <a:ln>
                  <a:noFill/>
                </a:ln>
                <a:solidFill>
                  <a:schemeClr val="tx1"/>
                </a:solidFill>
                <a:effectLst/>
                <a:uLnTx/>
                <a:uFillTx/>
                <a:latin typeface="+mn-lt"/>
                <a:ea typeface="Georgia" pitchFamily="18" charset="0"/>
                <a:cs typeface="Georgia"/>
              </a:rPr>
              <a:t>for LA opioids </a:t>
            </a:r>
          </a:p>
          <a:p>
            <a:pPr marL="342900" marR="0" lvl="0" indent="-342900" algn="l" defTabSz="457200" rtl="0" eaLnBrk="0" fontAlgn="base" latinLnBrk="0" hangingPunct="0">
              <a:lnSpc>
                <a:spcPct val="100000"/>
              </a:lnSpc>
              <a:spcBef>
                <a:spcPct val="20000"/>
              </a:spcBef>
              <a:spcAft>
                <a:spcPct val="0"/>
              </a:spcAft>
              <a:buClrTx/>
              <a:buSzTx/>
              <a:tabLst/>
              <a:defRPr/>
            </a:pPr>
            <a:endParaRPr kumimoji="0" lang="en-US" altLang="en-US" sz="800" b="0" i="0" u="sng" strike="noStrike" kern="1200" cap="none" spc="0" normalizeH="0" baseline="0" noProof="0" dirty="0">
              <a:ln>
                <a:noFill/>
              </a:ln>
              <a:solidFill>
                <a:schemeClr val="tx1"/>
              </a:solidFill>
              <a:effectLst/>
              <a:uLnTx/>
              <a:uFillTx/>
              <a:latin typeface="+mn-lt"/>
              <a:ea typeface="Georgia" pitchFamily="18" charset="0"/>
              <a:cs typeface="Georgia"/>
            </a:endParaRP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altLang="en-US" sz="2000" b="1" i="0" u="sng" strike="noStrike" kern="1200" cap="none" spc="0" normalizeH="0" baseline="0" noProof="0" dirty="0">
                <a:ln>
                  <a:noFill/>
                </a:ln>
                <a:solidFill>
                  <a:schemeClr val="tx1"/>
                </a:solidFill>
                <a:effectLst/>
                <a:uLnTx/>
                <a:uFillTx/>
                <a:latin typeface="+mn-lt"/>
                <a:ea typeface="Georgia" pitchFamily="18" charset="0"/>
                <a:cs typeface="Georgia"/>
              </a:rPr>
              <a:t>Overdose deaths </a:t>
            </a:r>
            <a:r>
              <a:rPr kumimoji="0" lang="en-US" altLang="en-US" sz="2000" b="1" i="0" u="none" strike="noStrike" kern="1200" cap="none" spc="0" normalizeH="0" baseline="0" noProof="0" dirty="0">
                <a:ln>
                  <a:noFill/>
                </a:ln>
                <a:solidFill>
                  <a:schemeClr val="tx1"/>
                </a:solidFill>
                <a:effectLst/>
                <a:uLnTx/>
                <a:uFillTx/>
                <a:latin typeface="+mn-lt"/>
                <a:ea typeface="Georgia" pitchFamily="18" charset="0"/>
                <a:cs typeface="Georgia"/>
              </a:rPr>
              <a:t>(unintentional)</a:t>
            </a:r>
          </a:p>
          <a:p>
            <a:pPr marL="342900" marR="0" lvl="0" indent="-342900" algn="l" defTabSz="457200" rtl="0" eaLnBrk="0" fontAlgn="base" latinLnBrk="0" hangingPunct="0">
              <a:lnSpc>
                <a:spcPct val="100000"/>
              </a:lnSpc>
              <a:spcBef>
                <a:spcPct val="20000"/>
              </a:spcBef>
              <a:spcAft>
                <a:spcPct val="0"/>
              </a:spcAft>
              <a:buClrTx/>
              <a:buSzTx/>
              <a:tabLst/>
              <a:defRPr/>
            </a:pPr>
            <a:r>
              <a:rPr lang="en-US" altLang="en-US" sz="2000" dirty="0">
                <a:latin typeface="+mn-lt"/>
                <a:ea typeface="Georgia" pitchFamily="18" charset="0"/>
                <a:cs typeface="Georgia"/>
              </a:rPr>
              <a:t>		</a:t>
            </a:r>
            <a:r>
              <a:rPr kumimoji="0" lang="en-US" altLang="en-US" sz="2000" b="1" i="0" u="none" strike="noStrike" kern="1200" cap="none" spc="0" normalizeH="0" baseline="0" noProof="0" dirty="0">
                <a:ln>
                  <a:noFill/>
                </a:ln>
                <a:solidFill>
                  <a:schemeClr val="tx1"/>
                </a:solidFill>
                <a:effectLst/>
                <a:uLnTx/>
                <a:uFillTx/>
                <a:latin typeface="+mn-lt"/>
                <a:ea typeface="Georgia" pitchFamily="18" charset="0"/>
                <a:cs typeface="Georgia"/>
              </a:rPr>
              <a:t>HR 7.18-8.9 </a:t>
            </a:r>
            <a:r>
              <a:rPr kumimoji="0" lang="en-US" altLang="en-US" sz="2000" b="0" i="0" u="none" strike="noStrike" kern="1200" cap="none" spc="0" normalizeH="0" baseline="0" noProof="0" dirty="0">
                <a:ln>
                  <a:noFill/>
                </a:ln>
                <a:solidFill>
                  <a:schemeClr val="tx1"/>
                </a:solidFill>
                <a:effectLst/>
                <a:uLnTx/>
                <a:uFillTx/>
                <a:latin typeface="+mn-lt"/>
                <a:ea typeface="Georgia" pitchFamily="18" charset="0"/>
                <a:cs typeface="Georgia"/>
              </a:rPr>
              <a:t>for MED &gt; 100 mg/d </a:t>
            </a:r>
          </a:p>
          <a:p>
            <a:pPr marL="342900" marR="0" lvl="0" indent="-342900" algn="l" defTabSz="457200" rtl="0" eaLnBrk="0" fontAlgn="base" latinLnBrk="0" hangingPunct="0">
              <a:lnSpc>
                <a:spcPct val="100000"/>
              </a:lnSpc>
              <a:spcBef>
                <a:spcPct val="20000"/>
              </a:spcBef>
              <a:spcAft>
                <a:spcPct val="0"/>
              </a:spcAft>
              <a:buClrTx/>
              <a:buSzTx/>
              <a:tabLst/>
              <a:defRPr/>
            </a:pPr>
            <a:endParaRPr kumimoji="0" lang="en-US" altLang="en-US" sz="900" b="0" i="0" u="sng" strike="noStrike" kern="1200" cap="none" spc="0" normalizeH="0" baseline="0" noProof="0" dirty="0">
              <a:ln>
                <a:noFill/>
              </a:ln>
              <a:solidFill>
                <a:schemeClr val="tx1"/>
              </a:solidFill>
              <a:effectLst/>
              <a:uLnTx/>
              <a:uFillTx/>
              <a:latin typeface="+mn-lt"/>
              <a:ea typeface="Georgia" pitchFamily="18" charset="0"/>
              <a:cs typeface="Georgia"/>
            </a:endParaRPr>
          </a:p>
          <a:p>
            <a:pPr marL="342900" marR="0" lvl="0" indent="-342900" algn="l" defTabSz="457200" rtl="0" eaLnBrk="0" fontAlgn="base" latinLnBrk="0" hangingPunct="0">
              <a:lnSpc>
                <a:spcPct val="100000"/>
              </a:lnSpc>
              <a:spcBef>
                <a:spcPct val="20000"/>
              </a:spcBef>
              <a:spcAft>
                <a:spcPct val="0"/>
              </a:spcAft>
              <a:buClrTx/>
              <a:buSzTx/>
              <a:tabLst/>
              <a:defRPr/>
            </a:pPr>
            <a:endParaRPr kumimoji="0" lang="en-US" altLang="en-US" sz="900" b="0" i="0" u="sng" strike="noStrike" kern="1200" cap="none" spc="0" normalizeH="0" baseline="0" noProof="0" dirty="0">
              <a:ln>
                <a:noFill/>
              </a:ln>
              <a:solidFill>
                <a:schemeClr val="tx1"/>
              </a:solidFill>
              <a:effectLst/>
              <a:uLnTx/>
              <a:uFillTx/>
              <a:latin typeface="+mn-lt"/>
              <a:ea typeface="Georgia" pitchFamily="18" charset="0"/>
              <a:cs typeface="Georgia"/>
            </a:endParaRPr>
          </a:p>
          <a:p>
            <a:pPr marL="342900" marR="0" lvl="0" indent="-342900" algn="l" defTabSz="457200" rtl="0" eaLnBrk="0" fontAlgn="base" latinLnBrk="0" hangingPunct="0">
              <a:lnSpc>
                <a:spcPct val="100000"/>
              </a:lnSpc>
              <a:spcBef>
                <a:spcPct val="20000"/>
              </a:spcBef>
              <a:spcAft>
                <a:spcPct val="0"/>
              </a:spcAft>
              <a:buClrTx/>
              <a:buSzTx/>
              <a:tabLst/>
              <a:defRPr/>
            </a:pPr>
            <a:r>
              <a:rPr kumimoji="0" lang="en-US" altLang="en-US" sz="2000" b="1" i="0" u="sng" strike="noStrike" kern="1200" cap="none" spc="0" normalizeH="0" baseline="0" noProof="0" dirty="0">
                <a:ln>
                  <a:noFill/>
                </a:ln>
                <a:solidFill>
                  <a:schemeClr val="tx1"/>
                </a:solidFill>
                <a:effectLst/>
                <a:uLnTx/>
                <a:uFillTx/>
                <a:latin typeface="+mn-lt"/>
                <a:ea typeface="Georgia" pitchFamily="18" charset="0"/>
                <a:cs typeface="Georgia"/>
              </a:rPr>
              <a:t>Opioid use disorder</a:t>
            </a:r>
            <a:endParaRPr kumimoji="0" lang="en-US" sz="2000" b="1" i="0" u="none" strike="noStrike" kern="1200" cap="none" spc="0" normalizeH="0" baseline="0" noProof="0" dirty="0">
              <a:ln>
                <a:noFill/>
              </a:ln>
              <a:solidFill>
                <a:schemeClr val="tx1"/>
              </a:solidFill>
              <a:effectLst/>
              <a:uLnTx/>
              <a:uFillTx/>
              <a:latin typeface="+mn-lt"/>
              <a:ea typeface="Georgia" pitchFamily="18" charset="0"/>
              <a:cs typeface="Georgia"/>
            </a:endParaRPr>
          </a:p>
          <a:p>
            <a:pPr marL="342900" marR="0" lvl="0" indent="-342900" algn="l" defTabSz="457200" rtl="0" eaLnBrk="0" fontAlgn="base" latinLnBrk="0" hangingPunct="0">
              <a:lnSpc>
                <a:spcPct val="100000"/>
              </a:lnSpc>
              <a:spcBef>
                <a:spcPct val="20000"/>
              </a:spcBef>
              <a:spcAft>
                <a:spcPct val="0"/>
              </a:spcAft>
              <a:buClrTx/>
              <a:buSzTx/>
              <a:tabLst/>
              <a:defRPr/>
            </a:pPr>
            <a:r>
              <a:rPr lang="en-US" sz="2000" dirty="0">
                <a:latin typeface="+mn-lt"/>
                <a:ea typeface="Georgia" pitchFamily="18" charset="0"/>
                <a:cs typeface="Georgia"/>
              </a:rPr>
              <a:t>on long-term </a:t>
            </a:r>
            <a:r>
              <a:rPr kumimoji="0" lang="en-US" sz="2000" b="0" i="0" u="none" strike="noStrike" kern="1200" cap="none" spc="0" normalizeH="0" baseline="0" noProof="0" dirty="0">
                <a:ln>
                  <a:noFill/>
                </a:ln>
                <a:solidFill>
                  <a:schemeClr val="tx1"/>
                </a:solidFill>
                <a:effectLst/>
                <a:uLnTx/>
                <a:uFillTx/>
                <a:latin typeface="+mn-lt"/>
                <a:ea typeface="Georgia" pitchFamily="18" charset="0"/>
                <a:cs typeface="Georgia"/>
              </a:rPr>
              <a:t>opioids (&gt; 90 d)</a:t>
            </a:r>
          </a:p>
          <a:p>
            <a:pPr marL="742950" marR="0" lvl="1" indent="-285750" algn="l" defTabSz="457200" rtl="0" eaLnBrk="0" fontAlgn="base" latinLnBrk="0" hangingPunct="0">
              <a:lnSpc>
                <a:spcPct val="100000"/>
              </a:lnSpc>
              <a:spcBef>
                <a:spcPct val="20000"/>
              </a:spcBef>
              <a:spcAft>
                <a:spcPct val="0"/>
              </a:spcAft>
              <a:buClrTx/>
              <a:buSzTx/>
              <a:tabLst/>
              <a:defRPr/>
            </a:pPr>
            <a:r>
              <a:rPr kumimoji="0" lang="en-US" sz="2000" b="1" i="0" u="none" strike="noStrike" kern="1200" cap="none" spc="0" normalizeH="0" baseline="0" noProof="0" dirty="0">
                <a:ln>
                  <a:noFill/>
                </a:ln>
                <a:solidFill>
                  <a:schemeClr val="tx1"/>
                </a:solidFill>
                <a:effectLst/>
                <a:uLnTx/>
                <a:uFillTx/>
                <a:latin typeface="+mn-lt"/>
                <a:ea typeface="Georgia" pitchFamily="18" charset="0"/>
                <a:cs typeface="Georgia"/>
              </a:rPr>
              <a:t>HR 15 </a:t>
            </a:r>
            <a:r>
              <a:rPr kumimoji="0" lang="en-US" sz="2000" b="0" i="0" u="none" strike="noStrike" kern="1200" cap="none" spc="0" normalizeH="0" baseline="0" noProof="0" dirty="0">
                <a:ln>
                  <a:noFill/>
                </a:ln>
                <a:solidFill>
                  <a:schemeClr val="tx1"/>
                </a:solidFill>
                <a:effectLst/>
                <a:uLnTx/>
                <a:uFillTx/>
                <a:latin typeface="+mn-lt"/>
                <a:ea typeface="Georgia" pitchFamily="18" charset="0"/>
                <a:cs typeface="Georgia"/>
              </a:rPr>
              <a:t>for 1-36 mg/d MME</a:t>
            </a:r>
          </a:p>
          <a:p>
            <a:pPr marL="742950" marR="0" lvl="1" indent="-285750" algn="l" defTabSz="457200" rtl="0" eaLnBrk="0" fontAlgn="base" latinLnBrk="0" hangingPunct="0">
              <a:lnSpc>
                <a:spcPct val="100000"/>
              </a:lnSpc>
              <a:spcBef>
                <a:spcPct val="20000"/>
              </a:spcBef>
              <a:spcAft>
                <a:spcPct val="0"/>
              </a:spcAft>
              <a:buClrTx/>
              <a:buSzTx/>
              <a:tabLst/>
              <a:defRPr/>
            </a:pPr>
            <a:r>
              <a:rPr kumimoji="0" lang="en-US" sz="2000" b="1" i="0" u="none" strike="noStrike" kern="1200" cap="none" spc="0" normalizeH="0" baseline="0" noProof="0" dirty="0">
                <a:ln>
                  <a:noFill/>
                </a:ln>
                <a:solidFill>
                  <a:schemeClr val="tx1"/>
                </a:solidFill>
                <a:effectLst/>
                <a:uLnTx/>
                <a:uFillTx/>
                <a:latin typeface="+mn-lt"/>
                <a:ea typeface="Georgia" pitchFamily="18" charset="0"/>
                <a:cs typeface="Georgia"/>
              </a:rPr>
              <a:t>HR 29 </a:t>
            </a:r>
            <a:r>
              <a:rPr kumimoji="0" lang="en-US" sz="2000" b="0" i="0" u="none" strike="noStrike" kern="1200" cap="none" spc="0" normalizeH="0" baseline="0" noProof="0" dirty="0">
                <a:ln>
                  <a:noFill/>
                </a:ln>
                <a:solidFill>
                  <a:schemeClr val="tx1"/>
                </a:solidFill>
                <a:effectLst/>
                <a:uLnTx/>
                <a:uFillTx/>
                <a:latin typeface="+mn-lt"/>
                <a:ea typeface="Georgia" pitchFamily="18" charset="0"/>
                <a:cs typeface="Georgia"/>
              </a:rPr>
              <a:t>for 36-120 mg/d MME </a:t>
            </a:r>
          </a:p>
          <a:p>
            <a:pPr marL="742950" marR="0" lvl="1" indent="-285750" algn="l" defTabSz="457200" rtl="0" eaLnBrk="0" fontAlgn="base" latinLnBrk="0" hangingPunct="0">
              <a:lnSpc>
                <a:spcPct val="100000"/>
              </a:lnSpc>
              <a:spcBef>
                <a:spcPct val="20000"/>
              </a:spcBef>
              <a:spcAft>
                <a:spcPct val="0"/>
              </a:spcAft>
              <a:buClrTx/>
              <a:buSzTx/>
              <a:tabLst/>
              <a:defRPr/>
            </a:pPr>
            <a:r>
              <a:rPr kumimoji="0" lang="en-US" sz="2000" b="1" i="0" u="none" strike="noStrike" kern="1200" cap="none" spc="0" normalizeH="0" baseline="0" noProof="0" dirty="0">
                <a:ln>
                  <a:noFill/>
                </a:ln>
                <a:solidFill>
                  <a:schemeClr val="tx1"/>
                </a:solidFill>
                <a:effectLst/>
                <a:uLnTx/>
                <a:uFillTx/>
                <a:latin typeface="+mn-lt"/>
                <a:ea typeface="Georgia" pitchFamily="18" charset="0"/>
                <a:cs typeface="Georgia"/>
              </a:rPr>
              <a:t>HR 122 </a:t>
            </a:r>
            <a:r>
              <a:rPr kumimoji="0" lang="en-US" sz="2000" b="0" i="0" u="none" strike="noStrike" kern="1200" cap="none" spc="0" normalizeH="0" baseline="0" noProof="0" dirty="0">
                <a:ln>
                  <a:noFill/>
                </a:ln>
                <a:solidFill>
                  <a:schemeClr val="tx1"/>
                </a:solidFill>
                <a:effectLst/>
                <a:uLnTx/>
                <a:uFillTx/>
                <a:latin typeface="+mn-lt"/>
                <a:ea typeface="Georgia" pitchFamily="18" charset="0"/>
                <a:cs typeface="Georgia"/>
              </a:rPr>
              <a:t>for &gt; 120 mg/d MME</a:t>
            </a:r>
            <a:endParaRPr kumimoji="0" lang="en-US" altLang="en-US" sz="900" b="0" i="0" u="none" strike="noStrike" kern="1200" cap="none" spc="0" normalizeH="0" baseline="0" noProof="0" dirty="0">
              <a:ln>
                <a:noFill/>
              </a:ln>
              <a:solidFill>
                <a:schemeClr val="tx1"/>
              </a:solidFill>
              <a:effectLst/>
              <a:uLnTx/>
              <a:uFillTx/>
              <a:latin typeface="+mn-lt"/>
              <a:ea typeface="Georgia" pitchFamily="18" charset="0"/>
              <a:cs typeface="Georgia"/>
            </a:endParaRPr>
          </a:p>
        </p:txBody>
      </p:sp>
      <p:pic>
        <p:nvPicPr>
          <p:cNvPr id="1026" name="Picture 2"/>
          <p:cNvPicPr>
            <a:picLocks noChangeAspect="1" noChangeArrowheads="1"/>
          </p:cNvPicPr>
          <p:nvPr/>
        </p:nvPicPr>
        <p:blipFill>
          <a:blip r:embed="rId3"/>
          <a:srcRect/>
          <a:stretch>
            <a:fillRect/>
          </a:stretch>
        </p:blipFill>
        <p:spPr bwMode="auto">
          <a:xfrm>
            <a:off x="1167886" y="2286000"/>
            <a:ext cx="796834" cy="1071140"/>
          </a:xfrm>
          <a:prstGeom prst="rect">
            <a:avLst/>
          </a:prstGeom>
          <a:noFill/>
          <a:ln w="19050">
            <a:solidFill>
              <a:schemeClr val="tx1"/>
            </a:solidFill>
            <a:miter lim="800000"/>
            <a:headEnd/>
            <a:tailEnd/>
          </a:ln>
        </p:spPr>
      </p:pic>
      <p:sp>
        <p:nvSpPr>
          <p:cNvPr id="3" name="Rectangle 2"/>
          <p:cNvSpPr/>
          <p:nvPr/>
        </p:nvSpPr>
        <p:spPr>
          <a:xfrm>
            <a:off x="7086600" y="5638800"/>
            <a:ext cx="1629677" cy="338554"/>
          </a:xfrm>
          <a:prstGeom prst="rect">
            <a:avLst/>
          </a:prstGeom>
        </p:spPr>
        <p:txBody>
          <a:bodyPr wrap="none">
            <a:spAutoFit/>
          </a:bodyPr>
          <a:lstStyle/>
          <a:p>
            <a:r>
              <a:rPr lang="en-US" sz="1600" dirty="0" err="1"/>
              <a:t>Edlund</a:t>
            </a:r>
            <a:r>
              <a:rPr lang="en-US" sz="1600" dirty="0"/>
              <a:t> et al 2014</a:t>
            </a:r>
          </a:p>
        </p:txBody>
      </p:sp>
    </p:spTree>
    <p:extLst>
      <p:ext uri="{BB962C8B-B14F-4D97-AF65-F5344CB8AC3E}">
        <p14:creationId xmlns:p14="http://schemas.microsoft.com/office/powerpoint/2010/main" val="2983544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107" y="136525"/>
            <a:ext cx="8534400" cy="914400"/>
          </a:xfrm>
        </p:spPr>
        <p:txBody>
          <a:bodyPr>
            <a:normAutofit/>
          </a:bodyPr>
          <a:lstStyle/>
          <a:p>
            <a:r>
              <a:rPr lang="en-US" sz="3200" dirty="0">
                <a:solidFill>
                  <a:srgbClr val="FFFF00"/>
                </a:solidFill>
              </a:rPr>
              <a:t>Dosage and Risk of Overdose from Opioids</a:t>
            </a:r>
          </a:p>
        </p:txBody>
      </p:sp>
      <p:sp>
        <p:nvSpPr>
          <p:cNvPr id="4" name="Slide Number Placeholder 3"/>
          <p:cNvSpPr>
            <a:spLocks noGrp="1"/>
          </p:cNvSpPr>
          <p:nvPr>
            <p:ph type="sldNum" sz="quarter" idx="10"/>
          </p:nvPr>
        </p:nvSpPr>
        <p:spPr>
          <a:xfrm>
            <a:off x="228203" y="6505206"/>
            <a:ext cx="2133600" cy="365125"/>
          </a:xfrm>
        </p:spPr>
        <p:txBody>
          <a:bodyPr/>
          <a:lstStyle/>
          <a:p>
            <a:pPr algn="l">
              <a:defRPr/>
            </a:pPr>
            <a:fld id="{C32E41BC-F3C7-4440-964A-79A2B9AB8CF4}" type="slidenum">
              <a:rPr lang="en-US" smtClean="0"/>
              <a:pPr algn="l">
                <a:defRPr/>
              </a:pPr>
              <a:t>19</a:t>
            </a:fld>
            <a:endParaRPr lang="en-US" dirty="0"/>
          </a:p>
        </p:txBody>
      </p:sp>
      <p:sp>
        <p:nvSpPr>
          <p:cNvPr id="9" name="Content Placeholder 2"/>
          <p:cNvSpPr txBox="1">
            <a:spLocks/>
          </p:cNvSpPr>
          <p:nvPr/>
        </p:nvSpPr>
        <p:spPr bwMode="auto">
          <a:xfrm>
            <a:off x="381000" y="914400"/>
            <a:ext cx="8053296" cy="8356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457200" rtl="0" eaLnBrk="0" fontAlgn="base" latinLnBrk="0" hangingPunct="0">
              <a:lnSpc>
                <a:spcPct val="100000"/>
              </a:lnSpc>
              <a:spcBef>
                <a:spcPct val="20000"/>
              </a:spcBef>
              <a:spcAft>
                <a:spcPct val="0"/>
              </a:spcAft>
              <a:buClrTx/>
              <a:buSzTx/>
              <a:tabLst/>
              <a:defRPr/>
            </a:pPr>
            <a:endParaRPr kumimoji="0" lang="en-US" altLang="en-US" sz="900" b="0" i="0" u="sng" strike="noStrike" kern="1200" cap="none" spc="0" normalizeH="0" baseline="0" noProof="0" dirty="0">
              <a:ln>
                <a:noFill/>
              </a:ln>
              <a:solidFill>
                <a:schemeClr val="tx1"/>
              </a:solidFill>
              <a:effectLst/>
              <a:uLnTx/>
              <a:uFillTx/>
              <a:latin typeface="+mn-lt"/>
              <a:ea typeface="Georgia" pitchFamily="18" charset="0"/>
              <a:cs typeface="Georgia"/>
            </a:endParaRPr>
          </a:p>
          <a:p>
            <a:r>
              <a:rPr lang="en-US" sz="2000" dirty="0"/>
              <a:t>“</a:t>
            </a:r>
            <a:r>
              <a:rPr lang="en-US" sz="2000" b="1" dirty="0"/>
              <a:t>A Detailed Exploration Into the Association of Prescribed Opioid Dosage and Overdose Deaths Among Patients With Chronic Pain</a:t>
            </a:r>
            <a:r>
              <a:rPr lang="en-US" sz="2000" dirty="0"/>
              <a:t>” </a:t>
            </a:r>
            <a:endParaRPr kumimoji="0" lang="en-US" altLang="en-US" sz="900" b="0" i="0" u="none" strike="noStrike" kern="1200" cap="none" spc="0" normalizeH="0" baseline="0" noProof="0" dirty="0">
              <a:ln>
                <a:noFill/>
              </a:ln>
              <a:solidFill>
                <a:schemeClr val="tx1"/>
              </a:solidFill>
              <a:effectLst/>
              <a:uLnTx/>
              <a:uFillTx/>
              <a:latin typeface="+mn-lt"/>
              <a:ea typeface="Georgia" pitchFamily="18" charset="0"/>
              <a:cs typeface="Georgia"/>
            </a:endParaRPr>
          </a:p>
        </p:txBody>
      </p:sp>
      <p:sp>
        <p:nvSpPr>
          <p:cNvPr id="3" name="Rectangle 2"/>
          <p:cNvSpPr/>
          <p:nvPr/>
        </p:nvSpPr>
        <p:spPr>
          <a:xfrm>
            <a:off x="6484538" y="1411472"/>
            <a:ext cx="2643096" cy="338554"/>
          </a:xfrm>
          <a:prstGeom prst="rect">
            <a:avLst/>
          </a:prstGeom>
        </p:spPr>
        <p:txBody>
          <a:bodyPr wrap="none">
            <a:spAutoFit/>
          </a:bodyPr>
          <a:lstStyle/>
          <a:p>
            <a:r>
              <a:rPr lang="en-US" sz="1600" dirty="0" err="1"/>
              <a:t>Bohnert</a:t>
            </a:r>
            <a:r>
              <a:rPr lang="en-US" sz="1600" dirty="0"/>
              <a:t> et al, Med Care 2016</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47" y="1750026"/>
            <a:ext cx="5791200" cy="4026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bwMode="auto">
          <a:xfrm>
            <a:off x="6484538" y="1930446"/>
            <a:ext cx="2507062" cy="3479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457200" rtl="0" eaLnBrk="0" fontAlgn="base" latinLnBrk="0" hangingPunct="0">
              <a:lnSpc>
                <a:spcPct val="100000"/>
              </a:lnSpc>
              <a:spcBef>
                <a:spcPct val="20000"/>
              </a:spcBef>
              <a:spcAft>
                <a:spcPct val="0"/>
              </a:spcAft>
              <a:buClrTx/>
              <a:buSzTx/>
              <a:tabLst/>
              <a:defRPr/>
            </a:pPr>
            <a:endParaRPr kumimoji="0" lang="en-US" altLang="en-US" sz="900" b="0" i="0" u="sng" strike="noStrike" kern="1200" cap="none" spc="0" normalizeH="0" baseline="0" noProof="0" dirty="0">
              <a:ln>
                <a:noFill/>
              </a:ln>
              <a:solidFill>
                <a:schemeClr val="tx1"/>
              </a:solidFill>
              <a:effectLst/>
              <a:uLnTx/>
              <a:uFillTx/>
              <a:latin typeface="+mn-lt"/>
              <a:ea typeface="Georgia" pitchFamily="18" charset="0"/>
              <a:cs typeface="Georgia"/>
            </a:endParaRPr>
          </a:p>
          <a:p>
            <a:r>
              <a:rPr lang="en-US" dirty="0"/>
              <a:t>2004-2009 study</a:t>
            </a:r>
          </a:p>
          <a:p>
            <a:endParaRPr lang="en-US" dirty="0"/>
          </a:p>
          <a:p>
            <a:r>
              <a:rPr lang="en-US" dirty="0"/>
              <a:t>Average opioid dosages</a:t>
            </a:r>
          </a:p>
          <a:p>
            <a:endParaRPr lang="en-US" sz="400" dirty="0"/>
          </a:p>
          <a:p>
            <a:r>
              <a:rPr lang="en-US" dirty="0"/>
              <a:t>Cases (overdose deaths):  </a:t>
            </a:r>
          </a:p>
          <a:p>
            <a:r>
              <a:rPr lang="en-US" dirty="0"/>
              <a:t>    98.1 MEDD </a:t>
            </a:r>
            <a:r>
              <a:rPr lang="en-US" sz="1600" dirty="0"/>
              <a:t>(SD 112.7)</a:t>
            </a:r>
          </a:p>
          <a:p>
            <a:r>
              <a:rPr lang="en-US" dirty="0"/>
              <a:t>Controls: </a:t>
            </a:r>
          </a:p>
          <a:p>
            <a:r>
              <a:rPr lang="en-US" dirty="0"/>
              <a:t>    47.7 MEDD </a:t>
            </a:r>
            <a:r>
              <a:rPr lang="en-US" sz="1600" dirty="0"/>
              <a:t>(SD 65.2)</a:t>
            </a:r>
          </a:p>
          <a:p>
            <a:endParaRPr lang="en-US" sz="2000" dirty="0"/>
          </a:p>
        </p:txBody>
      </p:sp>
      <p:sp>
        <p:nvSpPr>
          <p:cNvPr id="11" name="Content Placeholder 2"/>
          <p:cNvSpPr txBox="1">
            <a:spLocks/>
          </p:cNvSpPr>
          <p:nvPr/>
        </p:nvSpPr>
        <p:spPr bwMode="auto">
          <a:xfrm>
            <a:off x="558521" y="5776803"/>
            <a:ext cx="8001000" cy="662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indent="-342900" algn="l" defTabSz="457200" rtl="0" eaLnBrk="0" fontAlgn="base" latinLnBrk="0" hangingPunct="0">
              <a:lnSpc>
                <a:spcPct val="100000"/>
              </a:lnSpc>
              <a:spcBef>
                <a:spcPct val="20000"/>
              </a:spcBef>
              <a:spcAft>
                <a:spcPct val="0"/>
              </a:spcAft>
              <a:buClrTx/>
              <a:buSzTx/>
              <a:tabLst/>
              <a:defRPr/>
            </a:pPr>
            <a:r>
              <a:rPr lang="en-US" dirty="0"/>
              <a:t>No clear cut-point in opioid dosage to distinguish between OD cases and controls. </a:t>
            </a:r>
          </a:p>
          <a:p>
            <a:pPr marR="0" lvl="0" indent="-342900" algn="l" defTabSz="457200" rtl="0" eaLnBrk="0" fontAlgn="base" latinLnBrk="0" hangingPunct="0">
              <a:lnSpc>
                <a:spcPct val="100000"/>
              </a:lnSpc>
              <a:spcBef>
                <a:spcPct val="20000"/>
              </a:spcBef>
              <a:spcAft>
                <a:spcPct val="0"/>
              </a:spcAft>
              <a:buClrTx/>
              <a:buSzTx/>
              <a:tabLst/>
              <a:defRPr/>
            </a:pPr>
            <a:r>
              <a:rPr lang="en-US" dirty="0"/>
              <a:t>The median for OD was 60 mg, i.e. the majority of OD were below 100 mg MEDD. </a:t>
            </a:r>
            <a:endParaRPr lang="en-US" sz="2000" dirty="0"/>
          </a:p>
        </p:txBody>
      </p:sp>
      <p:sp>
        <p:nvSpPr>
          <p:cNvPr id="13" name="Slide Number Placeholder 5"/>
          <p:cNvSpPr txBox="1">
            <a:spLocks/>
          </p:cNvSpPr>
          <p:nvPr/>
        </p:nvSpPr>
        <p:spPr>
          <a:xfrm>
            <a:off x="8382000" y="6553200"/>
            <a:ext cx="3810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53D45C7-AFA8-4622-8BFA-D400F3569C1E}" type="slidenum">
              <a:rPr lang="en-US" smtClean="0"/>
              <a:pPr>
                <a:defRPr/>
              </a:pPr>
              <a:t>19</a:t>
            </a:fld>
            <a:endParaRPr lang="en-US" dirty="0"/>
          </a:p>
        </p:txBody>
      </p:sp>
      <p:sp>
        <p:nvSpPr>
          <p:cNvPr id="6" name="Right Arrow 5"/>
          <p:cNvSpPr/>
          <p:nvPr/>
        </p:nvSpPr>
        <p:spPr>
          <a:xfrm rot="17022684">
            <a:off x="1520985" y="3975165"/>
            <a:ext cx="553935" cy="1502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7022684" flipH="1">
            <a:off x="2320111" y="3587771"/>
            <a:ext cx="541377" cy="1651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14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299"/>
            <a:ext cx="7867934" cy="694353"/>
          </a:xfrm>
        </p:spPr>
        <p:txBody>
          <a:bodyPr/>
          <a:lstStyle/>
          <a:p>
            <a:r>
              <a:rPr lang="en-US" sz="3600" dirty="0">
                <a:solidFill>
                  <a:srgbClr val="FFFF00"/>
                </a:solidFill>
              </a:rPr>
              <a:t>Objectives/Overview</a:t>
            </a:r>
          </a:p>
        </p:txBody>
      </p:sp>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a:defRPr/>
            </a:pPr>
            <a:fld id="{953D45C7-AFA8-4622-8BFA-D400F3569C1E}" type="slidenum">
              <a:rPr lang="en-US" smtClean="0">
                <a:solidFill>
                  <a:prstClr val="white"/>
                </a:solidFill>
              </a:rPr>
              <a:pPr>
                <a:defRPr/>
              </a:pPr>
              <a:t>2</a:t>
            </a:fld>
            <a:endParaRPr lang="en-US" dirty="0">
              <a:solidFill>
                <a:prstClr val="white"/>
              </a:solidFill>
            </a:endParaRPr>
          </a:p>
        </p:txBody>
      </p:sp>
      <p:sp>
        <p:nvSpPr>
          <p:cNvPr id="5" name="Content Placeholder 2"/>
          <p:cNvSpPr txBox="1">
            <a:spLocks/>
          </p:cNvSpPr>
          <p:nvPr/>
        </p:nvSpPr>
        <p:spPr>
          <a:xfrm>
            <a:off x="685800" y="1006510"/>
            <a:ext cx="8229600" cy="484498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prstClr val="black"/>
                </a:solidFill>
                <a:cs typeface="ヒラギノ角ゴ Pro W3" charset="0"/>
              </a:rPr>
              <a:t>The Pain Challenge</a:t>
            </a:r>
          </a:p>
          <a:p>
            <a:r>
              <a:rPr lang="en-US" sz="2400" b="1" dirty="0">
                <a:solidFill>
                  <a:prstClr val="black"/>
                </a:solidFill>
                <a:cs typeface="ヒラギノ角ゴ Pro W3" charset="0"/>
              </a:rPr>
              <a:t>The Opioid Crisis</a:t>
            </a:r>
          </a:p>
          <a:p>
            <a:r>
              <a:rPr lang="en-US" sz="2400" b="1" dirty="0">
                <a:solidFill>
                  <a:prstClr val="black"/>
                </a:solidFill>
                <a:cs typeface="ヒラギノ角ゴ Pro W3" charset="0"/>
              </a:rPr>
              <a:t>VA, DoD and Federal Initiatives</a:t>
            </a:r>
          </a:p>
          <a:p>
            <a:r>
              <a:rPr lang="en-US" sz="2400" b="1" dirty="0">
                <a:solidFill>
                  <a:prstClr val="black"/>
                </a:solidFill>
                <a:cs typeface="ヒラギノ角ゴ Pro W3" charset="0"/>
              </a:rPr>
              <a:t>Comprehensive Addiction and Recovery Act (2016)</a:t>
            </a:r>
          </a:p>
          <a:p>
            <a:pPr lvl="1"/>
            <a:r>
              <a:rPr lang="en-US" sz="2200" dirty="0">
                <a:solidFill>
                  <a:prstClr val="black"/>
                </a:solidFill>
              </a:rPr>
              <a:t>VA/DoD Health Executive Council Pain Management Workgroup</a:t>
            </a:r>
          </a:p>
          <a:p>
            <a:pPr lvl="1"/>
            <a:r>
              <a:rPr lang="en-US" sz="2200" dirty="0">
                <a:solidFill>
                  <a:prstClr val="black"/>
                </a:solidFill>
              </a:rPr>
              <a:t>Opioid Safety Initiative/Opioid Risk Mitigation</a:t>
            </a:r>
          </a:p>
          <a:p>
            <a:pPr lvl="1"/>
            <a:r>
              <a:rPr lang="en-US" sz="2200" dirty="0">
                <a:solidFill>
                  <a:prstClr val="black"/>
                </a:solidFill>
              </a:rPr>
              <a:t>Dashboards</a:t>
            </a:r>
          </a:p>
          <a:p>
            <a:pPr lvl="1"/>
            <a:r>
              <a:rPr lang="en-US" sz="2200" dirty="0">
                <a:solidFill>
                  <a:prstClr val="black"/>
                </a:solidFill>
              </a:rPr>
              <a:t>VA-DoD Clinical Practice Guideline</a:t>
            </a:r>
          </a:p>
          <a:p>
            <a:pPr lvl="1"/>
            <a:r>
              <a:rPr lang="en-US" sz="2200" dirty="0">
                <a:solidFill>
                  <a:prstClr val="black"/>
                </a:solidFill>
              </a:rPr>
              <a:t>Provider Education</a:t>
            </a:r>
          </a:p>
          <a:p>
            <a:pPr lvl="1"/>
            <a:r>
              <a:rPr lang="en-US" sz="2400" dirty="0"/>
              <a:t>Complementary and integrative health (CIH)</a:t>
            </a:r>
          </a:p>
          <a:p>
            <a:pPr lvl="1"/>
            <a:r>
              <a:rPr lang="en-US" sz="2200" dirty="0">
                <a:solidFill>
                  <a:prstClr val="black"/>
                </a:solidFill>
              </a:rPr>
              <a:t>Stepped Care Model and Pain Management Teams at all VHA facilities</a:t>
            </a:r>
          </a:p>
          <a:p>
            <a:pPr lvl="1"/>
            <a:r>
              <a:rPr lang="en-US" sz="2200" dirty="0">
                <a:solidFill>
                  <a:prstClr val="black"/>
                </a:solidFill>
              </a:rPr>
              <a:t>Interdisciplinary Pain Teams</a:t>
            </a:r>
            <a:endParaRPr lang="en-US" sz="2200" b="1" dirty="0">
              <a:solidFill>
                <a:prstClr val="black"/>
              </a:solidFill>
            </a:endParaRPr>
          </a:p>
        </p:txBody>
      </p:sp>
    </p:spTree>
    <p:extLst>
      <p:ext uri="{BB962C8B-B14F-4D97-AF65-F5344CB8AC3E}">
        <p14:creationId xmlns:p14="http://schemas.microsoft.com/office/powerpoint/2010/main" val="399353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89" y="85357"/>
            <a:ext cx="8534400" cy="914400"/>
          </a:xfrm>
        </p:spPr>
        <p:txBody>
          <a:bodyPr>
            <a:normAutofit/>
          </a:bodyPr>
          <a:lstStyle/>
          <a:p>
            <a:r>
              <a:rPr lang="en-US" sz="3200" dirty="0">
                <a:solidFill>
                  <a:srgbClr val="FFFF00"/>
                </a:solidFill>
              </a:rPr>
              <a:t>Duration Increases Risk from Opioids</a:t>
            </a:r>
          </a:p>
        </p:txBody>
      </p:sp>
      <p:sp>
        <p:nvSpPr>
          <p:cNvPr id="4" name="Slide Number Placeholder 3"/>
          <p:cNvSpPr>
            <a:spLocks noGrp="1"/>
          </p:cNvSpPr>
          <p:nvPr>
            <p:ph type="sldNum" sz="quarter" idx="10"/>
          </p:nvPr>
        </p:nvSpPr>
        <p:spPr>
          <a:xfrm>
            <a:off x="6781800" y="6521548"/>
            <a:ext cx="2133600" cy="365125"/>
          </a:xfrm>
        </p:spPr>
        <p:txBody>
          <a:bodyPr/>
          <a:lstStyle/>
          <a:p>
            <a:pPr>
              <a:defRPr/>
            </a:pPr>
            <a:fld id="{C32E41BC-F3C7-4440-964A-79A2B9AB8CF4}" type="slidenum">
              <a:rPr lang="en-US" smtClean="0"/>
              <a:pPr>
                <a:defRPr/>
              </a:pPr>
              <a:t>20</a:t>
            </a:fld>
            <a:endParaRPr lang="en-US" dirty="0"/>
          </a:p>
        </p:txBody>
      </p:sp>
      <p:sp>
        <p:nvSpPr>
          <p:cNvPr id="9" name="Content Placeholder 2"/>
          <p:cNvSpPr txBox="1">
            <a:spLocks/>
          </p:cNvSpPr>
          <p:nvPr/>
        </p:nvSpPr>
        <p:spPr bwMode="auto">
          <a:xfrm>
            <a:off x="340555" y="1032788"/>
            <a:ext cx="8534400" cy="19552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altLang="en-US" sz="2000" b="1" i="0" strike="noStrike" kern="1200" cap="none" spc="0" normalizeH="0" baseline="0" noProof="0" dirty="0">
                <a:ln>
                  <a:noFill/>
                </a:ln>
                <a:solidFill>
                  <a:schemeClr val="tx1"/>
                </a:solidFill>
                <a:effectLst/>
                <a:uLnTx/>
                <a:uFillTx/>
                <a:latin typeface="+mn-lt"/>
                <a:ea typeface="Georgia" pitchFamily="18" charset="0"/>
                <a:cs typeface="Georgia"/>
              </a:rPr>
              <a:t>Characteristics</a:t>
            </a:r>
            <a:r>
              <a:rPr kumimoji="0" lang="en-US" altLang="en-US" sz="2000" b="1" i="0" strike="noStrike" kern="1200" cap="none" spc="0" normalizeH="0" noProof="0" dirty="0">
                <a:ln>
                  <a:noFill/>
                </a:ln>
                <a:solidFill>
                  <a:schemeClr val="tx1"/>
                </a:solidFill>
                <a:effectLst/>
                <a:uLnTx/>
                <a:uFillTx/>
                <a:latin typeface="+mn-lt"/>
                <a:ea typeface="Georgia" pitchFamily="18" charset="0"/>
                <a:cs typeface="Georgia"/>
              </a:rPr>
              <a:t> of Initial Prescription and Likelihood of Long-Term Opioid Use – </a:t>
            </a:r>
            <a:endParaRPr kumimoji="0" lang="en-US" altLang="en-US" sz="2000" b="1" i="0" strike="noStrike" kern="1200" cap="none" spc="0" normalizeH="0" baseline="0" noProof="0" dirty="0">
              <a:ln>
                <a:noFill/>
              </a:ln>
              <a:solidFill>
                <a:schemeClr val="tx1"/>
              </a:solidFill>
              <a:effectLst/>
              <a:uLnTx/>
              <a:uFillTx/>
              <a:latin typeface="+mn-lt"/>
              <a:ea typeface="Georgia" pitchFamily="18" charset="0"/>
              <a:cs typeface="Georgia"/>
            </a:endParaRPr>
          </a:p>
          <a:p>
            <a:pPr marL="342900" lvl="0" indent="-342900" eaLnBrk="0" hangingPunct="0">
              <a:spcBef>
                <a:spcPct val="20000"/>
              </a:spcBef>
              <a:defRPr/>
            </a:pPr>
            <a:r>
              <a:rPr lang="en-US" altLang="en-US" dirty="0">
                <a:ea typeface="Georgia" pitchFamily="18" charset="0"/>
                <a:cs typeface="Georgia"/>
              </a:rPr>
              <a:t>S</a:t>
            </a:r>
            <a:r>
              <a:rPr lang="en-US" altLang="en-US" dirty="0">
                <a:latin typeface="+mn-lt"/>
                <a:ea typeface="Georgia" pitchFamily="18" charset="0"/>
                <a:cs typeface="Georgia"/>
              </a:rPr>
              <a:t>tudy analyzed the first episode of opioid use; opioid-naïve, cancer-free adults </a:t>
            </a:r>
          </a:p>
          <a:p>
            <a:pPr marL="342900" lvl="0" indent="-342900" eaLnBrk="0" hangingPunct="0">
              <a:spcBef>
                <a:spcPct val="20000"/>
              </a:spcBef>
              <a:buFont typeface="Arial" panose="020B0604020202020204" pitchFamily="34" charset="0"/>
              <a:buChar char="•"/>
              <a:defRPr/>
            </a:pPr>
            <a:r>
              <a:rPr lang="en-US" altLang="en-US" dirty="0">
                <a:latin typeface="+mn-lt"/>
                <a:ea typeface="Georgia" pitchFamily="18" charset="0"/>
                <a:cs typeface="Georgia"/>
              </a:rPr>
              <a:t>2.6% continued opioid therapy after 1 year.</a:t>
            </a:r>
          </a:p>
          <a:p>
            <a:pPr marL="342900" lvl="0" indent="-342900" eaLnBrk="0" hangingPunct="0">
              <a:spcBef>
                <a:spcPct val="20000"/>
              </a:spcBef>
              <a:buFont typeface="Arial" panose="020B0604020202020204" pitchFamily="34" charset="0"/>
              <a:buChar char="•"/>
              <a:defRPr/>
            </a:pPr>
            <a:r>
              <a:rPr lang="en-US" altLang="en-US" dirty="0">
                <a:latin typeface="+mn-lt"/>
                <a:ea typeface="Georgia" pitchFamily="18" charset="0"/>
                <a:cs typeface="Georgia"/>
              </a:rPr>
              <a:t>For patients with at least 1 full day of opioids, the risk was 6% for continuation.</a:t>
            </a:r>
          </a:p>
          <a:p>
            <a:pPr marL="342900" lvl="0" indent="-342900" eaLnBrk="0" hangingPunct="0">
              <a:spcBef>
                <a:spcPct val="20000"/>
              </a:spcBef>
              <a:buFont typeface="Arial" panose="020B0604020202020204" pitchFamily="34" charset="0"/>
              <a:buChar char="•"/>
              <a:defRPr/>
            </a:pPr>
            <a:r>
              <a:rPr lang="en-US" altLang="en-US" dirty="0">
                <a:latin typeface="+mn-lt"/>
                <a:ea typeface="Georgia" pitchFamily="18" charset="0"/>
                <a:cs typeface="Georgia"/>
              </a:rPr>
              <a:t>Patients with opioids for ≥1 year were more likely to be older, female, had a pain diagnosis before opioid initiation, initiated on higher doses or long-acting opioid.</a:t>
            </a:r>
            <a:endParaRPr lang="en-US" altLang="en-US" sz="2000" dirty="0">
              <a:latin typeface="+mn-lt"/>
              <a:ea typeface="Georgia" pitchFamily="18" charset="0"/>
              <a:cs typeface="Georgia"/>
            </a:endParaRPr>
          </a:p>
          <a:p>
            <a:pPr marL="342900" lvl="0" indent="-342900" eaLnBrk="0" hangingPunct="0">
              <a:spcBef>
                <a:spcPct val="20000"/>
              </a:spcBef>
              <a:buFont typeface="Arial" panose="020B0604020202020204" pitchFamily="34" charset="0"/>
              <a:buChar char="•"/>
              <a:defRPr/>
            </a:pPr>
            <a:endParaRPr kumimoji="0" lang="en-US" altLang="en-US" sz="800" b="0" i="0" u="sng" strike="noStrike" kern="1200" cap="none" spc="0" normalizeH="0" baseline="0" noProof="0" dirty="0">
              <a:ln>
                <a:noFill/>
              </a:ln>
              <a:solidFill>
                <a:schemeClr val="tx1"/>
              </a:solidFill>
              <a:effectLst/>
              <a:uLnTx/>
              <a:uFillTx/>
              <a:latin typeface="+mn-lt"/>
              <a:ea typeface="Georgia" pitchFamily="18" charset="0"/>
              <a:cs typeface="Georgia"/>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754" y="3537191"/>
            <a:ext cx="4211839" cy="289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bwMode="auto">
          <a:xfrm>
            <a:off x="357765" y="2971800"/>
            <a:ext cx="4595235" cy="3291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lvl="0" indent="-342900" eaLnBrk="0" hangingPunct="0">
              <a:spcBef>
                <a:spcPct val="20000"/>
              </a:spcBef>
              <a:buFont typeface="Arial" panose="020B0604020202020204" pitchFamily="34" charset="0"/>
              <a:buChar char="•"/>
              <a:defRPr/>
            </a:pPr>
            <a:r>
              <a:rPr lang="en-US" altLang="en-US" dirty="0">
                <a:latin typeface="+mn-lt"/>
                <a:ea typeface="Georgia" pitchFamily="18" charset="0"/>
                <a:cs typeface="Georgia"/>
              </a:rPr>
              <a:t>For duration, the largest increments in probability of continued use were after the </a:t>
            </a:r>
            <a:r>
              <a:rPr lang="en-US" altLang="en-US" dirty="0">
                <a:ea typeface="Georgia" pitchFamily="18" charset="0"/>
                <a:cs typeface="Georgia"/>
              </a:rPr>
              <a:t>5</a:t>
            </a:r>
            <a:r>
              <a:rPr lang="en-US" altLang="en-US" baseline="30000" dirty="0">
                <a:ea typeface="Georgia" pitchFamily="18" charset="0"/>
                <a:cs typeface="Georgia"/>
              </a:rPr>
              <a:t>th</a:t>
            </a:r>
            <a:r>
              <a:rPr lang="en-US" altLang="en-US" dirty="0">
                <a:latin typeface="+mn-lt"/>
                <a:ea typeface="Georgia" pitchFamily="18" charset="0"/>
                <a:cs typeface="Georgia"/>
              </a:rPr>
              <a:t> and 31</a:t>
            </a:r>
            <a:r>
              <a:rPr lang="en-US" altLang="en-US" baseline="30000" dirty="0">
                <a:latin typeface="+mn-lt"/>
                <a:ea typeface="Georgia" pitchFamily="18" charset="0"/>
                <a:cs typeface="Georgia"/>
              </a:rPr>
              <a:t>st</a:t>
            </a:r>
            <a:r>
              <a:rPr lang="en-US" altLang="en-US" dirty="0">
                <a:latin typeface="+mn-lt"/>
                <a:ea typeface="Georgia" pitchFamily="18" charset="0"/>
                <a:cs typeface="Georgia"/>
              </a:rPr>
              <a:t> days; the second prescription; and first </a:t>
            </a:r>
            <a:r>
              <a:rPr lang="en-US" altLang="en-US" dirty="0">
                <a:ea typeface="Georgia" pitchFamily="18" charset="0"/>
                <a:cs typeface="Georgia"/>
              </a:rPr>
              <a:t>scripts</a:t>
            </a:r>
            <a:r>
              <a:rPr lang="en-US" altLang="en-US" dirty="0">
                <a:latin typeface="+mn-lt"/>
                <a:ea typeface="Georgia" pitchFamily="18" charset="0"/>
                <a:cs typeface="Georgia"/>
              </a:rPr>
              <a:t> with 10- and 30-d supplies. </a:t>
            </a:r>
          </a:p>
          <a:p>
            <a:pPr marL="342900" lvl="0" indent="-342900" defTabSz="457200" eaLnBrk="0" fontAlgn="base" hangingPunct="0">
              <a:spcBef>
                <a:spcPct val="20000"/>
              </a:spcBef>
              <a:spcAft>
                <a:spcPct val="0"/>
              </a:spcAft>
              <a:defRPr/>
            </a:pPr>
            <a:r>
              <a:rPr lang="en-US" altLang="en-US" sz="2000" b="1" dirty="0">
                <a:ea typeface="Georgia" pitchFamily="18" charset="0"/>
                <a:cs typeface="Georgia"/>
              </a:rPr>
              <a:t>Recommendation </a:t>
            </a:r>
          </a:p>
          <a:p>
            <a:pPr marL="342900" lvl="0" indent="-342900" defTabSz="457200" eaLnBrk="0" fontAlgn="base" hangingPunct="0">
              <a:spcBef>
                <a:spcPct val="20000"/>
              </a:spcBef>
              <a:spcAft>
                <a:spcPct val="0"/>
              </a:spcAft>
              <a:buFont typeface="Arial" panose="020B0604020202020204" pitchFamily="34" charset="0"/>
              <a:buChar char="•"/>
              <a:defRPr/>
            </a:pPr>
            <a:r>
              <a:rPr lang="en-US" sz="2000" dirty="0"/>
              <a:t>Treatment of acute pain for shortest durations possible, &lt;7 d (ideally ≤3 d). </a:t>
            </a:r>
          </a:p>
          <a:p>
            <a:pPr marL="342900" lvl="0" indent="-342900" defTabSz="457200" eaLnBrk="0" fontAlgn="base" hangingPunct="0">
              <a:spcBef>
                <a:spcPct val="20000"/>
              </a:spcBef>
              <a:spcAft>
                <a:spcPct val="0"/>
              </a:spcAft>
              <a:buFont typeface="Arial" panose="020B0604020202020204" pitchFamily="34" charset="0"/>
              <a:buChar char="•"/>
              <a:defRPr/>
            </a:pPr>
            <a:r>
              <a:rPr lang="en-US" sz="2000" dirty="0"/>
              <a:t>Caution when prescribing &gt;1 </a:t>
            </a:r>
            <a:r>
              <a:rPr lang="en-US" sz="2000" dirty="0" err="1"/>
              <a:t>wk</a:t>
            </a:r>
            <a:r>
              <a:rPr lang="en-US" sz="2000" dirty="0"/>
              <a:t>, or authorizing a refill or second script.</a:t>
            </a:r>
          </a:p>
          <a:p>
            <a:pPr marL="342900" lvl="0" indent="-342900" defTabSz="457200" eaLnBrk="0" fontAlgn="base" hangingPunct="0">
              <a:spcBef>
                <a:spcPct val="20000"/>
              </a:spcBef>
              <a:spcAft>
                <a:spcPct val="0"/>
              </a:spcAft>
              <a:buFont typeface="Arial" panose="020B0604020202020204" pitchFamily="34" charset="0"/>
              <a:buChar char="•"/>
              <a:defRPr/>
            </a:pPr>
            <a:r>
              <a:rPr lang="en-US" sz="2000" dirty="0"/>
              <a:t>Discuss long-term plan with patients.</a:t>
            </a:r>
            <a:endParaRPr kumimoji="0" lang="en-US" altLang="en-US" sz="800" b="0" i="0" u="sng" strike="noStrike" kern="1200" cap="none" spc="0" normalizeH="0" baseline="0" noProof="0" dirty="0">
              <a:ln>
                <a:noFill/>
              </a:ln>
              <a:solidFill>
                <a:schemeClr val="tx1"/>
              </a:solidFill>
              <a:effectLst/>
              <a:uLnTx/>
              <a:uFillTx/>
              <a:latin typeface="+mn-lt"/>
              <a:ea typeface="Georgia" pitchFamily="18" charset="0"/>
              <a:cs typeface="Georgia"/>
            </a:endParaRPr>
          </a:p>
        </p:txBody>
      </p:sp>
      <p:sp>
        <p:nvSpPr>
          <p:cNvPr id="5" name="TextBox 4"/>
          <p:cNvSpPr txBox="1"/>
          <p:nvPr/>
        </p:nvSpPr>
        <p:spPr>
          <a:xfrm>
            <a:off x="228600" y="6550223"/>
            <a:ext cx="5638800" cy="307777"/>
          </a:xfrm>
          <a:prstGeom prst="rect">
            <a:avLst/>
          </a:prstGeom>
          <a:noFill/>
          <a:ln w="6350">
            <a:solidFill>
              <a:schemeClr val="tx1"/>
            </a:solidFill>
          </a:ln>
        </p:spPr>
        <p:txBody>
          <a:bodyPr wrap="square" rtlCol="0">
            <a:spAutoFit/>
          </a:bodyPr>
          <a:lstStyle/>
          <a:p>
            <a:r>
              <a:rPr lang="en-US" sz="1400" dirty="0">
                <a:solidFill>
                  <a:schemeClr val="bg1"/>
                </a:solidFill>
              </a:rPr>
              <a:t>Morbidity and Mortality Weekly Report. March 17, 2017 / 66(10);265–269</a:t>
            </a:r>
          </a:p>
        </p:txBody>
      </p:sp>
      <p:sp>
        <p:nvSpPr>
          <p:cNvPr id="6" name="TextBox 5">
            <a:extLst>
              <a:ext uri="{FF2B5EF4-FFF2-40B4-BE49-F238E27FC236}">
                <a16:creationId xmlns:a16="http://schemas.microsoft.com/office/drawing/2014/main" id="{7478DAE5-C59E-4C5A-933E-27AD236BCFB6}"/>
              </a:ext>
            </a:extLst>
          </p:cNvPr>
          <p:cNvSpPr txBox="1"/>
          <p:nvPr/>
        </p:nvSpPr>
        <p:spPr>
          <a:xfrm>
            <a:off x="5122564" y="3214862"/>
            <a:ext cx="3707722" cy="338554"/>
          </a:xfrm>
          <a:prstGeom prst="rect">
            <a:avLst/>
          </a:prstGeom>
          <a:noFill/>
          <a:ln w="6350">
            <a:solidFill>
              <a:schemeClr val="tx1"/>
            </a:solidFill>
          </a:ln>
        </p:spPr>
        <p:txBody>
          <a:bodyPr wrap="square" rtlCol="0">
            <a:spAutoFit/>
          </a:bodyPr>
          <a:lstStyle/>
          <a:p>
            <a:r>
              <a:rPr lang="en-US" altLang="en-US" sz="1600" dirty="0">
                <a:ea typeface="Georgia" pitchFamily="18" charset="0"/>
                <a:cs typeface="Georgia"/>
              </a:rPr>
              <a:t>Study of 1,294,247 patients, 2006 to 2015</a:t>
            </a:r>
            <a:endParaRPr lang="en-US" sz="1600" dirty="0"/>
          </a:p>
        </p:txBody>
      </p:sp>
    </p:spTree>
    <p:extLst>
      <p:ext uri="{BB962C8B-B14F-4D97-AF65-F5344CB8AC3E}">
        <p14:creationId xmlns:p14="http://schemas.microsoft.com/office/powerpoint/2010/main" val="2758568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221651"/>
            <a:ext cx="8075963" cy="803274"/>
          </a:xfrm>
        </p:spPr>
        <p:txBody>
          <a:bodyPr/>
          <a:lstStyle/>
          <a:p>
            <a:pPr eaLnBrk="1" hangingPunct="1"/>
            <a:r>
              <a:rPr lang="en-US" altLang="en-US" sz="2800" dirty="0">
                <a:solidFill>
                  <a:srgbClr val="FFFF00"/>
                </a:solidFill>
              </a:rPr>
              <a:t>Patient Risk Factors for Harm from Opioids</a:t>
            </a:r>
          </a:p>
        </p:txBody>
      </p:sp>
      <p:sp>
        <p:nvSpPr>
          <p:cNvPr id="2" name="Content Placeholder 1"/>
          <p:cNvSpPr>
            <a:spLocks noGrp="1"/>
          </p:cNvSpPr>
          <p:nvPr>
            <p:ph idx="1"/>
          </p:nvPr>
        </p:nvSpPr>
        <p:spPr>
          <a:xfrm>
            <a:off x="1879518" y="6539139"/>
            <a:ext cx="5130882" cy="395061"/>
          </a:xfrm>
        </p:spPr>
        <p:txBody>
          <a:bodyPr/>
          <a:lstStyle/>
          <a:p>
            <a:pPr marL="0" indent="0">
              <a:buNone/>
            </a:pPr>
            <a:r>
              <a:rPr lang="en-US" sz="1600" dirty="0">
                <a:solidFill>
                  <a:schemeClr val="bg1"/>
                </a:solidFill>
              </a:rPr>
              <a:t>http://www.cdc.gov/drugoverdose/opioids/prescribed.html</a:t>
            </a:r>
          </a:p>
        </p:txBody>
      </p:sp>
      <p:pic>
        <p:nvPicPr>
          <p:cNvPr id="3" name="Picture 2" descr="Image showing a number of factors that can increase the risk of an opioid side effect or overdos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433" y="990600"/>
            <a:ext cx="3018188" cy="258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433" y="3254742"/>
            <a:ext cx="3018188" cy="2485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541856" y="990600"/>
            <a:ext cx="4443928" cy="4264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sz="2200" b="1" dirty="0"/>
              <a:t>Psychiatric disorders</a:t>
            </a:r>
            <a:r>
              <a:rPr lang="en-US" sz="2200" dirty="0"/>
              <a:t>, including anxiety or depression. </a:t>
            </a:r>
          </a:p>
          <a:p>
            <a:pPr marL="457200" indent="-457200">
              <a:buFont typeface="Arial" panose="020B0604020202020204" pitchFamily="34" charset="0"/>
              <a:buChar char="•"/>
            </a:pPr>
            <a:r>
              <a:rPr lang="en-US" sz="2200" dirty="0"/>
              <a:t>Personal or family history of </a:t>
            </a:r>
            <a:r>
              <a:rPr lang="en-US" sz="2200" b="1" dirty="0"/>
              <a:t>substance use disorder. </a:t>
            </a:r>
          </a:p>
          <a:p>
            <a:pPr marL="457200" indent="-457200">
              <a:buFont typeface="Arial" panose="020B0604020202020204" pitchFamily="34" charset="0"/>
              <a:buChar char="•"/>
            </a:pPr>
            <a:r>
              <a:rPr lang="en-US" sz="2200" dirty="0"/>
              <a:t>History of aberrant behavior/non-compliance.</a:t>
            </a:r>
          </a:p>
          <a:p>
            <a:pPr marL="457200" indent="-457200">
              <a:buFont typeface="Arial" panose="020B0604020202020204" pitchFamily="34" charset="0"/>
              <a:buChar char="•"/>
            </a:pPr>
            <a:r>
              <a:rPr lang="en-US" sz="2200" dirty="0"/>
              <a:t>Age 65 or older. </a:t>
            </a:r>
          </a:p>
          <a:p>
            <a:pPr marL="457200" indent="-457200">
              <a:buFont typeface="Arial" panose="020B0604020202020204" pitchFamily="34" charset="0"/>
              <a:buChar char="•"/>
            </a:pPr>
            <a:r>
              <a:rPr lang="en-US" sz="2200" dirty="0"/>
              <a:t>Young age (below 30). </a:t>
            </a:r>
          </a:p>
          <a:p>
            <a:pPr marL="457200" indent="-457200">
              <a:buFont typeface="Arial" panose="020B0604020202020204" pitchFamily="34" charset="0"/>
              <a:buChar char="•"/>
            </a:pPr>
            <a:r>
              <a:rPr lang="en-US" sz="2200" dirty="0"/>
              <a:t>COPD or other underlying respiratory conditions. </a:t>
            </a:r>
          </a:p>
          <a:p>
            <a:pPr marL="457200" indent="-457200">
              <a:buFont typeface="Arial" panose="020B0604020202020204" pitchFamily="34" charset="0"/>
              <a:buChar char="•"/>
            </a:pPr>
            <a:r>
              <a:rPr lang="en-US" sz="2200" dirty="0"/>
              <a:t>Renal or hepatic insufficiency. </a:t>
            </a:r>
          </a:p>
          <a:p>
            <a:pPr marL="457200" indent="-457200">
              <a:buFont typeface="Arial" panose="020B0604020202020204" pitchFamily="34" charset="0"/>
              <a:buChar char="•"/>
            </a:pPr>
            <a:r>
              <a:rPr lang="en-US" sz="2200" dirty="0"/>
              <a:t>Pregnancy.</a:t>
            </a:r>
          </a:p>
        </p:txBody>
      </p:sp>
      <p:sp>
        <p:nvSpPr>
          <p:cNvPr id="7" name="Content Placeholder 2">
            <a:extLst>
              <a:ext uri="{FF2B5EF4-FFF2-40B4-BE49-F238E27FC236}">
                <a16:creationId xmlns:a16="http://schemas.microsoft.com/office/drawing/2014/main" id="{83B405BA-4955-405C-ADC8-C9A3E30BCB31}"/>
              </a:ext>
            </a:extLst>
          </p:cNvPr>
          <p:cNvSpPr txBox="1">
            <a:spLocks/>
          </p:cNvSpPr>
          <p:nvPr/>
        </p:nvSpPr>
        <p:spPr bwMode="auto">
          <a:xfrm>
            <a:off x="521759" y="5255165"/>
            <a:ext cx="4167352" cy="587205"/>
          </a:xfrm>
          <a:prstGeom prst="rect">
            <a:avLst/>
          </a:prstGeom>
          <a:solidFill>
            <a:srgbClr val="FFFF99"/>
          </a:solidFill>
          <a:ln w="19050">
            <a:solidFill>
              <a:schemeClr val="tx1"/>
            </a:solidFill>
            <a:miter lim="800000"/>
            <a:headEnd/>
            <a:tailEnd/>
          </a:ln>
        </p:spPr>
        <p:txBody>
          <a:bodyPr vert="horz" wrap="square" lIns="91440" tIns="45720" rIns="91440" bIns="45720" numCol="1" anchor="ctr" anchorCtr="0" compatLnSpc="1">
            <a:prstTxWarp prst="textNoShape">
              <a:avLst/>
            </a:prstTxWarp>
            <a:noAutofit/>
          </a:bodyPr>
          <a:lstStyle/>
          <a:p>
            <a:pPr algn="ctr"/>
            <a:r>
              <a:rPr lang="en-US" sz="2000" b="1" dirty="0">
                <a:solidFill>
                  <a:srgbClr val="FF0000"/>
                </a:solidFill>
              </a:rPr>
              <a:t>Every patient is at risk</a:t>
            </a:r>
          </a:p>
        </p:txBody>
      </p:sp>
      <p:sp>
        <p:nvSpPr>
          <p:cNvPr id="9"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21</a:t>
            </a:fld>
            <a:endParaRPr lang="en-US" dirty="0"/>
          </a:p>
        </p:txBody>
      </p:sp>
    </p:spTree>
    <p:extLst>
      <p:ext uri="{BB962C8B-B14F-4D97-AF65-F5344CB8AC3E}">
        <p14:creationId xmlns:p14="http://schemas.microsoft.com/office/powerpoint/2010/main" val="170689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97" y="152401"/>
            <a:ext cx="8040334" cy="533400"/>
          </a:xfrm>
        </p:spPr>
        <p:txBody>
          <a:bodyPr/>
          <a:lstStyle/>
          <a:p>
            <a:pPr marL="228600" lvl="0" indent="-228600">
              <a:spcBef>
                <a:spcPts val="1000"/>
              </a:spcBef>
            </a:pPr>
            <a:r>
              <a:rPr lang="en-US" sz="3200" dirty="0">
                <a:solidFill>
                  <a:srgbClr val="FFFF00"/>
                </a:solidFill>
                <a:latin typeface="Calibri"/>
                <a:ea typeface="+mn-ea"/>
                <a:cs typeface="+mn-cs"/>
              </a:rPr>
              <a:t>Paradigm Shift in Pain Care</a:t>
            </a:r>
            <a:endParaRPr lang="en-US" sz="3600" dirty="0">
              <a:solidFill>
                <a:srgbClr val="FFFF00"/>
              </a:solidFill>
            </a:endParaRPr>
          </a:p>
        </p:txBody>
      </p:sp>
      <p:sp>
        <p:nvSpPr>
          <p:cNvPr id="3" name="Content Placeholder 2"/>
          <p:cNvSpPr>
            <a:spLocks noGrp="1"/>
          </p:cNvSpPr>
          <p:nvPr>
            <p:ph sz="half" idx="1"/>
          </p:nvPr>
        </p:nvSpPr>
        <p:spPr>
          <a:xfrm>
            <a:off x="505838" y="1219200"/>
            <a:ext cx="8257162" cy="5029200"/>
          </a:xfrm>
        </p:spPr>
        <p:txBody>
          <a:bodyPr>
            <a:normAutofit lnSpcReduction="10000"/>
          </a:bodyPr>
          <a:lstStyle/>
          <a:p>
            <a:r>
              <a:rPr lang="en-US" sz="2400" b="1" i="1" dirty="0"/>
              <a:t>Paradigm shift away from opioid therapy </a:t>
            </a:r>
            <a:r>
              <a:rPr lang="en-US" sz="2400" i="1" dirty="0"/>
              <a:t>for non-end-of-life pain management</a:t>
            </a:r>
            <a:r>
              <a:rPr lang="en-US" sz="2800" i="1" dirty="0"/>
              <a:t>. </a:t>
            </a:r>
          </a:p>
          <a:p>
            <a:pPr lvl="1"/>
            <a:r>
              <a:rPr lang="en-US" sz="2000" dirty="0"/>
              <a:t>There is no completely safe opioid dose threshold below which there are no risks for adverse outcomes.</a:t>
            </a:r>
          </a:p>
          <a:p>
            <a:pPr lvl="1"/>
            <a:r>
              <a:rPr lang="en-US" sz="2000" dirty="0"/>
              <a:t>Even a short-term use of low dose opioids may result in addiction. </a:t>
            </a:r>
          </a:p>
          <a:p>
            <a:pPr lvl="1"/>
            <a:r>
              <a:rPr lang="en-US" sz="2000" dirty="0"/>
              <a:t>Realization that any initial, short-term functional benefit will likely not be sustained in most patients. </a:t>
            </a:r>
          </a:p>
          <a:p>
            <a:pPr lvl="1"/>
            <a:r>
              <a:rPr lang="en-US" sz="2000" dirty="0"/>
              <a:t>Prolonged use of opioids, especially in higher doses, may lead to central sensitization and increase in pain over time (</a:t>
            </a:r>
            <a:r>
              <a:rPr lang="en-US" sz="2000" i="1" dirty="0"/>
              <a:t>Opioid Induced Hyperalgesia</a:t>
            </a:r>
            <a:r>
              <a:rPr lang="en-US" sz="2000" dirty="0"/>
              <a:t>)  </a:t>
            </a:r>
          </a:p>
          <a:p>
            <a:pPr lvl="1"/>
            <a:r>
              <a:rPr lang="en-US" sz="2000" dirty="0"/>
              <a:t>Patients on opioids may actually experience a functional decline in the long term, measured by factors like returning to employment.</a:t>
            </a:r>
          </a:p>
          <a:p>
            <a:pPr lvl="0"/>
            <a:r>
              <a:rPr lang="en-US" sz="2400" b="1" i="1" dirty="0">
                <a:solidFill>
                  <a:prstClr val="black"/>
                </a:solidFill>
              </a:rPr>
              <a:t>Paradigm shift towards multimodal and integrated team-based pain care (biopsychosocial interdisciplinary care)</a:t>
            </a:r>
            <a:endParaRPr lang="en-US" sz="2000" dirty="0"/>
          </a:p>
          <a:p>
            <a:pPr lvl="1">
              <a:buFont typeface="Arial" panose="020B0604020202020204" pitchFamily="34" charset="0"/>
              <a:buChar char="•"/>
            </a:pPr>
            <a:endParaRPr lang="en-US" dirty="0"/>
          </a:p>
        </p:txBody>
      </p:sp>
      <p:sp>
        <p:nvSpPr>
          <p:cNvPr id="4"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22</a:t>
            </a:fld>
            <a:endParaRPr lang="en-US" dirty="0"/>
          </a:p>
        </p:txBody>
      </p:sp>
    </p:spTree>
    <p:extLst>
      <p:ext uri="{BB962C8B-B14F-4D97-AF65-F5344CB8AC3E}">
        <p14:creationId xmlns:p14="http://schemas.microsoft.com/office/powerpoint/2010/main" val="1076949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28650" y="200244"/>
            <a:ext cx="7886700" cy="803274"/>
          </a:xfrm>
        </p:spPr>
        <p:txBody>
          <a:bodyPr/>
          <a:lstStyle/>
          <a:p>
            <a:pPr>
              <a:defRPr/>
            </a:pPr>
            <a:r>
              <a:rPr lang="en-US" sz="2800" dirty="0" err="1">
                <a:solidFill>
                  <a:srgbClr val="FFFF00"/>
                </a:solidFill>
                <a:ea typeface="ＭＳ Ｐゴシック" pitchFamily="1" charset="-128"/>
                <a:cs typeface="Arial" pitchFamily="34" charset="0"/>
              </a:rPr>
              <a:t>Biopsychosocial</a:t>
            </a:r>
            <a:r>
              <a:rPr lang="en-US" sz="2800" dirty="0">
                <a:solidFill>
                  <a:srgbClr val="FFFF00"/>
                </a:solidFill>
                <a:ea typeface="ＭＳ Ｐゴシック" pitchFamily="1" charset="-128"/>
                <a:cs typeface="Arial" pitchFamily="34" charset="0"/>
              </a:rPr>
              <a:t> Model: “Whole Person”</a:t>
            </a:r>
          </a:p>
        </p:txBody>
      </p:sp>
      <p:pic>
        <p:nvPicPr>
          <p:cNvPr id="5" name="Picture 2" descr="Image showing the Biopsychosocial 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302" y="1143000"/>
            <a:ext cx="5317396" cy="4229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90600" y="5257800"/>
            <a:ext cx="7767485" cy="1200329"/>
          </a:xfrm>
          <a:prstGeom prst="rect">
            <a:avLst/>
          </a:prstGeom>
          <a:noFill/>
        </p:spPr>
        <p:txBody>
          <a:bodyPr wrap="square" rtlCol="0">
            <a:spAutoFit/>
          </a:bodyPr>
          <a:lstStyle/>
          <a:p>
            <a:pPr fontAlgn="auto">
              <a:spcAft>
                <a:spcPts val="0"/>
              </a:spcAft>
              <a:defRPr/>
            </a:pPr>
            <a:r>
              <a:rPr lang="en-US" dirty="0"/>
              <a:t>Assess daily function, sleep, psychosocial-spiritual situation, social support, patient’s goals; medical and psychiatric comorbidities, substance use/abuse, suicidal ideation, etc. Include data from urine drug testing, prescription drug monitoring programs, prior records, etc. </a:t>
            </a:r>
          </a:p>
        </p:txBody>
      </p:sp>
    </p:spTree>
    <p:extLst>
      <p:ext uri="{BB962C8B-B14F-4D97-AF65-F5344CB8AC3E}">
        <p14:creationId xmlns:p14="http://schemas.microsoft.com/office/powerpoint/2010/main" val="4239270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25016" y="1828800"/>
            <a:ext cx="8881922" cy="3986216"/>
            <a:chOff x="125015" y="1295399"/>
            <a:chExt cx="8881922" cy="5314954"/>
          </a:xfrm>
        </p:grpSpPr>
        <p:sp>
          <p:nvSpPr>
            <p:cNvPr id="3" name="Rounded Rectangle 2"/>
            <p:cNvSpPr/>
            <p:nvPr/>
          </p:nvSpPr>
          <p:spPr bwMode="auto">
            <a:xfrm>
              <a:off x="236159" y="1295399"/>
              <a:ext cx="8770778" cy="5314954"/>
            </a:xfrm>
            <a:prstGeom prst="roundRect">
              <a:avLst/>
            </a:prstGeom>
            <a:solidFill>
              <a:srgbClr val="B6CBE4"/>
            </a:solidFill>
            <a:ln w="47625" cap="flat" cmpd="sng" algn="ctr">
              <a:solidFill>
                <a:schemeClr val="tx1"/>
              </a:solidFill>
              <a:prstDash val="solid"/>
              <a:round/>
              <a:headEnd type="none" w="med" len="med"/>
              <a:tailEnd type="none" w="med" len="med"/>
            </a:ln>
            <a:effectLst/>
            <a:scene3d>
              <a:camera prst="orthographicFront"/>
              <a:lightRig rig="threePt" dir="t"/>
            </a:scene3d>
            <a:sp3d>
              <a:bevelT w="184150" h="120650" prst="coolSlant"/>
            </a:sp3d>
          </p:spPr>
          <p:txBody>
            <a:bodyPr lIns="67965" tIns="33983" rIns="67965" bIns="33983"/>
            <a:lstStyle/>
            <a:p>
              <a:pPr algn="ctr" defTabSz="718589">
                <a:defRPr/>
              </a:pPr>
              <a:endParaRPr lang="en-US" sz="1125" dirty="0">
                <a:latin typeface="Arial" charset="0"/>
                <a:cs typeface="Arial" charset="0"/>
              </a:endParaRPr>
            </a:p>
          </p:txBody>
        </p:sp>
        <p:sp>
          <p:nvSpPr>
            <p:cNvPr id="32" name="TextBox 31"/>
            <p:cNvSpPr txBox="1"/>
            <p:nvPr/>
          </p:nvSpPr>
          <p:spPr>
            <a:xfrm>
              <a:off x="125015" y="1678781"/>
              <a:ext cx="129907" cy="1934784"/>
            </a:xfrm>
            <a:prstGeom prst="rect">
              <a:avLst/>
            </a:prstGeom>
            <a:solidFill>
              <a:schemeClr val="bg1"/>
            </a:solidFill>
            <a:ln>
              <a:solidFill>
                <a:schemeClr val="tx1"/>
              </a:solidFill>
            </a:ln>
          </p:spPr>
          <p:txBody>
            <a:bodyPr vert="vert270" lIns="0" tIns="0" rIns="0" bIns="0">
              <a:spAutoFit/>
            </a:bodyPr>
            <a:lstStyle/>
            <a:p>
              <a:pPr algn="ctr">
                <a:defRPr/>
              </a:pPr>
              <a:r>
                <a:rPr lang="en-US" sz="844" dirty="0">
                  <a:latin typeface="Arial" charset="0"/>
                  <a:cs typeface="Arial" charset="0"/>
                </a:rPr>
                <a:t>Organizations/Groups</a:t>
              </a:r>
            </a:p>
          </p:txBody>
        </p:sp>
        <p:sp>
          <p:nvSpPr>
            <p:cNvPr id="34" name="TextBox 33"/>
            <p:cNvSpPr txBox="1"/>
            <p:nvPr/>
          </p:nvSpPr>
          <p:spPr>
            <a:xfrm>
              <a:off x="142874" y="4250531"/>
              <a:ext cx="129907" cy="1934784"/>
            </a:xfrm>
            <a:prstGeom prst="rect">
              <a:avLst/>
            </a:prstGeom>
            <a:solidFill>
              <a:schemeClr val="bg1"/>
            </a:solidFill>
            <a:ln>
              <a:solidFill>
                <a:schemeClr val="tx1"/>
              </a:solidFill>
            </a:ln>
          </p:spPr>
          <p:txBody>
            <a:bodyPr vert="vert270" lIns="0" tIns="0" rIns="0" bIns="0">
              <a:spAutoFit/>
            </a:bodyPr>
            <a:lstStyle/>
            <a:p>
              <a:pPr algn="ctr">
                <a:defRPr/>
              </a:pPr>
              <a:r>
                <a:rPr lang="en-US" sz="844" dirty="0">
                  <a:latin typeface="Arial" charset="0"/>
                  <a:cs typeface="Arial" charset="0"/>
                </a:rPr>
                <a:t>Products/Deliverables</a:t>
              </a:r>
            </a:p>
          </p:txBody>
        </p:sp>
      </p:grpSp>
      <p:sp>
        <p:nvSpPr>
          <p:cNvPr id="19" name="Bevel 18"/>
          <p:cNvSpPr/>
          <p:nvPr/>
        </p:nvSpPr>
        <p:spPr bwMode="auto">
          <a:xfrm>
            <a:off x="6802099" y="4391184"/>
            <a:ext cx="1991153" cy="394228"/>
          </a:xfrm>
          <a:prstGeom prst="bevel">
            <a:avLst/>
          </a:prstGeom>
          <a:solidFill>
            <a:srgbClr val="00B0F0"/>
          </a:solidFill>
          <a:ln w="47625">
            <a:solidFill>
              <a:schemeClr val="tx1"/>
            </a:solidFill>
          </a:ln>
          <a:effectLst>
            <a:outerShdw blurRad="50800" dist="38100" dir="2700000" algn="tl" rotWithShape="0">
              <a:prstClr val="black">
                <a:alpha val="40000"/>
              </a:prstClr>
            </a:outerShdw>
          </a:effectLst>
          <a:scene3d>
            <a:camera prst="orthographicFront"/>
            <a:lightRig rig="threePt" dir="t"/>
          </a:scene3d>
          <a:sp3d/>
        </p:spPr>
        <p:txBody>
          <a:bodyPr lIns="143691" tIns="71846" rIns="143691" bIns="71846" anchor="ctr" anchorCtr="1">
            <a:spAutoFit/>
          </a:bodyPr>
          <a:lstStyle/>
          <a:p>
            <a:pPr>
              <a:defRPr/>
            </a:pPr>
            <a:r>
              <a:rPr lang="en-PH" sz="985" dirty="0">
                <a:solidFill>
                  <a:schemeClr val="bg1"/>
                </a:solidFill>
                <a:latin typeface="Arial" charset="0"/>
                <a:cs typeface="Arial" charset="0"/>
              </a:rPr>
              <a:t>National Pain Strategy</a:t>
            </a:r>
          </a:p>
        </p:txBody>
      </p:sp>
      <p:grpSp>
        <p:nvGrpSpPr>
          <p:cNvPr id="5" name="Group 4"/>
          <p:cNvGrpSpPr/>
          <p:nvPr/>
        </p:nvGrpSpPr>
        <p:grpSpPr>
          <a:xfrm>
            <a:off x="236161" y="2363991"/>
            <a:ext cx="8537259" cy="3272876"/>
            <a:chOff x="236160" y="2008986"/>
            <a:chExt cx="8537259" cy="4363835"/>
          </a:xfrm>
        </p:grpSpPr>
        <p:grpSp>
          <p:nvGrpSpPr>
            <p:cNvPr id="2" name="Group 50"/>
            <p:cNvGrpSpPr>
              <a:grpSpLocks/>
            </p:cNvGrpSpPr>
            <p:nvPr/>
          </p:nvGrpSpPr>
          <p:grpSpPr bwMode="auto">
            <a:xfrm>
              <a:off x="470297" y="3741539"/>
              <a:ext cx="8303122" cy="636984"/>
              <a:chOff x="472575" y="3758412"/>
              <a:chExt cx="8941116" cy="708730"/>
            </a:xfrm>
          </p:grpSpPr>
          <p:grpSp>
            <p:nvGrpSpPr>
              <p:cNvPr id="4" name="Group 5"/>
              <p:cNvGrpSpPr/>
              <p:nvPr/>
            </p:nvGrpSpPr>
            <p:grpSpPr>
              <a:xfrm>
                <a:off x="472575" y="3758412"/>
                <a:ext cx="8941116" cy="708730"/>
                <a:chOff x="569843" y="2747962"/>
                <a:chExt cx="7431157" cy="1214438"/>
              </a:xfrm>
              <a:effectLst>
                <a:outerShdw blurRad="50800" dist="38100" dir="2700000" algn="tl" rotWithShape="0">
                  <a:prstClr val="black">
                    <a:alpha val="40000"/>
                  </a:prstClr>
                </a:outerShdw>
              </a:effectLst>
            </p:grpSpPr>
            <p:sp>
              <p:nvSpPr>
                <p:cNvPr id="12" name="Pentagon 11"/>
                <p:cNvSpPr/>
                <p:nvPr/>
              </p:nvSpPr>
              <p:spPr>
                <a:xfrm>
                  <a:off x="569843" y="2747962"/>
                  <a:ext cx="1911625" cy="1214438"/>
                </a:xfrm>
                <a:prstGeom prst="homePlate">
                  <a:avLst/>
                </a:prstGeom>
                <a:solidFill>
                  <a:schemeClr val="bg1"/>
                </a:solidFill>
                <a:ln w="50800">
                  <a:solidFill>
                    <a:schemeClr val="tx1"/>
                  </a:solidFill>
                  <a:prstDash val="sysDash"/>
                </a:ln>
                <a:scene3d>
                  <a:camera prst="orthographicFront"/>
                  <a:lightRig rig="threePt" dir="t"/>
                </a:scene3d>
                <a:sp3d>
                  <a:bevelT w="165100" h="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sz="985"/>
                </a:p>
              </p:txBody>
            </p:sp>
            <p:sp>
              <p:nvSpPr>
                <p:cNvPr id="13" name="Chevron 12"/>
                <p:cNvSpPr/>
                <p:nvPr/>
              </p:nvSpPr>
              <p:spPr>
                <a:xfrm>
                  <a:off x="2001078" y="2747962"/>
                  <a:ext cx="1842052" cy="1214438"/>
                </a:xfrm>
                <a:prstGeom prst="chevron">
                  <a:avLst/>
                </a:prstGeom>
                <a:solidFill>
                  <a:schemeClr val="tx1">
                    <a:lumMod val="65000"/>
                    <a:lumOff val="35000"/>
                  </a:schemeClr>
                </a:solidFill>
                <a:ln w="50800">
                  <a:solidFill>
                    <a:schemeClr val="tx1"/>
                  </a:solidFill>
                  <a:prstDash val="sysDash"/>
                </a:ln>
                <a:scene3d>
                  <a:camera prst="orthographicFront"/>
                  <a:lightRig rig="threePt" dir="t"/>
                </a:scene3d>
                <a:sp3d>
                  <a:bevelT w="165100" h="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sz="985">
                    <a:solidFill>
                      <a:schemeClr val="tx1"/>
                    </a:solidFill>
                  </a:endParaRPr>
                </a:p>
              </p:txBody>
            </p:sp>
            <p:sp>
              <p:nvSpPr>
                <p:cNvPr id="14" name="Chevron 13"/>
                <p:cNvSpPr/>
                <p:nvPr/>
              </p:nvSpPr>
              <p:spPr>
                <a:xfrm>
                  <a:off x="3399182" y="2747962"/>
                  <a:ext cx="1842052" cy="1214438"/>
                </a:xfrm>
                <a:prstGeom prst="chevron">
                  <a:avLst/>
                </a:prstGeom>
                <a:solidFill>
                  <a:srgbClr val="506C8A"/>
                </a:solidFill>
                <a:ln w="50800">
                  <a:solidFill>
                    <a:schemeClr val="tx1"/>
                  </a:solidFill>
                  <a:prstDash val="sysDash"/>
                </a:ln>
                <a:scene3d>
                  <a:camera prst="orthographicFront"/>
                  <a:lightRig rig="threePt" dir="t"/>
                </a:scene3d>
                <a:sp3d>
                  <a:bevelT w="165100" h="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sz="985">
                    <a:solidFill>
                      <a:schemeClr val="tx1"/>
                    </a:solidFill>
                  </a:endParaRPr>
                </a:p>
              </p:txBody>
            </p:sp>
            <p:sp>
              <p:nvSpPr>
                <p:cNvPr id="15" name="Chevron 14"/>
                <p:cNvSpPr/>
                <p:nvPr/>
              </p:nvSpPr>
              <p:spPr>
                <a:xfrm>
                  <a:off x="4760844" y="2747962"/>
                  <a:ext cx="1842052" cy="1214438"/>
                </a:xfrm>
                <a:prstGeom prst="chevron">
                  <a:avLst/>
                </a:prstGeom>
                <a:solidFill>
                  <a:srgbClr val="7030A0"/>
                </a:solidFill>
                <a:ln w="50800">
                  <a:solidFill>
                    <a:schemeClr val="tx1"/>
                  </a:solidFill>
                  <a:prstDash val="sysDash"/>
                </a:ln>
                <a:scene3d>
                  <a:camera prst="orthographicFront"/>
                  <a:lightRig rig="threePt" dir="t"/>
                </a:scene3d>
                <a:sp3d>
                  <a:bevelT w="165100" h="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sz="985">
                    <a:solidFill>
                      <a:schemeClr val="tx1"/>
                    </a:solidFill>
                  </a:endParaRPr>
                </a:p>
              </p:txBody>
            </p:sp>
            <p:sp>
              <p:nvSpPr>
                <p:cNvPr id="16" name="Chevron 15"/>
                <p:cNvSpPr/>
                <p:nvPr/>
              </p:nvSpPr>
              <p:spPr>
                <a:xfrm>
                  <a:off x="6158948" y="2747962"/>
                  <a:ext cx="1842052" cy="1214438"/>
                </a:xfrm>
                <a:prstGeom prst="chevron">
                  <a:avLst/>
                </a:prstGeom>
                <a:solidFill>
                  <a:srgbClr val="00B0F0"/>
                </a:solidFill>
                <a:ln w="50800">
                  <a:solidFill>
                    <a:schemeClr val="tx1"/>
                  </a:solidFill>
                  <a:prstDash val="sysDash"/>
                </a:ln>
                <a:scene3d>
                  <a:camera prst="orthographicFront"/>
                  <a:lightRig rig="threePt" dir="t"/>
                </a:scene3d>
                <a:sp3d>
                  <a:bevelT w="165100" h="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sz="985">
                    <a:solidFill>
                      <a:schemeClr val="tx1"/>
                    </a:solidFill>
                  </a:endParaRPr>
                </a:p>
              </p:txBody>
            </p:sp>
          </p:grpSp>
          <p:sp>
            <p:nvSpPr>
              <p:cNvPr id="7" name="TextBox 6"/>
              <p:cNvSpPr txBox="1"/>
              <p:nvPr/>
            </p:nvSpPr>
            <p:spPr>
              <a:xfrm>
                <a:off x="497712" y="3938475"/>
                <a:ext cx="1365812" cy="326684"/>
              </a:xfrm>
              <a:prstGeom prst="rect">
                <a:avLst/>
              </a:prstGeom>
              <a:noFill/>
              <a:scene3d>
                <a:camera prst="orthographicFront"/>
                <a:lightRig rig="threePt" dir="t"/>
              </a:scene3d>
              <a:sp3d>
                <a:bevelT w="165100" h="114300"/>
              </a:sp3d>
            </p:spPr>
            <p:txBody>
              <a:bodyPr lIns="67965" tIns="33983" rIns="67965" bIns="33983">
                <a:spAutoFit/>
              </a:bodyPr>
              <a:lstStyle/>
              <a:p>
                <a:pPr algn="ctr">
                  <a:defRPr/>
                </a:pPr>
                <a:r>
                  <a:rPr lang="en-PH" sz="985" dirty="0">
                    <a:effectLst>
                      <a:outerShdw blurRad="38100" dist="38100" dir="2700000" algn="tl">
                        <a:srgbClr val="000000">
                          <a:alpha val="43137"/>
                        </a:srgbClr>
                      </a:outerShdw>
                    </a:effectLst>
                    <a:latin typeface="Impact" panose="020B0806030902050204" pitchFamily="34" charset="0"/>
                    <a:cs typeface="Arial" charset="0"/>
                  </a:rPr>
                  <a:t>2009/2010</a:t>
                </a:r>
              </a:p>
            </p:txBody>
          </p:sp>
          <p:sp>
            <p:nvSpPr>
              <p:cNvPr id="8" name="TextBox 7"/>
              <p:cNvSpPr txBox="1"/>
              <p:nvPr/>
            </p:nvSpPr>
            <p:spPr>
              <a:xfrm>
                <a:off x="2483992" y="3938475"/>
                <a:ext cx="1345330" cy="326684"/>
              </a:xfrm>
              <a:prstGeom prst="rect">
                <a:avLst/>
              </a:prstGeom>
              <a:noFill/>
              <a:scene3d>
                <a:camera prst="orthographicFront"/>
                <a:lightRig rig="threePt" dir="t"/>
              </a:scene3d>
              <a:sp3d>
                <a:bevelT w="165100" h="114300"/>
              </a:sp3d>
            </p:spPr>
            <p:txBody>
              <a:bodyPr lIns="67965" tIns="33983" rIns="67965" bIns="33983">
                <a:spAutoFit/>
              </a:bodyPr>
              <a:lstStyle/>
              <a:p>
                <a:pPr algn="ctr">
                  <a:defRPr/>
                </a:pPr>
                <a:r>
                  <a:rPr lang="en-PH" sz="985" dirty="0">
                    <a:solidFill>
                      <a:schemeClr val="bg1"/>
                    </a:solidFill>
                    <a:effectLst>
                      <a:outerShdw blurRad="38100" dist="38100" dir="2700000" algn="tl">
                        <a:srgbClr val="000000">
                          <a:alpha val="43137"/>
                        </a:srgbClr>
                      </a:outerShdw>
                    </a:effectLst>
                    <a:latin typeface="Impact" panose="020B0806030902050204" pitchFamily="34" charset="0"/>
                    <a:cs typeface="Arial" charset="0"/>
                  </a:rPr>
                  <a:t>2011/2012</a:t>
                </a:r>
              </a:p>
            </p:txBody>
          </p:sp>
          <p:sp>
            <p:nvSpPr>
              <p:cNvPr id="9" name="TextBox 8"/>
              <p:cNvSpPr txBox="1"/>
              <p:nvPr/>
            </p:nvSpPr>
            <p:spPr>
              <a:xfrm>
                <a:off x="4167998" y="3938475"/>
                <a:ext cx="850435" cy="326684"/>
              </a:xfrm>
              <a:prstGeom prst="rect">
                <a:avLst/>
              </a:prstGeom>
              <a:noFill/>
              <a:scene3d>
                <a:camera prst="orthographicFront"/>
                <a:lightRig rig="threePt" dir="t"/>
              </a:scene3d>
              <a:sp3d>
                <a:bevelT w="165100" h="114300"/>
              </a:sp3d>
            </p:spPr>
            <p:txBody>
              <a:bodyPr lIns="67965" tIns="33983" rIns="67965" bIns="33983">
                <a:spAutoFit/>
              </a:bodyPr>
              <a:lstStyle/>
              <a:p>
                <a:pPr algn="ctr">
                  <a:defRPr/>
                </a:pPr>
                <a:r>
                  <a:rPr lang="en-PH" sz="985" dirty="0">
                    <a:solidFill>
                      <a:schemeClr val="bg1"/>
                    </a:solidFill>
                    <a:effectLst>
                      <a:outerShdw blurRad="38100" dist="38100" dir="2700000" algn="tl">
                        <a:srgbClr val="000000">
                          <a:alpha val="43137"/>
                        </a:srgbClr>
                      </a:outerShdw>
                    </a:effectLst>
                    <a:latin typeface="Impact" panose="020B0806030902050204" pitchFamily="34" charset="0"/>
                    <a:cs typeface="Arial" charset="0"/>
                  </a:rPr>
                  <a:t>2013</a:t>
                </a:r>
              </a:p>
            </p:txBody>
          </p:sp>
          <p:sp>
            <p:nvSpPr>
              <p:cNvPr id="10" name="TextBox 9"/>
              <p:cNvSpPr txBox="1"/>
              <p:nvPr/>
            </p:nvSpPr>
            <p:spPr>
              <a:xfrm>
                <a:off x="5852004" y="3938475"/>
                <a:ext cx="850435" cy="326684"/>
              </a:xfrm>
              <a:prstGeom prst="rect">
                <a:avLst/>
              </a:prstGeom>
              <a:noFill/>
              <a:scene3d>
                <a:camera prst="orthographicFront"/>
                <a:lightRig rig="threePt" dir="t"/>
              </a:scene3d>
              <a:sp3d>
                <a:bevelT w="165100" h="114300"/>
              </a:sp3d>
            </p:spPr>
            <p:txBody>
              <a:bodyPr lIns="67965" tIns="33983" rIns="67965" bIns="33983">
                <a:spAutoFit/>
              </a:bodyPr>
              <a:lstStyle/>
              <a:p>
                <a:pPr algn="ctr">
                  <a:defRPr/>
                </a:pPr>
                <a:r>
                  <a:rPr lang="en-PH" sz="985" dirty="0">
                    <a:solidFill>
                      <a:schemeClr val="bg1"/>
                    </a:solidFill>
                    <a:effectLst>
                      <a:outerShdw blurRad="38100" dist="38100" dir="2700000" algn="tl">
                        <a:srgbClr val="000000">
                          <a:alpha val="43137"/>
                        </a:srgbClr>
                      </a:outerShdw>
                    </a:effectLst>
                    <a:latin typeface="Impact" panose="020B0806030902050204" pitchFamily="34" charset="0"/>
                    <a:cs typeface="Arial" charset="0"/>
                  </a:rPr>
                  <a:t>2014</a:t>
                </a:r>
              </a:p>
            </p:txBody>
          </p:sp>
          <p:sp>
            <p:nvSpPr>
              <p:cNvPr id="11" name="TextBox 10"/>
              <p:cNvSpPr txBox="1"/>
              <p:nvPr/>
            </p:nvSpPr>
            <p:spPr>
              <a:xfrm>
                <a:off x="7659267" y="3938476"/>
                <a:ext cx="1268825" cy="326684"/>
              </a:xfrm>
              <a:prstGeom prst="rect">
                <a:avLst/>
              </a:prstGeom>
              <a:noFill/>
              <a:scene3d>
                <a:camera prst="orthographicFront"/>
                <a:lightRig rig="threePt" dir="t"/>
              </a:scene3d>
              <a:sp3d>
                <a:bevelT w="165100" h="114300"/>
              </a:sp3d>
            </p:spPr>
            <p:txBody>
              <a:bodyPr wrap="square" lIns="67965" tIns="33983" rIns="67965" bIns="33983">
                <a:spAutoFit/>
              </a:bodyPr>
              <a:lstStyle/>
              <a:p>
                <a:pPr algn="ctr">
                  <a:defRPr/>
                </a:pPr>
                <a:r>
                  <a:rPr lang="en-PH" sz="985" dirty="0">
                    <a:solidFill>
                      <a:schemeClr val="bg1"/>
                    </a:solidFill>
                    <a:effectLst>
                      <a:outerShdw blurRad="38100" dist="38100" dir="2700000" algn="tl">
                        <a:srgbClr val="000000">
                          <a:alpha val="43137"/>
                        </a:srgbClr>
                      </a:outerShdw>
                    </a:effectLst>
                    <a:latin typeface="Impact" panose="020B0806030902050204" pitchFamily="34" charset="0"/>
                    <a:cs typeface="Arial" charset="0"/>
                  </a:rPr>
                  <a:t>2015/2016</a:t>
                </a:r>
              </a:p>
            </p:txBody>
          </p:sp>
        </p:grpSp>
        <p:sp>
          <p:nvSpPr>
            <p:cNvPr id="17" name="Bevel 16"/>
            <p:cNvSpPr/>
            <p:nvPr/>
          </p:nvSpPr>
          <p:spPr bwMode="auto">
            <a:xfrm>
              <a:off x="936130" y="5466458"/>
              <a:ext cx="2096988" cy="906363"/>
            </a:xfrm>
            <a:prstGeom prst="bevel">
              <a:avLst/>
            </a:prstGeom>
            <a:solidFill>
              <a:schemeClr val="bg1"/>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7965" tIns="33983" rIns="67965" bIns="33983" anchor="ctr"/>
            <a:lstStyle/>
            <a:p>
              <a:pPr algn="ctr">
                <a:defRPr/>
              </a:pPr>
              <a:r>
                <a:rPr lang="en-PH" sz="985" dirty="0">
                  <a:solidFill>
                    <a:schemeClr val="tx1"/>
                  </a:solidFill>
                </a:rPr>
                <a:t>Pain Management </a:t>
              </a:r>
            </a:p>
            <a:p>
              <a:pPr algn="ctr">
                <a:defRPr/>
              </a:pPr>
              <a:r>
                <a:rPr lang="en-PH" sz="985" dirty="0">
                  <a:solidFill>
                    <a:schemeClr val="tx1"/>
                  </a:solidFill>
                </a:rPr>
                <a:t>Task Force Report</a:t>
              </a:r>
            </a:p>
          </p:txBody>
        </p:sp>
        <p:sp>
          <p:nvSpPr>
            <p:cNvPr id="22" name="Bevel 21"/>
            <p:cNvSpPr/>
            <p:nvPr/>
          </p:nvSpPr>
          <p:spPr bwMode="auto">
            <a:xfrm>
              <a:off x="356066" y="4500825"/>
              <a:ext cx="1657673" cy="833756"/>
            </a:xfrm>
            <a:prstGeom prst="bevel">
              <a:avLst/>
            </a:prstGeom>
            <a:solidFill>
              <a:schemeClr val="bg1"/>
            </a:solidFill>
            <a:ln w="41275">
              <a:solidFill>
                <a:schemeClr val="tx1"/>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67965" tIns="33983" rIns="67965" bIns="33983" anchor="ctr"/>
            <a:lstStyle/>
            <a:p>
              <a:pPr algn="ctr">
                <a:defRPr/>
              </a:pPr>
              <a:r>
                <a:rPr lang="en-US" sz="844" dirty="0">
                  <a:solidFill>
                    <a:schemeClr val="tx1"/>
                  </a:solidFill>
                </a:rPr>
                <a:t>VHA Pain Mgt Directive</a:t>
              </a:r>
            </a:p>
            <a:p>
              <a:pPr algn="ctr">
                <a:defRPr/>
              </a:pPr>
              <a:r>
                <a:rPr lang="en-US" sz="738" dirty="0">
                  <a:solidFill>
                    <a:schemeClr val="tx1"/>
                  </a:solidFill>
                </a:rPr>
                <a:t>2009-053</a:t>
              </a:r>
            </a:p>
          </p:txBody>
        </p:sp>
        <p:sp>
          <p:nvSpPr>
            <p:cNvPr id="23" name="Oval 22"/>
            <p:cNvSpPr/>
            <p:nvPr/>
          </p:nvSpPr>
          <p:spPr bwMode="auto">
            <a:xfrm>
              <a:off x="449832" y="2944626"/>
              <a:ext cx="1942591" cy="706499"/>
            </a:xfrm>
            <a:prstGeom prst="ellipse">
              <a:avLst/>
            </a:prstGeom>
            <a:solidFill>
              <a:schemeClr val="bg1"/>
            </a:solidFill>
            <a:ln w="41275">
              <a:solidFill>
                <a:schemeClr val="tx1"/>
              </a:solidFill>
            </a:ln>
            <a:scene3d>
              <a:camera prst="orthographicFront"/>
              <a:lightRig rig="threePt" dir="t"/>
            </a:scene3d>
            <a:sp3d>
              <a:bevelT w="177800" h="133350"/>
              <a:bevelB w="6350"/>
            </a:sp3d>
          </p:spPr>
          <p:style>
            <a:lnRef idx="2">
              <a:schemeClr val="accent1">
                <a:shade val="50000"/>
              </a:schemeClr>
            </a:lnRef>
            <a:fillRef idx="1">
              <a:schemeClr val="accent1"/>
            </a:fillRef>
            <a:effectRef idx="0">
              <a:schemeClr val="accent1"/>
            </a:effectRef>
            <a:fontRef idx="minor">
              <a:schemeClr val="lt1"/>
            </a:fontRef>
          </p:style>
          <p:txBody>
            <a:bodyPr lIns="67965" tIns="33983" rIns="67965" bIns="33983" anchor="ctr"/>
            <a:lstStyle/>
            <a:p>
              <a:pPr algn="ctr" defTabSz="718589">
                <a:defRPr/>
              </a:pPr>
              <a:r>
                <a:rPr lang="en-US" sz="844" b="1" dirty="0">
                  <a:solidFill>
                    <a:schemeClr val="tx1"/>
                  </a:solidFill>
                </a:rPr>
                <a:t>DoD Pain Mgt Task Force</a:t>
              </a:r>
            </a:p>
          </p:txBody>
        </p:sp>
        <p:sp>
          <p:nvSpPr>
            <p:cNvPr id="25" name="Oval 24"/>
            <p:cNvSpPr/>
            <p:nvPr/>
          </p:nvSpPr>
          <p:spPr bwMode="auto">
            <a:xfrm>
              <a:off x="236160" y="2008986"/>
              <a:ext cx="1968488" cy="719228"/>
            </a:xfrm>
            <a:prstGeom prst="ellipse">
              <a:avLst/>
            </a:prstGeom>
            <a:solidFill>
              <a:schemeClr val="bg1"/>
            </a:solidFill>
            <a:ln w="41275">
              <a:solidFill>
                <a:schemeClr val="tx1"/>
              </a:solidFill>
            </a:ln>
            <a:scene3d>
              <a:camera prst="orthographicFront"/>
              <a:lightRig rig="threePt" dir="t"/>
            </a:scene3d>
            <a:sp3d>
              <a:bevelT w="177800" h="133350"/>
              <a:bevelB w="6350"/>
            </a:sp3d>
          </p:spPr>
          <p:style>
            <a:lnRef idx="2">
              <a:schemeClr val="accent1">
                <a:shade val="50000"/>
              </a:schemeClr>
            </a:lnRef>
            <a:fillRef idx="1">
              <a:schemeClr val="accent1"/>
            </a:fillRef>
            <a:effectRef idx="0">
              <a:schemeClr val="accent1"/>
            </a:effectRef>
            <a:fontRef idx="minor">
              <a:schemeClr val="lt1"/>
            </a:fontRef>
          </p:style>
          <p:txBody>
            <a:bodyPr lIns="67965" tIns="33983" rIns="67965" bIns="33983" anchor="ctr"/>
            <a:lstStyle/>
            <a:p>
              <a:pPr algn="ctr">
                <a:defRPr/>
              </a:pPr>
              <a:r>
                <a:rPr lang="en-PH" sz="844" b="1" dirty="0">
                  <a:solidFill>
                    <a:schemeClr val="tx1"/>
                  </a:solidFill>
                </a:rPr>
                <a:t>VHA National Pain Office </a:t>
              </a:r>
            </a:p>
          </p:txBody>
        </p:sp>
      </p:grpSp>
      <p:grpSp>
        <p:nvGrpSpPr>
          <p:cNvPr id="6" name="Group 5"/>
          <p:cNvGrpSpPr/>
          <p:nvPr/>
        </p:nvGrpSpPr>
        <p:grpSpPr>
          <a:xfrm>
            <a:off x="2067414" y="2607221"/>
            <a:ext cx="2346717" cy="2210163"/>
            <a:chOff x="2139892" y="2304948"/>
            <a:chExt cx="2845889" cy="2935341"/>
          </a:xfrm>
        </p:grpSpPr>
        <p:sp>
          <p:nvSpPr>
            <p:cNvPr id="21" name="Bevel 20"/>
            <p:cNvSpPr/>
            <p:nvPr/>
          </p:nvSpPr>
          <p:spPr bwMode="auto">
            <a:xfrm>
              <a:off x="2265165" y="4522887"/>
              <a:ext cx="2604492" cy="717402"/>
            </a:xfrm>
            <a:prstGeom prst="bevel">
              <a:avLst/>
            </a:prstGeom>
            <a:solidFill>
              <a:schemeClr val="tx1">
                <a:lumMod val="50000"/>
                <a:lumOff val="50000"/>
              </a:schemeClr>
            </a:solidFill>
            <a:ln w="47625">
              <a:solidFill>
                <a:schemeClr val="tx1"/>
              </a:solidFill>
            </a:ln>
            <a:effectLst>
              <a:outerShdw blurRad="50800" dist="38100" dir="2700000" algn="tl" rotWithShape="0">
                <a:prstClr val="black">
                  <a:alpha val="40000"/>
                </a:prstClr>
              </a:outerShdw>
            </a:effectLst>
          </p:spPr>
          <p:txBody>
            <a:bodyPr lIns="143691" tIns="71846" rIns="143691" bIns="71846">
              <a:spAutoFit/>
            </a:bodyPr>
            <a:lstStyle/>
            <a:p>
              <a:pPr algn="ctr">
                <a:defRPr/>
              </a:pPr>
              <a:r>
                <a:rPr lang="en-PH" sz="844" dirty="0">
                  <a:solidFill>
                    <a:schemeClr val="bg1"/>
                  </a:solidFill>
                  <a:latin typeface="Arial" charset="0"/>
                  <a:cs typeface="Arial" charset="0"/>
                </a:rPr>
                <a:t>IOM </a:t>
              </a:r>
            </a:p>
            <a:p>
              <a:pPr algn="ctr">
                <a:defRPr/>
              </a:pPr>
              <a:r>
                <a:rPr lang="en-PH" sz="844" dirty="0">
                  <a:solidFill>
                    <a:schemeClr val="bg1"/>
                  </a:solidFill>
                  <a:latin typeface="Arial" charset="0"/>
                  <a:cs typeface="Arial" charset="0"/>
                </a:rPr>
                <a:t>“Pain in America” Report</a:t>
              </a:r>
            </a:p>
          </p:txBody>
        </p:sp>
        <p:sp>
          <p:nvSpPr>
            <p:cNvPr id="26" name="Oval 25"/>
            <p:cNvSpPr/>
            <p:nvPr/>
          </p:nvSpPr>
          <p:spPr bwMode="auto">
            <a:xfrm>
              <a:off x="2139892" y="2304948"/>
              <a:ext cx="2845889" cy="961624"/>
            </a:xfrm>
            <a:prstGeom prst="ellipse">
              <a:avLst/>
            </a:prstGeom>
            <a:solidFill>
              <a:schemeClr val="tx1">
                <a:lumMod val="50000"/>
                <a:lumOff val="50000"/>
              </a:schemeClr>
            </a:solidFill>
            <a:ln w="47625">
              <a:solidFill>
                <a:schemeClr val="tx1"/>
              </a:solidFill>
            </a:ln>
            <a:effectLst>
              <a:outerShdw blurRad="50800" dist="38100" dir="2700000" algn="tl" rotWithShape="0">
                <a:prstClr val="black">
                  <a:alpha val="40000"/>
                </a:prstClr>
              </a:outerShdw>
            </a:effectLst>
            <a:scene3d>
              <a:camera prst="orthographicFront"/>
              <a:lightRig rig="threePt" dir="t"/>
            </a:scene3d>
            <a:sp3d>
              <a:bevelT w="196850" h="107950"/>
              <a:bevelB w="6350"/>
            </a:sp3d>
          </p:spPr>
          <p:txBody>
            <a:bodyPr lIns="143691" tIns="71846" rIns="143691" bIns="71846">
              <a:spAutoFit/>
            </a:bodyPr>
            <a:lstStyle/>
            <a:p>
              <a:pPr algn="ctr">
                <a:defRPr/>
              </a:pPr>
              <a:r>
                <a:rPr lang="en-PH" sz="844" b="1" dirty="0">
                  <a:solidFill>
                    <a:schemeClr val="bg1"/>
                  </a:solidFill>
                  <a:latin typeface="Arial" charset="0"/>
                  <a:cs typeface="Arial" charset="0"/>
                </a:rPr>
                <a:t>Institutes of Medicine </a:t>
              </a:r>
            </a:p>
            <a:p>
              <a:pPr algn="ctr">
                <a:defRPr/>
              </a:pPr>
              <a:r>
                <a:rPr lang="en-PH" sz="773" dirty="0">
                  <a:solidFill>
                    <a:schemeClr val="bg1"/>
                  </a:solidFill>
                  <a:latin typeface="Arial" charset="0"/>
                  <a:cs typeface="Arial" charset="0"/>
                </a:rPr>
                <a:t>as directed by </a:t>
              </a:r>
            </a:p>
            <a:p>
              <a:pPr algn="ctr">
                <a:defRPr/>
              </a:pPr>
              <a:r>
                <a:rPr lang="en-PH" sz="773" dirty="0">
                  <a:solidFill>
                    <a:schemeClr val="bg1"/>
                  </a:solidFill>
                  <a:latin typeface="Arial" charset="0"/>
                  <a:cs typeface="Arial" charset="0"/>
                </a:rPr>
                <a:t>Affordable Care Act</a:t>
              </a:r>
            </a:p>
          </p:txBody>
        </p:sp>
      </p:grpSp>
      <p:grpSp>
        <p:nvGrpSpPr>
          <p:cNvPr id="29" name="Group 28"/>
          <p:cNvGrpSpPr/>
          <p:nvPr/>
        </p:nvGrpSpPr>
        <p:grpSpPr>
          <a:xfrm>
            <a:off x="2023335" y="2127683"/>
            <a:ext cx="6857336" cy="3463012"/>
            <a:chOff x="2023334" y="1693911"/>
            <a:chExt cx="6857336" cy="4617349"/>
          </a:xfrm>
        </p:grpSpPr>
        <p:sp>
          <p:nvSpPr>
            <p:cNvPr id="18" name="Bevel 17"/>
            <p:cNvSpPr/>
            <p:nvPr/>
          </p:nvSpPr>
          <p:spPr bwMode="auto">
            <a:xfrm>
              <a:off x="3153669" y="5517060"/>
              <a:ext cx="5240238" cy="794200"/>
            </a:xfrm>
            <a:prstGeom prst="bevel">
              <a:avLst/>
            </a:prstGeom>
            <a:solidFill>
              <a:srgbClr val="7030A0"/>
            </a:solidFill>
            <a:ln w="47625">
              <a:solidFill>
                <a:schemeClr val="tx1"/>
              </a:solidFill>
            </a:ln>
            <a:effectLst>
              <a:outerShdw blurRad="50800" dist="38100" dir="2700000" algn="tl" rotWithShape="0">
                <a:prstClr val="black">
                  <a:alpha val="40000"/>
                </a:prstClr>
              </a:outerShdw>
            </a:effectLst>
          </p:spPr>
          <p:txBody>
            <a:bodyPr lIns="143691" tIns="71846" rIns="143691" bIns="71846">
              <a:spAutoFit/>
            </a:bodyPr>
            <a:lstStyle/>
            <a:p>
              <a:pPr defTabSz="718589">
                <a:defRPr/>
              </a:pPr>
              <a:r>
                <a:rPr lang="en-US" sz="985" dirty="0">
                  <a:solidFill>
                    <a:schemeClr val="bg1"/>
                  </a:solidFill>
                  <a:latin typeface="Arial" charset="0"/>
                  <a:cs typeface="Arial" charset="0"/>
                </a:rPr>
                <a:t>NCCIH: Strengthening Collaborations w/ DoD and VA: Effectiveness Research on Mind/Body Interventions</a:t>
              </a:r>
            </a:p>
          </p:txBody>
        </p:sp>
        <p:sp>
          <p:nvSpPr>
            <p:cNvPr id="24" name="Oval 23"/>
            <p:cNvSpPr/>
            <p:nvPr/>
          </p:nvSpPr>
          <p:spPr bwMode="auto">
            <a:xfrm>
              <a:off x="2023334" y="1693911"/>
              <a:ext cx="6663070" cy="515608"/>
            </a:xfrm>
            <a:prstGeom prst="ellipse">
              <a:avLst/>
            </a:prstGeom>
            <a:gradFill flip="none" rotWithShape="1">
              <a:gsLst>
                <a:gs pos="18000">
                  <a:srgbClr val="00B0F0"/>
                </a:gs>
                <a:gs pos="48000">
                  <a:srgbClr val="7030A0"/>
                </a:gs>
                <a:gs pos="100000">
                  <a:schemeClr val="bg1">
                    <a:lumMod val="50000"/>
                  </a:schemeClr>
                </a:gs>
                <a:gs pos="100000">
                  <a:schemeClr val="bg1">
                    <a:lumMod val="50000"/>
                  </a:schemeClr>
                </a:gs>
                <a:gs pos="50000">
                  <a:schemeClr val="accent1">
                    <a:shade val="67500"/>
                    <a:satMod val="115000"/>
                  </a:schemeClr>
                </a:gs>
                <a:gs pos="100000">
                  <a:schemeClr val="accent1">
                    <a:shade val="100000"/>
                    <a:satMod val="115000"/>
                  </a:schemeClr>
                </a:gs>
              </a:gsLst>
              <a:lin ang="10800000" scaled="1"/>
              <a:tileRect/>
            </a:gradFill>
            <a:ln w="47625">
              <a:solidFill>
                <a:schemeClr val="tx1"/>
              </a:solidFill>
            </a:ln>
            <a:effectLst>
              <a:outerShdw blurRad="50800" dist="38100" dir="2700000" algn="tl" rotWithShape="0">
                <a:prstClr val="black">
                  <a:alpha val="40000"/>
                </a:prstClr>
              </a:outerShdw>
            </a:effectLst>
            <a:scene3d>
              <a:camera prst="orthographicFront"/>
              <a:lightRig rig="threePt" dir="t"/>
            </a:scene3d>
            <a:sp3d>
              <a:bevelT w="107950" h="133350"/>
              <a:bevelB w="6350"/>
            </a:sp3d>
          </p:spPr>
          <p:txBody>
            <a:bodyPr lIns="143691" tIns="71846" rIns="143691" bIns="71846">
              <a:spAutoFit/>
            </a:bodyPr>
            <a:lstStyle/>
            <a:p>
              <a:pPr>
                <a:defRPr/>
              </a:pPr>
              <a:r>
                <a:rPr lang="en-US" sz="844" b="1" dirty="0">
                  <a:solidFill>
                    <a:schemeClr val="bg1"/>
                  </a:solidFill>
                  <a:latin typeface="Arial" charset="0"/>
                  <a:cs typeface="Arial" charset="0"/>
                </a:rPr>
                <a:t>NIH Interagency Pain Research Coordinating Committee</a:t>
              </a:r>
              <a:endParaRPr lang="en-PH" sz="844" b="1" dirty="0">
                <a:solidFill>
                  <a:schemeClr val="bg1"/>
                </a:solidFill>
                <a:latin typeface="Arial" charset="0"/>
                <a:cs typeface="Arial" charset="0"/>
              </a:endParaRPr>
            </a:p>
          </p:txBody>
        </p:sp>
        <p:sp>
          <p:nvSpPr>
            <p:cNvPr id="27" name="Oval 26"/>
            <p:cNvSpPr/>
            <p:nvPr/>
          </p:nvSpPr>
          <p:spPr bwMode="auto">
            <a:xfrm>
              <a:off x="4729870" y="2352683"/>
              <a:ext cx="4150800" cy="515608"/>
            </a:xfrm>
            <a:prstGeom prst="ellipse">
              <a:avLst/>
            </a:prstGeom>
            <a:solidFill>
              <a:srgbClr val="7030A0"/>
            </a:solidFill>
            <a:ln w="47625">
              <a:solidFill>
                <a:schemeClr val="tx1"/>
              </a:solidFill>
            </a:ln>
            <a:effectLst>
              <a:outerShdw blurRad="50800" dist="38100" dir="2700000" algn="tl" rotWithShape="0">
                <a:prstClr val="black">
                  <a:alpha val="40000"/>
                </a:prstClr>
              </a:outerShdw>
            </a:effectLst>
            <a:scene3d>
              <a:camera prst="orthographicFront"/>
              <a:lightRig rig="threePt" dir="t"/>
            </a:scene3d>
            <a:sp3d>
              <a:bevelT w="196850" h="107950"/>
              <a:bevelB w="6350"/>
            </a:sp3d>
          </p:spPr>
          <p:txBody>
            <a:bodyPr wrap="square" lIns="143691" tIns="71846" rIns="143691" bIns="71846">
              <a:spAutoFit/>
            </a:bodyPr>
            <a:lstStyle/>
            <a:p>
              <a:pPr>
                <a:defRPr/>
              </a:pPr>
              <a:r>
                <a:rPr lang="en-US" sz="844" b="1" dirty="0">
                  <a:solidFill>
                    <a:schemeClr val="bg1"/>
                  </a:solidFill>
                  <a:latin typeface="Arial" charset="0"/>
                  <a:cs typeface="Arial" charset="0"/>
                </a:rPr>
                <a:t>NCCIH Council Working Group </a:t>
              </a:r>
              <a:endParaRPr lang="en-PH" sz="844" b="1" dirty="0">
                <a:solidFill>
                  <a:schemeClr val="bg1"/>
                </a:solidFill>
                <a:latin typeface="Arial" charset="0"/>
                <a:cs typeface="Arial" charset="0"/>
              </a:endParaRPr>
            </a:p>
          </p:txBody>
        </p:sp>
      </p:grpSp>
      <p:grpSp>
        <p:nvGrpSpPr>
          <p:cNvPr id="36" name="Group 35"/>
          <p:cNvGrpSpPr/>
          <p:nvPr/>
        </p:nvGrpSpPr>
        <p:grpSpPr>
          <a:xfrm>
            <a:off x="4230237" y="3209324"/>
            <a:ext cx="3271194" cy="1546955"/>
            <a:chOff x="4286449" y="3136098"/>
            <a:chExt cx="3214981" cy="2062606"/>
          </a:xfrm>
        </p:grpSpPr>
        <p:sp>
          <p:nvSpPr>
            <p:cNvPr id="20" name="Bevel 19"/>
            <p:cNvSpPr/>
            <p:nvPr/>
          </p:nvSpPr>
          <p:spPr bwMode="auto">
            <a:xfrm>
              <a:off x="5025926" y="4673067"/>
              <a:ext cx="1689199" cy="525637"/>
            </a:xfrm>
            <a:prstGeom prst="bevel">
              <a:avLst/>
            </a:prstGeom>
            <a:solidFill>
              <a:srgbClr val="7030A0"/>
            </a:solidFill>
            <a:ln w="47625">
              <a:solidFill>
                <a:schemeClr val="tx1"/>
              </a:solidFill>
            </a:ln>
            <a:effectLst>
              <a:outerShdw blurRad="50800" dist="38100" dir="2700000" algn="tl" rotWithShape="0">
                <a:prstClr val="black">
                  <a:alpha val="40000"/>
                </a:prstClr>
              </a:outerShdw>
            </a:effectLst>
          </p:spPr>
          <p:txBody>
            <a:bodyPr lIns="143691" tIns="71846" rIns="143691" bIns="71846" anchor="ctr">
              <a:spAutoFit/>
            </a:bodyPr>
            <a:lstStyle/>
            <a:p>
              <a:pPr algn="ctr" defTabSz="718589">
                <a:defRPr/>
              </a:pPr>
              <a:r>
                <a:rPr lang="en-US" sz="985" dirty="0">
                  <a:solidFill>
                    <a:schemeClr val="bg1"/>
                  </a:solidFill>
                  <a:latin typeface="+mj-lt"/>
                  <a:cs typeface="Arial" charset="0"/>
                </a:rPr>
                <a:t>MHS Review</a:t>
              </a:r>
            </a:p>
          </p:txBody>
        </p:sp>
        <p:sp>
          <p:nvSpPr>
            <p:cNvPr id="28" name="Oval 27"/>
            <p:cNvSpPr/>
            <p:nvPr/>
          </p:nvSpPr>
          <p:spPr bwMode="auto">
            <a:xfrm>
              <a:off x="4286449" y="3136098"/>
              <a:ext cx="3214981" cy="515608"/>
            </a:xfrm>
            <a:prstGeom prst="ellipse">
              <a:avLst/>
            </a:prstGeom>
            <a:solidFill>
              <a:srgbClr val="7030A0"/>
            </a:solidFill>
            <a:ln w="47625">
              <a:solidFill>
                <a:schemeClr val="tx1"/>
              </a:solidFill>
            </a:ln>
            <a:effectLst>
              <a:outerShdw blurRad="50800" dist="38100" dir="2700000" algn="tl" rotWithShape="0">
                <a:prstClr val="black">
                  <a:alpha val="40000"/>
                </a:prstClr>
              </a:outerShdw>
            </a:effectLst>
            <a:scene3d>
              <a:camera prst="orthographicFront"/>
              <a:lightRig rig="threePt" dir="t"/>
            </a:scene3d>
            <a:sp3d>
              <a:bevelT w="196850" h="107950"/>
              <a:bevelB w="6350"/>
            </a:sp3d>
          </p:spPr>
          <p:txBody>
            <a:bodyPr lIns="143691" tIns="71846" rIns="143691" bIns="71846">
              <a:spAutoFit/>
            </a:bodyPr>
            <a:lstStyle/>
            <a:p>
              <a:pPr>
                <a:defRPr/>
              </a:pPr>
              <a:r>
                <a:rPr lang="en-US" sz="844" b="1" dirty="0">
                  <a:solidFill>
                    <a:schemeClr val="bg1"/>
                  </a:solidFill>
                  <a:latin typeface="+mj-lt"/>
                  <a:cs typeface="Arial" charset="0"/>
                </a:rPr>
                <a:t>Military Health System</a:t>
              </a:r>
              <a:endParaRPr lang="en-PH" sz="844" b="1" dirty="0">
                <a:solidFill>
                  <a:schemeClr val="bg1"/>
                </a:solidFill>
                <a:latin typeface="+mj-lt"/>
                <a:cs typeface="Arial" charset="0"/>
              </a:endParaRPr>
            </a:p>
          </p:txBody>
        </p:sp>
      </p:grpSp>
      <p:grpSp>
        <p:nvGrpSpPr>
          <p:cNvPr id="37" name="Group 36"/>
          <p:cNvGrpSpPr/>
          <p:nvPr/>
        </p:nvGrpSpPr>
        <p:grpSpPr>
          <a:xfrm rot="413821">
            <a:off x="6326134" y="2820219"/>
            <a:ext cx="3266485" cy="2656253"/>
            <a:chOff x="5949956" y="2781127"/>
            <a:chExt cx="3266485" cy="3541671"/>
          </a:xfrm>
        </p:grpSpPr>
        <p:sp>
          <p:nvSpPr>
            <p:cNvPr id="31" name="Explosion 2 30"/>
            <p:cNvSpPr/>
            <p:nvPr/>
          </p:nvSpPr>
          <p:spPr bwMode="auto">
            <a:xfrm rot="21124216">
              <a:off x="7189780" y="4037526"/>
              <a:ext cx="1910177" cy="1043609"/>
            </a:xfrm>
            <a:prstGeom prst="irregularSeal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79773" fontAlgn="base">
                <a:spcBef>
                  <a:spcPct val="0"/>
                </a:spcBef>
                <a:spcAft>
                  <a:spcPct val="0"/>
                </a:spcAft>
              </a:pPr>
              <a:r>
                <a:rPr lang="en-US" sz="1125" dirty="0"/>
                <a:t>CARA</a:t>
              </a:r>
              <a:endParaRPr lang="en-US" sz="1125" dirty="0">
                <a:latin typeface="Arial" charset="0"/>
              </a:endParaRPr>
            </a:p>
          </p:txBody>
        </p:sp>
        <p:sp>
          <p:nvSpPr>
            <p:cNvPr id="33" name="Explosion 2 32"/>
            <p:cNvSpPr/>
            <p:nvPr/>
          </p:nvSpPr>
          <p:spPr bwMode="auto">
            <a:xfrm>
              <a:off x="6275549" y="5158056"/>
              <a:ext cx="2940892" cy="1164742"/>
            </a:xfrm>
            <a:prstGeom prst="irregularSeal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79773" fontAlgn="base">
                <a:spcBef>
                  <a:spcPct val="0"/>
                </a:spcBef>
                <a:spcAft>
                  <a:spcPct val="0"/>
                </a:spcAft>
              </a:pPr>
              <a:r>
                <a:rPr lang="en-US" sz="1125" dirty="0"/>
                <a:t>CDC Opioid Guidelines</a:t>
              </a:r>
              <a:endParaRPr lang="en-US" sz="1125" dirty="0">
                <a:latin typeface="Arial" charset="0"/>
              </a:endParaRPr>
            </a:p>
          </p:txBody>
        </p:sp>
        <p:sp>
          <p:nvSpPr>
            <p:cNvPr id="35" name="Explosion 2 34"/>
            <p:cNvSpPr/>
            <p:nvPr/>
          </p:nvSpPr>
          <p:spPr bwMode="auto">
            <a:xfrm rot="20966427">
              <a:off x="5949956" y="2781127"/>
              <a:ext cx="3223302" cy="1164742"/>
            </a:xfrm>
            <a:prstGeom prst="irregularSeal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79773" fontAlgn="base">
                <a:spcBef>
                  <a:spcPct val="0"/>
                </a:spcBef>
                <a:spcAft>
                  <a:spcPct val="0"/>
                </a:spcAft>
              </a:pPr>
              <a:r>
                <a:rPr lang="en-US" sz="1125" dirty="0"/>
                <a:t>Presidential Memorandum</a:t>
              </a:r>
              <a:endParaRPr lang="en-US" sz="1125" dirty="0">
                <a:latin typeface="Arial" charset="0"/>
              </a:endParaRPr>
            </a:p>
          </p:txBody>
        </p:sp>
      </p:grpSp>
      <p:sp>
        <p:nvSpPr>
          <p:cNvPr id="39" name="Title 1">
            <a:extLst>
              <a:ext uri="{FF2B5EF4-FFF2-40B4-BE49-F238E27FC236}">
                <a16:creationId xmlns:a16="http://schemas.microsoft.com/office/drawing/2014/main" id="{E328EBAE-D14E-4E5A-890B-71A22D377964}"/>
              </a:ext>
            </a:extLst>
          </p:cNvPr>
          <p:cNvSpPr txBox="1">
            <a:spLocks/>
          </p:cNvSpPr>
          <p:nvPr/>
        </p:nvSpPr>
        <p:spPr>
          <a:xfrm>
            <a:off x="794046" y="97486"/>
            <a:ext cx="8040334" cy="5334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marL="228600" indent="-228600">
              <a:spcBef>
                <a:spcPts val="1000"/>
              </a:spcBef>
            </a:pPr>
            <a:r>
              <a:rPr lang="en-US" sz="3200" dirty="0">
                <a:solidFill>
                  <a:srgbClr val="FFFF00"/>
                </a:solidFill>
                <a:latin typeface="Calibri"/>
                <a:ea typeface="+mn-ea"/>
                <a:cs typeface="+mn-cs"/>
              </a:rPr>
              <a:t>Federal Medicine Pain Management Initiatives</a:t>
            </a:r>
            <a:endParaRPr lang="en-US" sz="3600" dirty="0">
              <a:solidFill>
                <a:srgbClr val="FFFF00"/>
              </a:solidFill>
            </a:endParaRPr>
          </a:p>
        </p:txBody>
      </p:sp>
      <p:sp>
        <p:nvSpPr>
          <p:cNvPr id="40" name="Bevel 21">
            <a:extLst>
              <a:ext uri="{FF2B5EF4-FFF2-40B4-BE49-F238E27FC236}">
                <a16:creationId xmlns:a16="http://schemas.microsoft.com/office/drawing/2014/main" id="{D9A5F5D2-20E2-4499-9803-30A5ADA9C2DA}"/>
              </a:ext>
            </a:extLst>
          </p:cNvPr>
          <p:cNvSpPr/>
          <p:nvPr/>
        </p:nvSpPr>
        <p:spPr bwMode="auto">
          <a:xfrm>
            <a:off x="4145781" y="4307673"/>
            <a:ext cx="1007286" cy="486271"/>
          </a:xfrm>
          <a:prstGeom prst="bevel">
            <a:avLst/>
          </a:prstGeom>
          <a:solidFill>
            <a:srgbClr val="336699"/>
          </a:solidFill>
          <a:ln w="41275">
            <a:solidFill>
              <a:schemeClr val="tx1"/>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67965" tIns="33983" rIns="67965" bIns="33983" anchor="ctr"/>
          <a:lstStyle/>
          <a:p>
            <a:pPr algn="ctr">
              <a:defRPr/>
            </a:pPr>
            <a:r>
              <a:rPr lang="en-US" sz="844" dirty="0">
                <a:solidFill>
                  <a:schemeClr val="bg1"/>
                </a:solidFill>
              </a:rPr>
              <a:t>VHA Opioid Safety Initiative </a:t>
            </a:r>
          </a:p>
        </p:txBody>
      </p:sp>
      <p:sp>
        <p:nvSpPr>
          <p:cNvPr id="41" name="TextBox 40">
            <a:extLst>
              <a:ext uri="{FF2B5EF4-FFF2-40B4-BE49-F238E27FC236}">
                <a16:creationId xmlns:a16="http://schemas.microsoft.com/office/drawing/2014/main" id="{D4C27AD4-2A4B-4C0B-9FDF-18AE7E9FACA3}"/>
              </a:ext>
            </a:extLst>
          </p:cNvPr>
          <p:cNvSpPr txBox="1"/>
          <p:nvPr/>
        </p:nvSpPr>
        <p:spPr>
          <a:xfrm>
            <a:off x="2743200" y="6536323"/>
            <a:ext cx="4299575" cy="338554"/>
          </a:xfrm>
          <a:prstGeom prst="rect">
            <a:avLst/>
          </a:prstGeom>
          <a:noFill/>
        </p:spPr>
        <p:txBody>
          <a:bodyPr wrap="none" rtlCol="0">
            <a:spAutoFit/>
          </a:bodyPr>
          <a:lstStyle/>
          <a:p>
            <a:r>
              <a:rPr lang="en-US" sz="1600" b="1" dirty="0">
                <a:solidFill>
                  <a:srgbClr val="FFFFFF"/>
                </a:solidFill>
              </a:rPr>
              <a:t>Courtesy Eric B. </a:t>
            </a:r>
            <a:r>
              <a:rPr lang="en-US" sz="1600" b="1" dirty="0" err="1">
                <a:solidFill>
                  <a:srgbClr val="FFFFFF"/>
                </a:solidFill>
              </a:rPr>
              <a:t>Schoomaker</a:t>
            </a:r>
            <a:r>
              <a:rPr lang="en-US" sz="1600" b="1" dirty="0">
                <a:solidFill>
                  <a:srgbClr val="FFFFFF"/>
                </a:solidFill>
              </a:rPr>
              <a:t> MD PhD (modified)</a:t>
            </a:r>
          </a:p>
        </p:txBody>
      </p:sp>
    </p:spTree>
    <p:extLst>
      <p:ext uri="{BB962C8B-B14F-4D97-AF65-F5344CB8AC3E}">
        <p14:creationId xmlns:p14="http://schemas.microsoft.com/office/powerpoint/2010/main" val="34483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543800" cy="762000"/>
          </a:xfrm>
        </p:spPr>
        <p:txBody>
          <a:bodyPr/>
          <a:lstStyle/>
          <a:p>
            <a:r>
              <a:rPr lang="en-US" sz="3200" dirty="0">
                <a:solidFill>
                  <a:srgbClr val="FFFF00"/>
                </a:solidFill>
              </a:rPr>
              <a:t>The VA Opioid Safety Initiative (OSI)</a:t>
            </a:r>
            <a:endParaRPr lang="en-US" dirty="0">
              <a:solidFill>
                <a:srgbClr val="FFFF00"/>
              </a:solidFill>
            </a:endParaRPr>
          </a:p>
        </p:txBody>
      </p:sp>
      <p:sp>
        <p:nvSpPr>
          <p:cNvPr id="3" name="Content Placeholder 2"/>
          <p:cNvSpPr>
            <a:spLocks noGrp="1"/>
          </p:cNvSpPr>
          <p:nvPr>
            <p:ph idx="1"/>
          </p:nvPr>
        </p:nvSpPr>
        <p:spPr>
          <a:xfrm>
            <a:off x="365823" y="1291063"/>
            <a:ext cx="8635999" cy="5181600"/>
          </a:xfrm>
        </p:spPr>
        <p:txBody>
          <a:bodyPr>
            <a:noAutofit/>
          </a:bodyPr>
          <a:lstStyle/>
          <a:p>
            <a:pPr marL="690563" lvl="2" indent="-306388">
              <a:buFont typeface="Arial" pitchFamily="34" charset="0"/>
              <a:buChar char="•"/>
              <a:defRPr/>
            </a:pPr>
            <a:r>
              <a:rPr lang="en-US" sz="2400" b="1" dirty="0"/>
              <a:t>Opioid Safety Initiative (OSI)</a:t>
            </a:r>
            <a:r>
              <a:rPr lang="en-US" sz="2400" dirty="0"/>
              <a:t> expanded nationally in FY 2013</a:t>
            </a:r>
          </a:p>
          <a:p>
            <a:pPr marL="690563" lvl="2" indent="-306388">
              <a:buFont typeface="Arial" pitchFamily="34" charset="0"/>
              <a:buChar char="•"/>
              <a:defRPr/>
            </a:pPr>
            <a:r>
              <a:rPr lang="en-US" sz="2400" dirty="0"/>
              <a:t>The OSI aims to </a:t>
            </a:r>
            <a:r>
              <a:rPr lang="en-US" sz="2400" b="1" dirty="0"/>
              <a:t>reduce over-reliance on opioid analgesics for pain management and to promote safe and effective use of opioid therapy when clinically indicated</a:t>
            </a:r>
            <a:r>
              <a:rPr lang="en-US" sz="2400" dirty="0"/>
              <a:t>. </a:t>
            </a:r>
            <a:endParaRPr lang="en-US" sz="2400" dirty="0">
              <a:cs typeface="Arial" panose="020B0604020202020204" pitchFamily="34" charset="0"/>
            </a:endParaRPr>
          </a:p>
          <a:p>
            <a:pPr marL="690563" lvl="2" indent="-306388">
              <a:buFont typeface="Arial" pitchFamily="34" charset="0"/>
              <a:buChar char="•"/>
              <a:defRPr/>
            </a:pPr>
            <a:r>
              <a:rPr lang="en-US" sz="2400" dirty="0">
                <a:cs typeface="Arial" panose="020B0604020202020204" pitchFamily="34" charset="0"/>
              </a:rPr>
              <a:t>Comprehensive OSI strategy that includes </a:t>
            </a:r>
            <a:r>
              <a:rPr lang="en-US" sz="2400" b="1" dirty="0">
                <a:cs typeface="Arial" panose="020B0604020202020204" pitchFamily="34" charset="0"/>
              </a:rPr>
              <a:t>education of providers</a:t>
            </a:r>
            <a:r>
              <a:rPr lang="en-US" sz="2400" dirty="0">
                <a:cs typeface="Arial" panose="020B0604020202020204" pitchFamily="34" charset="0"/>
              </a:rPr>
              <a:t> and </a:t>
            </a:r>
            <a:r>
              <a:rPr lang="en-US" sz="2400" b="1" dirty="0">
                <a:cs typeface="Arial" panose="020B0604020202020204" pitchFamily="34" charset="0"/>
              </a:rPr>
              <a:t>expanded access to non-pharmacological treatment options</a:t>
            </a:r>
            <a:r>
              <a:rPr lang="en-US" sz="2400" dirty="0">
                <a:cs typeface="Arial" panose="020B0604020202020204" pitchFamily="34" charset="0"/>
              </a:rPr>
              <a:t>, in particular behavioral and complementary integrative health modalities.</a:t>
            </a:r>
          </a:p>
          <a:p>
            <a:pPr marL="690563" lvl="2" indent="-306388">
              <a:buFont typeface="Arial" pitchFamily="34" charset="0"/>
              <a:buChar char="•"/>
              <a:defRPr/>
            </a:pPr>
            <a:r>
              <a:rPr lang="en-US" sz="2400" b="1" dirty="0">
                <a:cs typeface="Arial" panose="020B0604020202020204" pitchFamily="34" charset="0"/>
              </a:rPr>
              <a:t>OSI Dashboard</a:t>
            </a:r>
            <a:r>
              <a:rPr lang="en-US" sz="2400" dirty="0"/>
              <a:t> makes the totality of opioid use visible within VA and provides feedback to stakeholders at VA facilities regarding key parameters of opioid prescribing.</a:t>
            </a:r>
            <a:r>
              <a:rPr lang="en-US" sz="2400" b="1" dirty="0"/>
              <a:t> </a:t>
            </a:r>
            <a:endParaRPr lang="en-US" sz="2400" b="1" dirty="0">
              <a:cs typeface="Arial" panose="020B0604020202020204" pitchFamily="34" charset="0"/>
            </a:endParaRPr>
          </a:p>
        </p:txBody>
      </p:sp>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a:defRPr/>
            </a:pPr>
            <a:fld id="{953D45C7-AFA8-4622-8BFA-D400F3569C1E}" type="slidenum">
              <a:rPr lang="en-US" smtClean="0">
                <a:solidFill>
                  <a:prstClr val="white"/>
                </a:solidFill>
              </a:rPr>
              <a:pPr>
                <a:defRPr/>
              </a:pPr>
              <a:t>25</a:t>
            </a:fld>
            <a:endParaRPr lang="en-US" dirty="0">
              <a:solidFill>
                <a:prstClr val="white"/>
              </a:solidFill>
            </a:endParaRPr>
          </a:p>
        </p:txBody>
      </p:sp>
    </p:spTree>
    <p:extLst>
      <p:ext uri="{BB962C8B-B14F-4D97-AF65-F5344CB8AC3E}">
        <p14:creationId xmlns:p14="http://schemas.microsoft.com/office/powerpoint/2010/main" val="1191142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639762"/>
          </a:xfrm>
        </p:spPr>
        <p:txBody>
          <a:bodyPr/>
          <a:lstStyle/>
          <a:p>
            <a:r>
              <a:rPr lang="en-US" sz="3600" dirty="0">
                <a:solidFill>
                  <a:srgbClr val="FFFF00"/>
                </a:solidFill>
              </a:rPr>
              <a:t>The </a:t>
            </a:r>
            <a:r>
              <a:rPr lang="en-US" dirty="0">
                <a:solidFill>
                  <a:srgbClr val="FFFF00"/>
                </a:solidFill>
              </a:rPr>
              <a:t>Opioid</a:t>
            </a:r>
            <a:r>
              <a:rPr lang="en-US" sz="3600" dirty="0">
                <a:solidFill>
                  <a:srgbClr val="FFFF00"/>
                </a:solidFill>
              </a:rPr>
              <a:t> Crisis - Nationally</a:t>
            </a:r>
          </a:p>
        </p:txBody>
      </p:sp>
      <p:sp>
        <p:nvSpPr>
          <p:cNvPr id="3" name="Content Placeholder 2"/>
          <p:cNvSpPr>
            <a:spLocks noGrp="1"/>
          </p:cNvSpPr>
          <p:nvPr>
            <p:ph idx="1"/>
          </p:nvPr>
        </p:nvSpPr>
        <p:spPr>
          <a:xfrm>
            <a:off x="232932" y="1143000"/>
            <a:ext cx="8932333" cy="4811196"/>
          </a:xfrm>
        </p:spPr>
        <p:txBody>
          <a:bodyPr/>
          <a:lstStyle/>
          <a:p>
            <a:pPr lvl="0"/>
            <a:r>
              <a:rPr lang="en-US" sz="2200" b="1" dirty="0">
                <a:solidFill>
                  <a:prstClr val="black"/>
                </a:solidFill>
              </a:rPr>
              <a:t>Presidential Memorandum: Addressing Prescription Drug Abuse and Heroin Use (Oct. 2015)</a:t>
            </a:r>
          </a:p>
          <a:p>
            <a:pPr lvl="1"/>
            <a:r>
              <a:rPr lang="en-US" sz="2200" dirty="0">
                <a:solidFill>
                  <a:prstClr val="black"/>
                </a:solidFill>
              </a:rPr>
              <a:t>Training of all federal prescribers</a:t>
            </a:r>
          </a:p>
          <a:p>
            <a:pPr lvl="1"/>
            <a:r>
              <a:rPr lang="en-US" sz="2200" dirty="0">
                <a:solidFill>
                  <a:prstClr val="black"/>
                </a:solidFill>
              </a:rPr>
              <a:t>Patients with OUD require access to addiction treatment incl. MAT</a:t>
            </a:r>
            <a:endParaRPr lang="en-US" sz="2600" dirty="0"/>
          </a:p>
          <a:p>
            <a:pPr lvl="0"/>
            <a:r>
              <a:rPr lang="en-US" sz="2200" b="1" dirty="0">
                <a:solidFill>
                  <a:prstClr val="black"/>
                </a:solidFill>
              </a:rPr>
              <a:t>CDC Opioid Prescribing Guidelines (March 2016)</a:t>
            </a:r>
          </a:p>
          <a:p>
            <a:pPr lvl="1"/>
            <a:r>
              <a:rPr lang="en-US" sz="2000" dirty="0">
                <a:solidFill>
                  <a:prstClr val="black"/>
                </a:solidFill>
              </a:rPr>
              <a:t>Guidance for primary care providers</a:t>
            </a:r>
          </a:p>
          <a:p>
            <a:pPr lvl="1"/>
            <a:r>
              <a:rPr lang="en-US" sz="2000" dirty="0">
                <a:solidFill>
                  <a:prstClr val="black"/>
                </a:solidFill>
              </a:rPr>
              <a:t>Recommendations includes non-opioid therapy as first line therapy for pain, limit opioid therapy to  short duration/low dosage if possible, and specific dosage limits (50/90 mg MEDD)</a:t>
            </a:r>
          </a:p>
          <a:p>
            <a:pPr lvl="0"/>
            <a:r>
              <a:rPr lang="en-US" sz="2200" b="1" dirty="0">
                <a:solidFill>
                  <a:prstClr val="black"/>
                </a:solidFill>
              </a:rPr>
              <a:t>Comprehensive Addiction and Recovery Act (CARA) (July 2016)	</a:t>
            </a:r>
            <a:endParaRPr lang="en-US" sz="2200" dirty="0"/>
          </a:p>
          <a:p>
            <a:pPr lvl="1"/>
            <a:r>
              <a:rPr lang="en-US" sz="2000" dirty="0">
                <a:solidFill>
                  <a:prstClr val="black"/>
                </a:solidFill>
              </a:rPr>
              <a:t>Title IX: Jason </a:t>
            </a:r>
            <a:r>
              <a:rPr lang="en-US" sz="2000" dirty="0" err="1">
                <a:solidFill>
                  <a:prstClr val="black"/>
                </a:solidFill>
              </a:rPr>
              <a:t>Simcakoski</a:t>
            </a:r>
            <a:r>
              <a:rPr lang="en-US" sz="2000" dirty="0">
                <a:solidFill>
                  <a:prstClr val="black"/>
                </a:solidFill>
              </a:rPr>
              <a:t> Memorial Act with specific VHA mandates</a:t>
            </a:r>
          </a:p>
          <a:p>
            <a:pPr lvl="0"/>
            <a:r>
              <a:rPr lang="en-US" sz="2200" b="1" dirty="0">
                <a:solidFill>
                  <a:prstClr val="black"/>
                </a:solidFill>
              </a:rPr>
              <a:t>Presidential Opioid Commission Report (November 2017)</a:t>
            </a:r>
          </a:p>
          <a:p>
            <a:pPr lvl="1"/>
            <a:r>
              <a:rPr lang="en-US" sz="2000" dirty="0">
                <a:solidFill>
                  <a:prstClr val="black"/>
                </a:solidFill>
              </a:rPr>
              <a:t>56 recommendations</a:t>
            </a:r>
          </a:p>
        </p:txBody>
      </p:sp>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a:defRPr/>
            </a:pPr>
            <a:fld id="{953D45C7-AFA8-4622-8BFA-D400F3569C1E}" type="slidenum">
              <a:rPr lang="en-US" smtClean="0"/>
              <a:pPr>
                <a:defRPr/>
              </a:pPr>
              <a:t>26</a:t>
            </a:fld>
            <a:endParaRPr lang="en-US" dirty="0"/>
          </a:p>
        </p:txBody>
      </p:sp>
    </p:spTree>
    <p:extLst>
      <p:ext uri="{BB962C8B-B14F-4D97-AF65-F5344CB8AC3E}">
        <p14:creationId xmlns:p14="http://schemas.microsoft.com/office/powerpoint/2010/main" val="2367067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Content Placeholder 2"/>
          <p:cNvSpPr txBox="1">
            <a:spLocks/>
          </p:cNvSpPr>
          <p:nvPr/>
        </p:nvSpPr>
        <p:spPr bwMode="auto">
          <a:xfrm>
            <a:off x="342900" y="1198418"/>
            <a:ext cx="8648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buNone/>
            </a:pPr>
            <a:r>
              <a:rPr lang="en-US" sz="1800" dirty="0">
                <a:latin typeface="+mn-lt"/>
              </a:rPr>
              <a:t>The CARA Bill is a comprehensive effort to address the opioid addiction epidemic. </a:t>
            </a:r>
          </a:p>
          <a:p>
            <a:pPr>
              <a:buNone/>
            </a:pPr>
            <a:r>
              <a:rPr lang="en-US" sz="1800" b="1" dirty="0">
                <a:latin typeface="+mn-lt"/>
              </a:rPr>
              <a:t>NINE TITLES</a:t>
            </a:r>
            <a:r>
              <a:rPr lang="en-US" sz="1800" dirty="0">
                <a:latin typeface="+mn-lt"/>
              </a:rPr>
              <a:t> related to Pain Management, Opioid Prescribing and Opioid Safety including Opioid Use Disorder covering  </a:t>
            </a:r>
          </a:p>
          <a:p>
            <a:pPr lvl="1"/>
            <a:r>
              <a:rPr lang="en-US" sz="1600" dirty="0">
                <a:latin typeface="+mn-lt"/>
              </a:rPr>
              <a:t>(I) prevention and education;</a:t>
            </a:r>
          </a:p>
          <a:p>
            <a:pPr lvl="1"/>
            <a:r>
              <a:rPr lang="en-US" sz="1600" dirty="0">
                <a:latin typeface="+mn-lt"/>
              </a:rPr>
              <a:t>(II) law enforcement and treatment;</a:t>
            </a:r>
          </a:p>
          <a:p>
            <a:pPr lvl="1"/>
            <a:r>
              <a:rPr lang="en-US" sz="1600" dirty="0">
                <a:latin typeface="+mn-lt"/>
              </a:rPr>
              <a:t>(III) treatment and recovery; </a:t>
            </a:r>
          </a:p>
          <a:p>
            <a:pPr lvl="1"/>
            <a:r>
              <a:rPr lang="en-US" sz="1600" dirty="0">
                <a:latin typeface="+mn-lt"/>
              </a:rPr>
              <a:t>(IV) addressing collateral consequences of opioid use;</a:t>
            </a:r>
          </a:p>
          <a:p>
            <a:pPr lvl="1"/>
            <a:r>
              <a:rPr lang="en-US" sz="1600" dirty="0">
                <a:latin typeface="+mn-lt"/>
              </a:rPr>
              <a:t>(V) addiction and treatment services for women, families, and Veterans; </a:t>
            </a:r>
          </a:p>
          <a:p>
            <a:pPr lvl="1"/>
            <a:r>
              <a:rPr lang="en-US" sz="1600" dirty="0">
                <a:latin typeface="+mn-lt"/>
              </a:rPr>
              <a:t>(VI) incentivizing State comprehensive initiatives to address prescription opioid abuse; </a:t>
            </a:r>
          </a:p>
          <a:p>
            <a:pPr lvl="1"/>
            <a:r>
              <a:rPr lang="en-US" sz="1600" dirty="0">
                <a:latin typeface="+mn-lt"/>
              </a:rPr>
              <a:t>(VII) miscellaneous provisions; </a:t>
            </a:r>
          </a:p>
          <a:p>
            <a:pPr lvl="1"/>
            <a:r>
              <a:rPr lang="en-US" sz="1600" dirty="0">
                <a:latin typeface="+mn-lt"/>
              </a:rPr>
              <a:t>(VIII) improvements to the Kingpin Designation Act; (narcotics trafficking; 2000)</a:t>
            </a:r>
          </a:p>
          <a:p>
            <a:pPr lvl="1"/>
            <a:r>
              <a:rPr lang="en-US" dirty="0">
                <a:latin typeface="+mn-lt"/>
              </a:rPr>
              <a:t>(IX) various measures affecting the Department of Veterans Affairs (VA) = “Jason </a:t>
            </a:r>
            <a:r>
              <a:rPr lang="en-US" dirty="0" err="1">
                <a:latin typeface="+mn-lt"/>
              </a:rPr>
              <a:t>Simcakoski</a:t>
            </a:r>
            <a:r>
              <a:rPr lang="en-US" dirty="0">
                <a:latin typeface="+mn-lt"/>
              </a:rPr>
              <a:t> Memorial and Promise Act”</a:t>
            </a:r>
          </a:p>
          <a:p>
            <a:pPr lvl="0"/>
            <a:r>
              <a:rPr lang="en-US" sz="1800" b="1" dirty="0">
                <a:latin typeface="+mn-lt"/>
              </a:rPr>
              <a:t> Deliverables</a:t>
            </a:r>
            <a:r>
              <a:rPr lang="en-US" sz="1800" dirty="0">
                <a:latin typeface="+mn-lt"/>
              </a:rPr>
              <a:t>: 54 specific deliverables/milestones in CARA </a:t>
            </a:r>
            <a:r>
              <a:rPr lang="en-US" sz="1600" dirty="0">
                <a:latin typeface="+mn-lt"/>
              </a:rPr>
              <a:t> </a:t>
            </a:r>
          </a:p>
          <a:p>
            <a:pPr lvl="1"/>
            <a:r>
              <a:rPr lang="en-US" sz="1600" dirty="0">
                <a:latin typeface="+mn-lt"/>
              </a:rPr>
              <a:t>Approx. 28 milestones have been completed</a:t>
            </a:r>
          </a:p>
          <a:p>
            <a:pPr lvl="1"/>
            <a:endParaRPr lang="en-US" sz="1600" dirty="0">
              <a:latin typeface="+mn-lt"/>
            </a:endParaRPr>
          </a:p>
          <a:p>
            <a:pPr>
              <a:buNone/>
            </a:pPr>
            <a:r>
              <a:rPr lang="en-US" sz="1600" dirty="0"/>
              <a:t>Public Law: </a:t>
            </a:r>
            <a:r>
              <a:rPr lang="en-US" sz="1400" dirty="0">
                <a:hlinkClick r:id="rId3"/>
              </a:rPr>
              <a:t>https://www.congress.gov/114/bills/s524/BILLS-114s524enr.pdf</a:t>
            </a:r>
            <a:endParaRPr lang="en-US" sz="1400" dirty="0"/>
          </a:p>
          <a:p>
            <a:endParaRPr lang="en-US" sz="2000" dirty="0">
              <a:latin typeface="+mn-lt"/>
            </a:endParaRPr>
          </a:p>
          <a:p>
            <a:pPr lvl="1"/>
            <a:endParaRPr lang="en-US" dirty="0"/>
          </a:p>
          <a:p>
            <a:pPr eaLnBrk="1" hangingPunct="1">
              <a:lnSpc>
                <a:spcPct val="115000"/>
              </a:lnSpc>
              <a:spcBef>
                <a:spcPct val="0"/>
              </a:spcBef>
              <a:buNone/>
            </a:pPr>
            <a:endParaRPr lang="en-US" altLang="en-US" sz="1400" dirty="0"/>
          </a:p>
        </p:txBody>
      </p:sp>
      <p:sp>
        <p:nvSpPr>
          <p:cNvPr id="6" name="Title 6"/>
          <p:cNvSpPr>
            <a:spLocks noGrp="1"/>
          </p:cNvSpPr>
          <p:nvPr>
            <p:ph type="title"/>
          </p:nvPr>
        </p:nvSpPr>
        <p:spPr>
          <a:xfrm>
            <a:off x="1066800" y="0"/>
            <a:ext cx="7543800" cy="762000"/>
          </a:xfrm>
        </p:spPr>
        <p:txBody>
          <a:bodyPr/>
          <a:lstStyle/>
          <a:p>
            <a:pPr defTabSz="914400">
              <a:defRPr/>
            </a:pPr>
            <a:r>
              <a:rPr lang="en-US" sz="2800" dirty="0">
                <a:solidFill>
                  <a:srgbClr val="FFFF33"/>
                </a:solidFill>
                <a:latin typeface="+mn-lt"/>
                <a:cs typeface="Arial" pitchFamily="34" charset="0"/>
              </a:rPr>
              <a:t>Comprehensive Addiction and Recovery Act </a:t>
            </a:r>
            <a:r>
              <a:rPr lang="en-US" sz="2400" dirty="0">
                <a:solidFill>
                  <a:srgbClr val="FFFF33"/>
                </a:solidFill>
                <a:latin typeface="+mn-lt"/>
                <a:cs typeface="Arial" pitchFamily="34" charset="0"/>
              </a:rPr>
              <a:t>(CARA)  </a:t>
            </a:r>
            <a:r>
              <a:rPr lang="en-US" sz="1400" dirty="0">
                <a:solidFill>
                  <a:srgbClr val="FFFF33"/>
                </a:solidFill>
                <a:latin typeface="+mn-lt"/>
                <a:cs typeface="Arial" pitchFamily="34" charset="0"/>
              </a:rPr>
              <a:t>PUBLIC LAW 114–198—JULY 22, 2016 </a:t>
            </a:r>
            <a:endParaRPr lang="en-US" sz="2400" dirty="0">
              <a:solidFill>
                <a:srgbClr val="FFFF33"/>
              </a:solidFill>
              <a:latin typeface="+mn-lt"/>
            </a:endParaRPr>
          </a:p>
        </p:txBody>
      </p:sp>
      <p:sp>
        <p:nvSpPr>
          <p:cNvPr id="7"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27</a:t>
            </a:fld>
            <a:endParaRPr lang="en-US" dirty="0"/>
          </a:p>
        </p:txBody>
      </p:sp>
    </p:spTree>
    <p:extLst>
      <p:ext uri="{BB962C8B-B14F-4D97-AF65-F5344CB8AC3E}">
        <p14:creationId xmlns:p14="http://schemas.microsoft.com/office/powerpoint/2010/main" val="248471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27D237-6C0D-5549-BE11-2040A22CBC71}" type="slidenum">
              <a:rPr lang="en-US" smtClean="0">
                <a:solidFill>
                  <a:prstClr val="black">
                    <a:tint val="75000"/>
                  </a:prstClr>
                </a:solidFill>
              </a:rPr>
              <a:pPr/>
              <a:t>28</a:t>
            </a:fld>
            <a:endParaRPr lang="en-US" dirty="0">
              <a:solidFill>
                <a:prstClr val="black">
                  <a:tint val="75000"/>
                </a:prstClr>
              </a:solidFill>
            </a:endParaRPr>
          </a:p>
        </p:txBody>
      </p:sp>
      <p:sp>
        <p:nvSpPr>
          <p:cNvPr id="5" name="Content Placeholder 4"/>
          <p:cNvSpPr>
            <a:spLocks noGrp="1"/>
          </p:cNvSpPr>
          <p:nvPr>
            <p:ph idx="1"/>
          </p:nvPr>
        </p:nvSpPr>
        <p:spPr>
          <a:xfrm>
            <a:off x="533400" y="1193800"/>
            <a:ext cx="8304595" cy="4876800"/>
          </a:xfrm>
        </p:spPr>
        <p:txBody>
          <a:bodyPr/>
          <a:lstStyle/>
          <a:p>
            <a:r>
              <a:rPr lang="en-US" sz="2000" b="1" dirty="0"/>
              <a:t>Community interactions</a:t>
            </a:r>
            <a:r>
              <a:rPr lang="en-US" sz="2000" dirty="0"/>
              <a:t>: 90-day regular meetings.</a:t>
            </a:r>
          </a:p>
          <a:p>
            <a:r>
              <a:rPr lang="en-US" sz="2000" dirty="0"/>
              <a:t>Expanded </a:t>
            </a:r>
            <a:r>
              <a:rPr lang="en-US" sz="2000" b="1" dirty="0"/>
              <a:t>VA Patient Advocacy program</a:t>
            </a:r>
            <a:r>
              <a:rPr lang="en-US" sz="2000" dirty="0"/>
              <a:t>. </a:t>
            </a:r>
          </a:p>
          <a:p>
            <a:r>
              <a:rPr lang="en-US" altLang="en-US" dirty="0"/>
              <a:t>VA/DoD </a:t>
            </a:r>
            <a:r>
              <a:rPr lang="en-US" altLang="en-US" b="1" dirty="0"/>
              <a:t>Health Executive Committee Pain Management Workgroup.</a:t>
            </a:r>
          </a:p>
          <a:p>
            <a:pPr lvl="0"/>
            <a:r>
              <a:rPr lang="en-US" dirty="0"/>
              <a:t>System-wide implementation of the </a:t>
            </a:r>
            <a:r>
              <a:rPr lang="en-US" b="1" dirty="0"/>
              <a:t>Opioid Safety Initiative.</a:t>
            </a:r>
            <a:endParaRPr lang="en-US" dirty="0"/>
          </a:p>
          <a:p>
            <a:pPr lvl="1"/>
            <a:r>
              <a:rPr lang="en-US" dirty="0"/>
              <a:t>Opioid risk mitigation strategies: PDMP, UDS, informed consent. </a:t>
            </a:r>
          </a:p>
          <a:p>
            <a:pPr lvl="1"/>
            <a:r>
              <a:rPr lang="en-US" dirty="0"/>
              <a:t>Opioid Overdose Education and Naloxone Distribution (OEND)</a:t>
            </a:r>
          </a:p>
          <a:p>
            <a:r>
              <a:rPr lang="en-US" b="1" dirty="0"/>
              <a:t>Dashboards </a:t>
            </a:r>
            <a:r>
              <a:rPr lang="en-US" dirty="0"/>
              <a:t>to assess risk and monitoring opioid/pain care</a:t>
            </a:r>
          </a:p>
          <a:p>
            <a:r>
              <a:rPr lang="en-US" b="1" dirty="0"/>
              <a:t>VA-DoD Clinical Practice Guideline</a:t>
            </a:r>
            <a:r>
              <a:rPr lang="en-US" dirty="0"/>
              <a:t> for Opioid Therapy of Chronic Pain.</a:t>
            </a:r>
          </a:p>
          <a:p>
            <a:pPr lvl="0"/>
            <a:r>
              <a:rPr lang="en-US" b="1" dirty="0"/>
              <a:t>Provider education </a:t>
            </a:r>
            <a:r>
              <a:rPr lang="en-US" dirty="0"/>
              <a:t>in VA-DoD CPG and evidence based pain care</a:t>
            </a:r>
          </a:p>
          <a:p>
            <a:r>
              <a:rPr lang="en-US" dirty="0"/>
              <a:t>Reporting of providers/facilities in conflict with care standards</a:t>
            </a:r>
          </a:p>
          <a:p>
            <a:pPr lvl="0"/>
            <a:r>
              <a:rPr lang="en-US" sz="2000" dirty="0"/>
              <a:t>Expanded </a:t>
            </a:r>
            <a:r>
              <a:rPr lang="en-US" sz="2000" b="1" dirty="0"/>
              <a:t>complementary and integrative health </a:t>
            </a:r>
            <a:r>
              <a:rPr lang="en-US" sz="2000" dirty="0"/>
              <a:t>modalities.</a:t>
            </a:r>
          </a:p>
          <a:p>
            <a:r>
              <a:rPr lang="en-US" altLang="en-US" dirty="0"/>
              <a:t>Full compliance with </a:t>
            </a:r>
            <a:r>
              <a:rPr lang="en-US" altLang="en-US" b="1" dirty="0"/>
              <a:t>Stepped Care Model of Pain Management</a:t>
            </a:r>
            <a:endParaRPr lang="en-US" altLang="en-US" dirty="0"/>
          </a:p>
          <a:p>
            <a:r>
              <a:rPr lang="en-US" altLang="en-US" sz="2000" b="1" dirty="0"/>
              <a:t>Pain Management Teams </a:t>
            </a:r>
            <a:r>
              <a:rPr lang="en-US" altLang="en-US" sz="2000" dirty="0"/>
              <a:t>at all VA facilities.</a:t>
            </a:r>
          </a:p>
        </p:txBody>
      </p:sp>
      <p:sp>
        <p:nvSpPr>
          <p:cNvPr id="7" name="Title 6"/>
          <p:cNvSpPr>
            <a:spLocks noGrp="1"/>
          </p:cNvSpPr>
          <p:nvPr>
            <p:ph type="title"/>
          </p:nvPr>
        </p:nvSpPr>
        <p:spPr>
          <a:xfrm>
            <a:off x="1066800" y="0"/>
            <a:ext cx="7543800" cy="762000"/>
          </a:xfrm>
        </p:spPr>
        <p:txBody>
          <a:bodyPr/>
          <a:lstStyle/>
          <a:p>
            <a:pPr defTabSz="914400">
              <a:defRPr/>
            </a:pPr>
            <a:r>
              <a:rPr lang="en-US" sz="2800" dirty="0">
                <a:solidFill>
                  <a:srgbClr val="FFFF33"/>
                </a:solidFill>
                <a:latin typeface="+mn-lt"/>
                <a:cs typeface="Arial" pitchFamily="34" charset="0"/>
              </a:rPr>
              <a:t>Comprehensive Addiction and Recovery Act </a:t>
            </a:r>
            <a:r>
              <a:rPr lang="en-US" sz="2400" dirty="0">
                <a:solidFill>
                  <a:srgbClr val="FFFF33"/>
                </a:solidFill>
                <a:latin typeface="+mn-lt"/>
                <a:cs typeface="Arial" pitchFamily="34" charset="0"/>
              </a:rPr>
              <a:t>(CARA)  </a:t>
            </a:r>
            <a:r>
              <a:rPr lang="en-US" sz="1400" dirty="0">
                <a:solidFill>
                  <a:srgbClr val="FFFF33"/>
                </a:solidFill>
                <a:latin typeface="+mn-lt"/>
                <a:cs typeface="Arial" pitchFamily="34" charset="0"/>
              </a:rPr>
              <a:t>PUBLIC LAW 114–198—JULY 22, 2016 </a:t>
            </a:r>
            <a:endParaRPr lang="en-US" sz="2400" dirty="0">
              <a:solidFill>
                <a:srgbClr val="FFFF33"/>
              </a:solidFill>
              <a:latin typeface="+mn-lt"/>
            </a:endParaRPr>
          </a:p>
        </p:txBody>
      </p:sp>
    </p:spTree>
    <p:extLst>
      <p:ext uri="{BB962C8B-B14F-4D97-AF65-F5344CB8AC3E}">
        <p14:creationId xmlns:p14="http://schemas.microsoft.com/office/powerpoint/2010/main" val="2556091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27D237-6C0D-5549-BE11-2040A22CBC71}" type="slidenum">
              <a:rPr lang="en-US" smtClean="0">
                <a:solidFill>
                  <a:prstClr val="black">
                    <a:tint val="75000"/>
                  </a:prstClr>
                </a:solidFill>
              </a:rPr>
              <a:pPr/>
              <a:t>29</a:t>
            </a:fld>
            <a:endParaRPr lang="en-US" dirty="0">
              <a:solidFill>
                <a:prstClr val="black">
                  <a:tint val="75000"/>
                </a:prstClr>
              </a:solidFill>
            </a:endParaRPr>
          </a:p>
        </p:txBody>
      </p:sp>
      <p:sp>
        <p:nvSpPr>
          <p:cNvPr id="5" name="Content Placeholder 4"/>
          <p:cNvSpPr>
            <a:spLocks noGrp="1"/>
          </p:cNvSpPr>
          <p:nvPr>
            <p:ph idx="1"/>
          </p:nvPr>
        </p:nvSpPr>
        <p:spPr>
          <a:xfrm>
            <a:off x="304800" y="1143000"/>
            <a:ext cx="8610600" cy="4876800"/>
          </a:xfrm>
        </p:spPr>
        <p:txBody>
          <a:bodyPr/>
          <a:lstStyle/>
          <a:p>
            <a:pPr marL="0" indent="0">
              <a:buNone/>
            </a:pPr>
            <a:r>
              <a:rPr lang="en-US" sz="1800" dirty="0"/>
              <a:t>The </a:t>
            </a:r>
            <a:r>
              <a:rPr lang="en-US" sz="1800" b="1" dirty="0"/>
              <a:t>VA/DoD Health Executive Council (HEC) PMWG </a:t>
            </a:r>
            <a:r>
              <a:rPr lang="en-US" sz="1800" dirty="0"/>
              <a:t>should focus on: </a:t>
            </a:r>
          </a:p>
          <a:p>
            <a:pPr lvl="1" indent="-342900">
              <a:buAutoNum type="arabicParenBoth"/>
            </a:pPr>
            <a:r>
              <a:rPr lang="en-US" b="1" dirty="0"/>
              <a:t>VA/DoD Clinical Practice Guideline Opioid Therapy </a:t>
            </a:r>
            <a:r>
              <a:rPr lang="en-US" dirty="0"/>
              <a:t>for Chronic Pain.</a:t>
            </a:r>
          </a:p>
          <a:p>
            <a:pPr lvl="1" indent="-342900">
              <a:buAutoNum type="arabicParenBoth"/>
            </a:pPr>
            <a:r>
              <a:rPr lang="en-US" b="1" dirty="0"/>
              <a:t>Opioid prescribing practices </a:t>
            </a:r>
            <a:r>
              <a:rPr lang="en-US" dirty="0"/>
              <a:t>of health care providers.</a:t>
            </a:r>
          </a:p>
          <a:p>
            <a:pPr marL="400050" lvl="1" indent="0">
              <a:buNone/>
            </a:pPr>
            <a:r>
              <a:rPr lang="en-US" dirty="0"/>
              <a:t>(2) Ability of each Department to </a:t>
            </a:r>
            <a:r>
              <a:rPr lang="en-US" b="1" dirty="0"/>
              <a:t>manage acute and chronic pain.</a:t>
            </a:r>
          </a:p>
          <a:p>
            <a:pPr marL="400050" lvl="1" indent="0">
              <a:buNone/>
            </a:pPr>
            <a:r>
              <a:rPr lang="en-US" dirty="0"/>
              <a:t>(3) Use of </a:t>
            </a:r>
            <a:r>
              <a:rPr lang="en-US" b="1" dirty="0"/>
              <a:t>complementary and integrative health.</a:t>
            </a:r>
          </a:p>
          <a:p>
            <a:pPr marL="400050" lvl="1" indent="0">
              <a:buNone/>
            </a:pPr>
            <a:r>
              <a:rPr lang="en-US" dirty="0"/>
              <a:t>(4) </a:t>
            </a:r>
            <a:r>
              <a:rPr lang="en-US" b="1" dirty="0"/>
              <a:t>Concurrent use of opioids and psychotropic drugs </a:t>
            </a:r>
            <a:r>
              <a:rPr lang="en-US" dirty="0"/>
              <a:t>including benzos</a:t>
            </a:r>
          </a:p>
          <a:p>
            <a:pPr marL="400050" lvl="1" indent="0">
              <a:buNone/>
            </a:pPr>
            <a:r>
              <a:rPr lang="en-US" dirty="0"/>
              <a:t>(5) </a:t>
            </a:r>
            <a:r>
              <a:rPr lang="en-US" b="1" dirty="0"/>
              <a:t>Care transition plans </a:t>
            </a:r>
            <a:r>
              <a:rPr lang="en-US" dirty="0"/>
              <a:t>to address case management issues for patients receiving opioid therapy transitioning between inpatient and outpatient care.</a:t>
            </a:r>
          </a:p>
          <a:p>
            <a:pPr marL="400050" lvl="1" indent="0">
              <a:buNone/>
            </a:pPr>
            <a:r>
              <a:rPr lang="en-US" dirty="0"/>
              <a:t>(6) </a:t>
            </a:r>
            <a:r>
              <a:rPr lang="en-US" b="1" dirty="0"/>
              <a:t>Coordination in coverage/prescribing to medications </a:t>
            </a:r>
            <a:r>
              <a:rPr lang="en-US" dirty="0"/>
              <a:t>prescribed for patients transitioning from receiving health care from the DoD to VA</a:t>
            </a:r>
          </a:p>
          <a:p>
            <a:pPr marL="400050" lvl="1" indent="0">
              <a:buNone/>
            </a:pPr>
            <a:r>
              <a:rPr lang="en-US" dirty="0"/>
              <a:t>(7) Screen, identify, refer, and treat patients with </a:t>
            </a:r>
            <a:r>
              <a:rPr lang="en-US" b="1" dirty="0"/>
              <a:t>substance use disorders </a:t>
            </a:r>
            <a:r>
              <a:rPr lang="en-US" dirty="0"/>
              <a:t>who are seeking treatment for acute and chronic pain management conditions.</a:t>
            </a:r>
          </a:p>
          <a:p>
            <a:pPr marL="0" indent="0">
              <a:buNone/>
            </a:pPr>
            <a:endParaRPr lang="en-US" sz="100" dirty="0"/>
          </a:p>
          <a:p>
            <a:pPr marL="0" indent="0">
              <a:buNone/>
            </a:pPr>
            <a:r>
              <a:rPr lang="en-US" sz="1800" dirty="0"/>
              <a:t>In addition, the HEC PMWG has to </a:t>
            </a:r>
          </a:p>
          <a:p>
            <a:pPr lvl="1" indent="-342900">
              <a:buAutoNum type="arabicParenR"/>
            </a:pPr>
            <a:r>
              <a:rPr lang="en-US" dirty="0"/>
              <a:t>Coordinate the activities of the working group with other relevant working groups </a:t>
            </a:r>
          </a:p>
          <a:p>
            <a:pPr lvl="1" indent="-342900">
              <a:buAutoNum type="arabicParenR"/>
            </a:pPr>
            <a:r>
              <a:rPr lang="en-US" dirty="0"/>
              <a:t>Consult with other relevant Federal agencies, including the Centers for Disease Control and Prevention, with respect to the activities of the working group;</a:t>
            </a:r>
            <a:endParaRPr lang="en-US" dirty="0">
              <a:effectLst/>
            </a:endParaRPr>
          </a:p>
        </p:txBody>
      </p:sp>
      <p:sp>
        <p:nvSpPr>
          <p:cNvPr id="7" name="Title 6"/>
          <p:cNvSpPr>
            <a:spLocks noGrp="1"/>
          </p:cNvSpPr>
          <p:nvPr>
            <p:ph type="title"/>
          </p:nvPr>
        </p:nvSpPr>
        <p:spPr>
          <a:xfrm>
            <a:off x="1066800" y="0"/>
            <a:ext cx="7543800" cy="762000"/>
          </a:xfrm>
        </p:spPr>
        <p:txBody>
          <a:bodyPr/>
          <a:lstStyle/>
          <a:p>
            <a:pPr defTabSz="914400">
              <a:defRPr/>
            </a:pPr>
            <a:r>
              <a:rPr lang="en-US" sz="2800" dirty="0">
                <a:solidFill>
                  <a:srgbClr val="FFFF33"/>
                </a:solidFill>
                <a:latin typeface="+mn-lt"/>
                <a:cs typeface="Arial" pitchFamily="34" charset="0"/>
              </a:rPr>
              <a:t>CARA: VA/DoD HEC Pain Management Workgroup</a:t>
            </a:r>
            <a:br>
              <a:rPr lang="en-US" sz="2800" dirty="0">
                <a:solidFill>
                  <a:srgbClr val="FFFF33"/>
                </a:solidFill>
                <a:latin typeface="+mn-lt"/>
                <a:cs typeface="Arial" pitchFamily="34" charset="0"/>
              </a:rPr>
            </a:br>
            <a:r>
              <a:rPr lang="en-US" sz="1400" dirty="0">
                <a:solidFill>
                  <a:srgbClr val="FFFF33"/>
                </a:solidFill>
                <a:latin typeface="+mn-lt"/>
                <a:cs typeface="Arial" pitchFamily="34" charset="0"/>
              </a:rPr>
              <a:t>PUBLIC LAW 114–198—JULY 22, 2016 </a:t>
            </a:r>
            <a:endParaRPr lang="en-US" sz="2400" dirty="0">
              <a:solidFill>
                <a:srgbClr val="FFFF33"/>
              </a:solidFill>
              <a:latin typeface="+mn-lt"/>
            </a:endParaRPr>
          </a:p>
        </p:txBody>
      </p:sp>
    </p:spTree>
    <p:extLst>
      <p:ext uri="{BB962C8B-B14F-4D97-AF65-F5344CB8AC3E}">
        <p14:creationId xmlns:p14="http://schemas.microsoft.com/office/powerpoint/2010/main" val="37337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639762"/>
          </a:xfrm>
        </p:spPr>
        <p:txBody>
          <a:bodyPr/>
          <a:lstStyle/>
          <a:p>
            <a:r>
              <a:rPr lang="en-US" sz="3600" dirty="0">
                <a:solidFill>
                  <a:srgbClr val="FFFF00"/>
                </a:solidFill>
              </a:rPr>
              <a:t>The “Pain Crisis” - Nationally</a:t>
            </a:r>
          </a:p>
        </p:txBody>
      </p:sp>
      <p:sp>
        <p:nvSpPr>
          <p:cNvPr id="3" name="Content Placeholder 2"/>
          <p:cNvSpPr>
            <a:spLocks noGrp="1"/>
          </p:cNvSpPr>
          <p:nvPr>
            <p:ph idx="1"/>
          </p:nvPr>
        </p:nvSpPr>
        <p:spPr>
          <a:xfrm>
            <a:off x="105833" y="1037767"/>
            <a:ext cx="8809567" cy="2391233"/>
          </a:xfrm>
        </p:spPr>
        <p:txBody>
          <a:bodyPr/>
          <a:lstStyle/>
          <a:p>
            <a:pPr>
              <a:buNone/>
            </a:pPr>
            <a:r>
              <a:rPr lang="en-US" sz="2400" b="1" dirty="0"/>
              <a:t>Health and Human Services (HHS)</a:t>
            </a:r>
            <a:endParaRPr lang="en-US" sz="2200" b="1" dirty="0"/>
          </a:p>
          <a:p>
            <a:r>
              <a:rPr lang="en-US" sz="2200" b="1" dirty="0"/>
              <a:t>Institute of Medicine 2011: Relieving Pain in America</a:t>
            </a:r>
          </a:p>
          <a:p>
            <a:pPr lvl="1"/>
            <a:r>
              <a:rPr lang="en-US" dirty="0"/>
              <a:t>A Blueprint for Transforming Prevention, Care, Education, and Research</a:t>
            </a:r>
          </a:p>
          <a:p>
            <a:pPr lvl="1"/>
            <a:r>
              <a:rPr lang="en-US" sz="1200" dirty="0">
                <a:hlinkClick r:id="rId3"/>
              </a:rPr>
              <a:t>http://www.ncbi.nlm.nih.gov/books/NBK91497/</a:t>
            </a:r>
            <a:endParaRPr lang="en-US" sz="1200" dirty="0"/>
          </a:p>
          <a:p>
            <a:pPr lvl="1"/>
            <a:r>
              <a:rPr lang="en-US" sz="2200" dirty="0"/>
              <a:t>&gt;100 Mil in US with some form of chronic pain </a:t>
            </a:r>
            <a:r>
              <a:rPr lang="en-US" sz="2200" dirty="0">
                <a:sym typeface="Wingdings" pitchFamily="2" charset="2"/>
              </a:rPr>
              <a:t> </a:t>
            </a:r>
            <a:r>
              <a:rPr lang="en-US" sz="2200" dirty="0"/>
              <a:t>30% of adults</a:t>
            </a:r>
          </a:p>
          <a:p>
            <a:pPr lvl="1"/>
            <a:r>
              <a:rPr lang="en-US" sz="2200" dirty="0"/>
              <a:t>$565 – 635 billion cost annually </a:t>
            </a:r>
            <a:r>
              <a:rPr lang="en-US" dirty="0"/>
              <a:t>(&gt; cancer and heart disease combined)</a:t>
            </a:r>
          </a:p>
          <a:p>
            <a:pPr lvl="1">
              <a:buNone/>
            </a:pPr>
            <a:endParaRPr lang="en-US" sz="500" dirty="0"/>
          </a:p>
        </p:txBody>
      </p:sp>
      <p:sp>
        <p:nvSpPr>
          <p:cNvPr id="6" name="Slide Number Placeholder 5"/>
          <p:cNvSpPr>
            <a:spLocks noGrp="1"/>
          </p:cNvSpPr>
          <p:nvPr>
            <p:ph type="sldNum" sz="quarter" idx="4294967295"/>
          </p:nvPr>
        </p:nvSpPr>
        <p:spPr>
          <a:xfrm>
            <a:off x="8382000" y="6553200"/>
            <a:ext cx="304800" cy="304800"/>
          </a:xfrm>
          <a:prstGeom prst="rect">
            <a:avLst/>
          </a:prstGeom>
        </p:spPr>
        <p:txBody>
          <a:bodyPr/>
          <a:lstStyle/>
          <a:p>
            <a:pPr>
              <a:defRPr/>
            </a:pPr>
            <a:fld id="{953D45C7-AFA8-4622-8BFA-D400F3569C1E}" type="slidenum">
              <a:rPr lang="en-US" smtClean="0"/>
              <a:pPr>
                <a:defRPr/>
              </a:pPr>
              <a:t>3</a:t>
            </a:fld>
            <a:endParaRPr lang="en-US" dirty="0"/>
          </a:p>
        </p:txBody>
      </p:sp>
      <p:pic>
        <p:nvPicPr>
          <p:cNvPr id="1026" name="Picture 2"/>
          <p:cNvPicPr>
            <a:picLocks noChangeAspect="1" noChangeArrowheads="1"/>
          </p:cNvPicPr>
          <p:nvPr/>
        </p:nvPicPr>
        <p:blipFill>
          <a:blip r:embed="rId4"/>
          <a:srcRect/>
          <a:stretch>
            <a:fillRect/>
          </a:stretch>
        </p:blipFill>
        <p:spPr bwMode="auto">
          <a:xfrm>
            <a:off x="7816728" y="274639"/>
            <a:ext cx="1298206" cy="1938417"/>
          </a:xfrm>
          <a:prstGeom prst="rect">
            <a:avLst/>
          </a:prstGeom>
          <a:noFill/>
          <a:ln w="9525">
            <a:noFill/>
            <a:miter lim="800000"/>
            <a:headEnd/>
            <a:tailEnd/>
          </a:ln>
        </p:spPr>
      </p:pic>
      <p:pic>
        <p:nvPicPr>
          <p:cNvPr id="4" name="Picture 3">
            <a:extLst>
              <a:ext uri="{FF2B5EF4-FFF2-40B4-BE49-F238E27FC236}">
                <a16:creationId xmlns:a16="http://schemas.microsoft.com/office/drawing/2014/main" id="{9A00E113-7CF0-4935-83CC-1349EDB7A023}"/>
              </a:ext>
            </a:extLst>
          </p:cNvPr>
          <p:cNvPicPr>
            <a:picLocks noChangeAspect="1"/>
          </p:cNvPicPr>
          <p:nvPr/>
        </p:nvPicPr>
        <p:blipFill>
          <a:blip r:embed="rId5"/>
          <a:stretch>
            <a:fillRect/>
          </a:stretch>
        </p:blipFill>
        <p:spPr>
          <a:xfrm>
            <a:off x="5999409" y="3270603"/>
            <a:ext cx="3038758" cy="3168297"/>
          </a:xfrm>
          <a:prstGeom prst="rect">
            <a:avLst/>
          </a:prstGeom>
        </p:spPr>
      </p:pic>
      <p:sp>
        <p:nvSpPr>
          <p:cNvPr id="8" name="Content Placeholder 2">
            <a:extLst>
              <a:ext uri="{FF2B5EF4-FFF2-40B4-BE49-F238E27FC236}">
                <a16:creationId xmlns:a16="http://schemas.microsoft.com/office/drawing/2014/main" id="{9FD7A9AA-BAA6-4971-AABE-2980C0F4A10E}"/>
              </a:ext>
            </a:extLst>
          </p:cNvPr>
          <p:cNvSpPr txBox="1">
            <a:spLocks/>
          </p:cNvSpPr>
          <p:nvPr/>
        </p:nvSpPr>
        <p:spPr>
          <a:xfrm>
            <a:off x="153237" y="3550363"/>
            <a:ext cx="5990167" cy="2632167"/>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charset="0"/>
              <a:buNone/>
            </a:pPr>
            <a:endParaRPr lang="en-US" sz="500" dirty="0"/>
          </a:p>
          <a:p>
            <a:r>
              <a:rPr lang="en-US" sz="2200" b="1" dirty="0"/>
              <a:t>National Pain Strategy (2016) and Implementation Workgroups (2017-)</a:t>
            </a:r>
          </a:p>
          <a:p>
            <a:pPr lvl="1"/>
            <a:r>
              <a:rPr lang="en-US" dirty="0"/>
              <a:t>A comprehensive, population health-level strategy for pain prevention, treatment, management, education, reimbursement, and research </a:t>
            </a:r>
            <a:r>
              <a:rPr lang="en-US" sz="1200" dirty="0">
                <a:hlinkClick r:id="rId6"/>
              </a:rPr>
              <a:t>https://iprcc.nih.gov/sites/default/files/HHSNational_Pain_Strategy_508C.pdf</a:t>
            </a:r>
            <a:endParaRPr lang="en-US" sz="1200" dirty="0"/>
          </a:p>
          <a:p>
            <a:pPr lvl="1"/>
            <a:r>
              <a:rPr lang="en-US" dirty="0"/>
              <a:t>Office of the Assistant Secretary for Health in partnership with the NIH and other federal agencies.</a:t>
            </a:r>
          </a:p>
        </p:txBody>
      </p:sp>
    </p:spTree>
    <p:extLst>
      <p:ext uri="{BB962C8B-B14F-4D97-AF65-F5344CB8AC3E}">
        <p14:creationId xmlns:p14="http://schemas.microsoft.com/office/powerpoint/2010/main" val="93101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953D45C7-AFA8-4622-8BFA-D400F3569C1E}" type="slidenum">
              <a:rPr lang="en-US" smtClean="0">
                <a:solidFill>
                  <a:prstClr val="white"/>
                </a:solidFill>
              </a:rPr>
              <a:pPr>
                <a:defRPr/>
              </a:pPr>
              <a:t>30</a:t>
            </a:fld>
            <a:endParaRPr lang="en-US">
              <a:solidFill>
                <a:prstClr val="white"/>
              </a:solidFill>
            </a:endParaRPr>
          </a:p>
        </p:txBody>
      </p:sp>
      <p:pic>
        <p:nvPicPr>
          <p:cNvPr id="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039" t="9279" r="21126" b="9248"/>
          <a:stretch/>
        </p:blipFill>
        <p:spPr bwMode="auto">
          <a:xfrm>
            <a:off x="914400" y="176943"/>
            <a:ext cx="7383898" cy="621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3031" t="39309" r="44372" b="47933"/>
          <a:stretch/>
        </p:blipFill>
        <p:spPr bwMode="auto">
          <a:xfrm rot="691800">
            <a:off x="2917751" y="3108268"/>
            <a:ext cx="5455288" cy="1839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752600" y="6550223"/>
            <a:ext cx="5867400" cy="307777"/>
          </a:xfrm>
          <a:prstGeom prst="rect">
            <a:avLst/>
          </a:prstGeom>
        </p:spPr>
        <p:txBody>
          <a:bodyPr wrap="square">
            <a:spAutoFit/>
          </a:bodyPr>
          <a:lstStyle/>
          <a:p>
            <a:r>
              <a:rPr lang="en-US" sz="1400" dirty="0" err="1">
                <a:solidFill>
                  <a:schemeClr val="bg1"/>
                </a:solidFill>
              </a:rPr>
              <a:t>Gellad</a:t>
            </a:r>
            <a:r>
              <a:rPr lang="en-US" sz="1400" dirty="0">
                <a:solidFill>
                  <a:schemeClr val="bg1"/>
                </a:solidFill>
              </a:rPr>
              <a:t>, Good CB, and </a:t>
            </a:r>
            <a:r>
              <a:rPr lang="en-US" sz="1400" dirty="0" err="1">
                <a:solidFill>
                  <a:schemeClr val="bg1"/>
                </a:solidFill>
              </a:rPr>
              <a:t>Shulkin</a:t>
            </a:r>
            <a:r>
              <a:rPr lang="en-US" sz="1400" dirty="0">
                <a:solidFill>
                  <a:schemeClr val="bg1"/>
                </a:solidFill>
              </a:rPr>
              <a:t>. JAMA Intern Med. 2017 May 1;177(5):611-612</a:t>
            </a:r>
          </a:p>
        </p:txBody>
      </p:sp>
    </p:spTree>
    <p:extLst>
      <p:ext uri="{BB962C8B-B14F-4D97-AF65-F5344CB8AC3E}">
        <p14:creationId xmlns:p14="http://schemas.microsoft.com/office/powerpoint/2010/main" val="3125071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1129"/>
            <a:ext cx="8499017" cy="589362"/>
          </a:xfrm>
        </p:spPr>
        <p:txBody>
          <a:bodyPr/>
          <a:lstStyle/>
          <a:p>
            <a:r>
              <a:rPr lang="en-US" sz="3200" dirty="0">
                <a:solidFill>
                  <a:srgbClr val="FFFF00"/>
                </a:solidFill>
              </a:rPr>
              <a:t>OSI Parameters</a:t>
            </a:r>
          </a:p>
        </p:txBody>
      </p:sp>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a:defRPr/>
            </a:pPr>
            <a:fld id="{953D45C7-AFA8-4622-8BFA-D400F3569C1E}" type="slidenum">
              <a:rPr lang="en-US" smtClean="0"/>
              <a:pPr>
                <a:defRPr/>
              </a:pPr>
              <a:t>31</a:t>
            </a:fld>
            <a:endParaRPr lang="en-US" dirty="0"/>
          </a:p>
        </p:txBody>
      </p:sp>
      <p:sp>
        <p:nvSpPr>
          <p:cNvPr id="7" name="Content Placeholder 2"/>
          <p:cNvSpPr txBox="1">
            <a:spLocks/>
          </p:cNvSpPr>
          <p:nvPr/>
        </p:nvSpPr>
        <p:spPr>
          <a:xfrm>
            <a:off x="727042" y="1264378"/>
            <a:ext cx="8172853" cy="4828309"/>
          </a:xfrm>
          <a:prstGeom prst="rect">
            <a:avLst/>
          </a:prstGeom>
        </p:spPr>
        <p:txBody>
          <a:bodyPr/>
          <a:lstStyle/>
          <a:p>
            <a:pPr marL="0" indent="0">
              <a:buNone/>
            </a:pPr>
            <a:r>
              <a:rPr lang="en-US" sz="2400" b="1" dirty="0"/>
              <a:t>OSI Dashboard</a:t>
            </a:r>
            <a:r>
              <a:rPr lang="en-US" sz="2400" dirty="0"/>
              <a:t> </a:t>
            </a:r>
            <a:r>
              <a:rPr lang="en-US" sz="2000" dirty="0"/>
              <a:t>	</a:t>
            </a:r>
            <a:r>
              <a:rPr lang="en-US" dirty="0"/>
              <a:t>	</a:t>
            </a:r>
            <a:r>
              <a:rPr lang="en-US" b="1" i="1" dirty="0">
                <a:solidFill>
                  <a:srgbClr val="FF0000"/>
                </a:solidFill>
                <a:latin typeface="+mn-lt"/>
                <a:ea typeface="ヒラギノ角ゴ Pro W3" charset="-128"/>
                <a:cs typeface="ヒラギノ角ゴ Pro W3" charset="-128"/>
              </a:rPr>
              <a:t> </a:t>
            </a:r>
            <a:endParaRPr lang="en-US" b="1" dirty="0">
              <a:solidFill>
                <a:srgbClr val="FF0000"/>
              </a:solidFill>
            </a:endParaRPr>
          </a:p>
          <a:p>
            <a:pPr marL="342900" marR="0" lvl="0" indent="-342900" algn="l" defTabSz="457200" rtl="0" eaLnBrk="1" fontAlgn="base" latinLnBrk="0" hangingPunct="1">
              <a:lnSpc>
                <a:spcPct val="100000"/>
              </a:lnSpc>
              <a:spcBef>
                <a:spcPct val="20000"/>
              </a:spcBef>
              <a:spcAft>
                <a:spcPct val="0"/>
              </a:spcAft>
              <a:buClrTx/>
              <a:buSzTx/>
              <a:buFont typeface="+mj-lt"/>
              <a:buAutoNum type="arabicPeriod"/>
              <a:tabLst/>
              <a:defRPr/>
            </a:pPr>
            <a:r>
              <a:rPr kumimoji="0" lang="en-US" sz="2000" b="1" i="0" u="none" strike="noStrike" kern="1200" cap="none" spc="0" normalizeH="0" baseline="0" noProof="0" dirty="0">
                <a:ln>
                  <a:noFill/>
                </a:ln>
                <a:solidFill>
                  <a:schemeClr val="tx1"/>
                </a:solidFill>
                <a:effectLst/>
                <a:uLnTx/>
                <a:uFillTx/>
                <a:latin typeface="+mn-lt"/>
                <a:ea typeface="ヒラギノ角ゴ Pro W3" charset="-128"/>
                <a:cs typeface="ヒラギノ角ゴ Pro W3" charset="-128"/>
              </a:rPr>
              <a:t>Opioid use</a:t>
            </a:r>
            <a:r>
              <a:rPr kumimoji="0" lang="en-US" sz="2000" b="1" i="0" u="none" strike="noStrike" kern="1200" cap="none" spc="0" normalizeH="0" noProof="0" dirty="0">
                <a:ln>
                  <a:noFill/>
                </a:ln>
                <a:solidFill>
                  <a:schemeClr val="tx1"/>
                </a:solidFill>
                <a:effectLst/>
                <a:uLnTx/>
                <a:uFillTx/>
                <a:latin typeface="+mn-lt"/>
                <a:ea typeface="ヒラギノ角ゴ Pro W3" charset="-128"/>
                <a:cs typeface="ヒラギノ角ゴ Pro W3" charset="-128"/>
              </a:rPr>
              <a:t> overall</a:t>
            </a:r>
            <a:r>
              <a:rPr kumimoji="0" lang="en-US" sz="2000" i="0" u="none" strike="noStrike" kern="1200" cap="none" spc="0" normalizeH="0" noProof="0" dirty="0">
                <a:ln>
                  <a:noFill/>
                </a:ln>
                <a:solidFill>
                  <a:schemeClr val="tx1"/>
                </a:solidFill>
                <a:effectLst/>
                <a:uLnTx/>
                <a:uFillTx/>
                <a:latin typeface="+mn-lt"/>
                <a:ea typeface="ヒラギノ角ゴ Pro W3" charset="-128"/>
                <a:cs typeface="ヒラギノ角ゴ Pro W3" charset="-128"/>
              </a:rPr>
              <a:t>, and Long-term opioid use</a:t>
            </a:r>
          </a:p>
          <a:p>
            <a:pPr marL="342900" marR="0" lvl="0" indent="-342900" algn="l" defTabSz="457200" rtl="0" eaLnBrk="1" fontAlgn="base" latinLnBrk="0" hangingPunct="1">
              <a:lnSpc>
                <a:spcPct val="100000"/>
              </a:lnSpc>
              <a:spcBef>
                <a:spcPct val="20000"/>
              </a:spcBef>
              <a:spcAft>
                <a:spcPct val="0"/>
              </a:spcAft>
              <a:buClrTx/>
              <a:buSzTx/>
              <a:buFont typeface="+mj-lt"/>
              <a:buAutoNum type="arabicPeriod"/>
              <a:tabLst/>
              <a:defRPr/>
            </a:pPr>
            <a:r>
              <a:rPr kumimoji="0" lang="en-US" sz="2000" b="1" i="0" u="none" strike="noStrike" kern="1200" cap="none" spc="0" normalizeH="0" baseline="0" noProof="0" dirty="0">
                <a:ln>
                  <a:noFill/>
                </a:ln>
                <a:solidFill>
                  <a:schemeClr val="tx1"/>
                </a:solidFill>
                <a:effectLst/>
                <a:uLnTx/>
                <a:uFillTx/>
                <a:latin typeface="+mn-lt"/>
                <a:ea typeface="ヒラギノ角ゴ Pro W3" charset="-128"/>
                <a:cs typeface="ヒラギノ角ゴ Pro W3" charset="-128"/>
              </a:rPr>
              <a:t>Opioid and Benzo </a:t>
            </a:r>
            <a:r>
              <a:rPr lang="en-US" sz="2000" b="1" dirty="0">
                <a:latin typeface="+mn-lt"/>
                <a:ea typeface="ヒラギノ角ゴ Pro W3" charset="-128"/>
                <a:cs typeface="ヒラギノ角ゴ Pro W3" charset="-128"/>
              </a:rPr>
              <a:t>co-prescribing</a:t>
            </a:r>
          </a:p>
          <a:p>
            <a:pPr marL="342900" marR="0" lvl="0" indent="-342900" algn="l" defTabSz="457200" rtl="0" eaLnBrk="1" fontAlgn="base" latinLnBrk="0" hangingPunct="1">
              <a:lnSpc>
                <a:spcPct val="100000"/>
              </a:lnSpc>
              <a:spcBef>
                <a:spcPct val="20000"/>
              </a:spcBef>
              <a:spcAft>
                <a:spcPct val="0"/>
              </a:spcAft>
              <a:buClrTx/>
              <a:buSzTx/>
              <a:buFont typeface="+mj-lt"/>
              <a:buAutoNum type="arabicPeriod"/>
              <a:tabLst/>
              <a:defRPr/>
            </a:pPr>
            <a:r>
              <a:rPr lang="en-US" sz="2000" b="1" dirty="0">
                <a:ea typeface="ヒラギノ角ゴ Pro W3" charset="-128"/>
                <a:cs typeface="ヒラギノ角ゴ Pro W3" charset="-128"/>
              </a:rPr>
              <a:t>High dose &gt;100 MEDD</a:t>
            </a:r>
          </a:p>
          <a:p>
            <a:pPr marL="342900" marR="0" lvl="0" indent="-342900" algn="l" defTabSz="457200" rtl="0" eaLnBrk="1" fontAlgn="base" latinLnBrk="0" hangingPunct="1">
              <a:lnSpc>
                <a:spcPct val="100000"/>
              </a:lnSpc>
              <a:spcBef>
                <a:spcPct val="20000"/>
              </a:spcBef>
              <a:spcAft>
                <a:spcPct val="0"/>
              </a:spcAft>
              <a:buClrTx/>
              <a:buSzTx/>
              <a:buFont typeface="+mj-lt"/>
              <a:buAutoNum type="arabicPeriod"/>
              <a:tabLst/>
              <a:defRPr/>
            </a:pPr>
            <a:r>
              <a:rPr lang="en-US" sz="2000" b="1" dirty="0">
                <a:latin typeface="+mn-lt"/>
                <a:ea typeface="ヒラギノ角ゴ Pro W3" charset="-128"/>
                <a:cs typeface="ヒラギノ角ゴ Pro W3" charset="-128"/>
              </a:rPr>
              <a:t>UDS</a:t>
            </a:r>
            <a:r>
              <a:rPr lang="en-US" sz="2000" dirty="0">
                <a:latin typeface="+mn-lt"/>
                <a:ea typeface="ヒラギノ角ゴ Pro W3" charset="-128"/>
                <a:cs typeface="ヒラギノ角ゴ Pro W3" charset="-128"/>
              </a:rPr>
              <a:t> </a:t>
            </a:r>
            <a:r>
              <a:rPr lang="en-US" sz="2000" dirty="0">
                <a:solidFill>
                  <a:srgbClr val="FF0000"/>
                </a:solidFill>
                <a:ea typeface="ヒラギノ角ゴ Pro W3" charset="-128"/>
                <a:cs typeface="ヒラギノ角ゴ Pro W3" charset="-128"/>
              </a:rPr>
              <a:t>mandated </a:t>
            </a:r>
            <a:r>
              <a:rPr lang="en-US" sz="2000" dirty="0">
                <a:solidFill>
                  <a:srgbClr val="FF0000"/>
                </a:solidFill>
                <a:latin typeface="+mn-lt"/>
                <a:ea typeface="ヒラギノ角ゴ Pro W3" charset="-128"/>
                <a:cs typeface="ヒラギノ角ゴ Pro W3" charset="-128"/>
              </a:rPr>
              <a:t>within the last 12 months </a:t>
            </a:r>
            <a:endParaRPr kumimoji="0" lang="en-US" sz="2000" i="0" u="none" strike="noStrike" kern="1200" cap="none" spc="0" normalizeH="0" baseline="0" noProof="0" dirty="0">
              <a:ln>
                <a:noFill/>
              </a:ln>
              <a:solidFill>
                <a:srgbClr val="FF0000"/>
              </a:solidFill>
              <a:effectLst/>
              <a:uLnTx/>
              <a:uFillTx/>
              <a:latin typeface="+mn-lt"/>
              <a:ea typeface="ヒラギノ角ゴ Pro W3" charset="-128"/>
              <a:cs typeface="ヒラギノ角ゴ Pro W3" charset="-128"/>
            </a:endParaRPr>
          </a:p>
          <a:p>
            <a:pPr marL="342900" indent="-342900">
              <a:buFont typeface="Arial" panose="020B0604020202020204" pitchFamily="34" charset="0"/>
              <a:buChar char="•"/>
            </a:pPr>
            <a:endParaRPr lang="en-US" sz="600" b="1" dirty="0">
              <a:latin typeface="+mn-lt"/>
            </a:endParaRPr>
          </a:p>
          <a:p>
            <a:pPr marL="342900" indent="-342900">
              <a:buFont typeface="Arial" panose="020B0604020202020204" pitchFamily="34" charset="0"/>
              <a:buChar char="•"/>
            </a:pPr>
            <a:r>
              <a:rPr lang="en-US" sz="2000" dirty="0">
                <a:latin typeface="+mn-lt"/>
              </a:rPr>
              <a:t>Report for </a:t>
            </a:r>
            <a:r>
              <a:rPr lang="en-US" sz="2000" b="1" dirty="0">
                <a:latin typeface="+mn-lt"/>
              </a:rPr>
              <a:t>provider specialty</a:t>
            </a:r>
          </a:p>
          <a:p>
            <a:pPr marL="342900" indent="-342900">
              <a:buFont typeface="Arial" panose="020B0604020202020204" pitchFamily="34" charset="0"/>
              <a:buChar char="•"/>
            </a:pPr>
            <a:r>
              <a:rPr lang="en-US" sz="2000" dirty="0">
                <a:latin typeface="+mn-lt"/>
              </a:rPr>
              <a:t>Report of all </a:t>
            </a:r>
            <a:r>
              <a:rPr lang="en-US" sz="2000" b="1" dirty="0">
                <a:latin typeface="+mn-lt"/>
              </a:rPr>
              <a:t>providers with high opioid prescribing / Outliers</a:t>
            </a:r>
            <a:endParaRPr lang="en-US" sz="1600" dirty="0"/>
          </a:p>
          <a:p>
            <a:pPr marL="1657350" lvl="3" indent="-285750">
              <a:buFont typeface="Arial" panose="020B0604020202020204" pitchFamily="34" charset="0"/>
              <a:buChar char="•"/>
            </a:pPr>
            <a:endParaRPr lang="en-US" sz="1600" dirty="0"/>
          </a:p>
          <a:p>
            <a:pPr marL="342900" lvl="0" indent="-342900">
              <a:spcBef>
                <a:spcPts val="0"/>
              </a:spcBef>
              <a:buFont typeface="Arial" panose="020B0604020202020204" pitchFamily="34" charset="0"/>
              <a:buChar char="•"/>
              <a:defRPr/>
            </a:pPr>
            <a:r>
              <a:rPr lang="en-US" sz="2400" b="1" dirty="0">
                <a:ea typeface="ヒラギノ角ゴ Pro W3" charset="-128"/>
                <a:cs typeface="ヒラギノ角ゴ Pro W3" charset="-128"/>
              </a:rPr>
              <a:t>Inf</a:t>
            </a:r>
            <a:r>
              <a:rPr lang="en-US" sz="2400" b="1" dirty="0">
                <a:latin typeface="+mn-lt"/>
                <a:ea typeface="ヒラギノ角ゴ Pro W3" charset="-128"/>
                <a:cs typeface="ヒラギノ角ゴ Pro W3" charset="-128"/>
              </a:rPr>
              <a:t>ormed consent </a:t>
            </a:r>
            <a:r>
              <a:rPr lang="en-US" sz="2000" dirty="0">
                <a:latin typeface="+mn-lt"/>
                <a:ea typeface="ヒラギノ角ゴ Pro W3" charset="-128"/>
                <a:cs typeface="ヒラギノ角ゴ Pro W3" charset="-128"/>
              </a:rPr>
              <a:t>policy </a:t>
            </a:r>
            <a:r>
              <a:rPr lang="en-US" sz="2000" dirty="0">
                <a:ea typeface="ヒラギノ角ゴ Pro W3" charset="-128"/>
                <a:cs typeface="ヒラギノ角ゴ Pro W3" charset="-128"/>
              </a:rPr>
              <a:t>issued 2014, </a:t>
            </a:r>
            <a:r>
              <a:rPr lang="en-US" sz="2000" dirty="0">
                <a:solidFill>
                  <a:srgbClr val="FF0000"/>
                </a:solidFill>
                <a:ea typeface="ヒラギノ角ゴ Pro W3" charset="-128"/>
                <a:cs typeface="ヒラギノ角ゴ Pro W3" charset="-128"/>
              </a:rPr>
              <a:t>for all </a:t>
            </a:r>
            <a:r>
              <a:rPr lang="en-US" sz="2000" dirty="0">
                <a:solidFill>
                  <a:srgbClr val="FF0000"/>
                </a:solidFill>
                <a:latin typeface="+mn-lt"/>
                <a:ea typeface="ヒラギノ角ゴ Pro W3" charset="-128"/>
                <a:cs typeface="ヒラギノ角ゴ Pro W3" charset="-128"/>
              </a:rPr>
              <a:t>pts on LTOT (90 d)</a:t>
            </a:r>
            <a:endParaRPr lang="en-US" sz="2400" b="1" dirty="0">
              <a:latin typeface="+mn-lt"/>
              <a:ea typeface="ヒラギノ角ゴ Pro W3" charset="-128"/>
              <a:cs typeface="ヒラギノ角ゴ Pro W3" charset="-128"/>
            </a:endParaRPr>
          </a:p>
          <a:p>
            <a:pPr marL="342900" lvl="0" indent="-342900">
              <a:spcBef>
                <a:spcPts val="0"/>
              </a:spcBef>
              <a:buFont typeface="Arial" panose="020B0604020202020204" pitchFamily="34" charset="0"/>
              <a:buChar char="•"/>
              <a:defRPr/>
            </a:pPr>
            <a:r>
              <a:rPr lang="en-US" sz="2400" b="1" dirty="0">
                <a:latin typeface="+mn-lt"/>
                <a:ea typeface="ヒラギノ角ゴ Pro W3" charset="-128"/>
                <a:cs typeface="ヒラギノ角ゴ Pro W3" charset="-128"/>
              </a:rPr>
              <a:t>PDMP checks </a:t>
            </a:r>
            <a:r>
              <a:rPr lang="en-US" sz="2000" dirty="0">
                <a:latin typeface="+mn-lt"/>
                <a:ea typeface="ヒラギノ角ゴ Pro W3" charset="-128"/>
                <a:cs typeface="ヒラギノ角ゴ Pro W3" charset="-128"/>
              </a:rPr>
              <a:t>policy issued 10/2016, </a:t>
            </a:r>
            <a:r>
              <a:rPr lang="en-US" sz="2000" dirty="0">
                <a:solidFill>
                  <a:srgbClr val="FF0000"/>
                </a:solidFill>
                <a:latin typeface="+mn-lt"/>
                <a:ea typeface="ヒラギノ角ゴ Pro W3" charset="-128"/>
                <a:cs typeface="ヒラギノ角ゴ Pro W3" charset="-128"/>
              </a:rPr>
              <a:t>at least annually, for &gt; 5 d supply</a:t>
            </a:r>
            <a:endParaRPr lang="en-US" sz="2000" b="1" dirty="0">
              <a:solidFill>
                <a:srgbClr val="FF0000"/>
              </a:solidFill>
              <a:latin typeface="+mn-lt"/>
              <a:ea typeface="ヒラギノ角ゴ Pro W3" charset="-128"/>
              <a:cs typeface="ヒラギノ角ゴ Pro W3" charset="-128"/>
            </a:endParaRPr>
          </a:p>
          <a:p>
            <a:pPr marL="342900" lvl="0" indent="-342900">
              <a:spcBef>
                <a:spcPts val="0"/>
              </a:spcBef>
              <a:buFont typeface="Arial" panose="020B0604020202020204" pitchFamily="34" charset="0"/>
              <a:buChar char="•"/>
              <a:defRPr/>
            </a:pPr>
            <a:r>
              <a:rPr lang="en-US" sz="2400" b="1" dirty="0">
                <a:latin typeface="+mn-lt"/>
                <a:ea typeface="ヒラギノ角ゴ Pro W3" charset="-128"/>
                <a:cs typeface="ヒラギノ角ゴ Pro W3" charset="-128"/>
              </a:rPr>
              <a:t>OEND – Overdose Education and Naloxone Distribution      </a:t>
            </a:r>
            <a:r>
              <a:rPr lang="en-US" sz="2000" dirty="0">
                <a:solidFill>
                  <a:srgbClr val="FF0000"/>
                </a:solidFill>
                <a:ea typeface="ヒラギノ角ゴ Pro W3" charset="-128"/>
                <a:cs typeface="ヒラギノ角ゴ Pro W3" charset="-128"/>
              </a:rPr>
              <a:t>Naloxone prescribed for all pts at risk, broad inclusion, no cost to Veteran</a:t>
            </a:r>
          </a:p>
          <a:p>
            <a:pPr marL="342900" lvl="0" indent="-342900">
              <a:spcBef>
                <a:spcPts val="0"/>
              </a:spcBef>
              <a:buFont typeface="Arial" panose="020B0604020202020204" pitchFamily="34" charset="0"/>
              <a:buChar char="•"/>
              <a:defRPr/>
            </a:pPr>
            <a:endParaRPr lang="en-US" sz="1050" dirty="0">
              <a:solidFill>
                <a:srgbClr val="FF0000"/>
              </a:solidFill>
              <a:ea typeface="ヒラギノ角ゴ Pro W3" charset="-128"/>
              <a:cs typeface="ヒラギノ角ゴ Pro W3" charset="-128"/>
            </a:endParaRPr>
          </a:p>
          <a:p>
            <a:pPr marL="342900" lvl="0" indent="-342900">
              <a:spcBef>
                <a:spcPts val="0"/>
              </a:spcBef>
              <a:buFont typeface="Arial" panose="020B0604020202020204" pitchFamily="34" charset="0"/>
              <a:buChar char="•"/>
              <a:defRPr/>
            </a:pPr>
            <a:r>
              <a:rPr lang="en-US" sz="2000" dirty="0">
                <a:ea typeface="ヒラギノ角ゴ Pro W3" charset="-128"/>
                <a:cs typeface="ヒラギノ角ゴ Pro W3" charset="-128"/>
              </a:rPr>
              <a:t>Timely f/u with prescriber at least q3 months</a:t>
            </a:r>
            <a:endParaRPr lang="en-US" sz="2400" dirty="0">
              <a:ea typeface="ヒラギノ角ゴ Pro W3" charset="-128"/>
              <a:cs typeface="ヒラギノ角ゴ Pro W3" charset="-128"/>
            </a:endParaRPr>
          </a:p>
        </p:txBody>
      </p:sp>
    </p:spTree>
    <p:extLst>
      <p:ext uri="{BB962C8B-B14F-4D97-AF65-F5344CB8AC3E}">
        <p14:creationId xmlns:p14="http://schemas.microsoft.com/office/powerpoint/2010/main" val="1728577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3" y="1330325"/>
            <a:ext cx="6722747"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98689" y="76200"/>
            <a:ext cx="8229600" cy="1290637"/>
          </a:xfrm>
        </p:spPr>
        <p:txBody>
          <a:bodyPr>
            <a:normAutofit/>
          </a:bodyPr>
          <a:lstStyle/>
          <a:p>
            <a:r>
              <a:rPr lang="en-US" altLang="en-US" sz="2800" dirty="0">
                <a:solidFill>
                  <a:srgbClr val="FFFF00"/>
                </a:solidFill>
                <a:latin typeface="+mj-lt"/>
              </a:rPr>
              <a:t>Veterans with Dispensed Opioid Medication </a:t>
            </a:r>
            <a:br>
              <a:rPr lang="en-US" altLang="en-US" sz="2800" dirty="0">
                <a:solidFill>
                  <a:srgbClr val="FFFF00"/>
                </a:solidFill>
                <a:latin typeface="+mj-lt"/>
              </a:rPr>
            </a:br>
            <a:r>
              <a:rPr lang="en-US" altLang="en-US" sz="1800" dirty="0">
                <a:solidFill>
                  <a:srgbClr val="FFFF00"/>
                </a:solidFill>
                <a:latin typeface="+mj-lt"/>
              </a:rPr>
              <a:t>Q4 FY2012 to Q4 FY2017                                                      </a:t>
            </a:r>
            <a:endParaRPr lang="en-US" sz="2800" dirty="0">
              <a:solidFill>
                <a:srgbClr val="FFFF00"/>
              </a:solidFill>
              <a:latin typeface="+mj-lt"/>
            </a:endParaRPr>
          </a:p>
        </p:txBody>
      </p:sp>
      <p:sp>
        <p:nvSpPr>
          <p:cNvPr id="6" name="Content Placeholder 2"/>
          <p:cNvSpPr>
            <a:spLocks noGrp="1"/>
          </p:cNvSpPr>
          <p:nvPr>
            <p:ph sz="half" idx="1"/>
          </p:nvPr>
        </p:nvSpPr>
        <p:spPr>
          <a:xfrm>
            <a:off x="259294" y="1453513"/>
            <a:ext cx="974248" cy="437716"/>
          </a:xfrm>
        </p:spPr>
        <p:txBody>
          <a:bodyPr/>
          <a:lstStyle/>
          <a:p>
            <a:pPr>
              <a:buNone/>
            </a:pPr>
            <a:r>
              <a:rPr lang="en-US" dirty="0"/>
              <a:t>17.2%</a:t>
            </a:r>
          </a:p>
        </p:txBody>
      </p:sp>
      <p:cxnSp>
        <p:nvCxnSpPr>
          <p:cNvPr id="8" name="Straight Arrow Connector 7"/>
          <p:cNvCxnSpPr/>
          <p:nvPr/>
        </p:nvCxnSpPr>
        <p:spPr>
          <a:xfrm flipH="1">
            <a:off x="506814" y="1828800"/>
            <a:ext cx="7218" cy="299081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228600" y="4953000"/>
            <a:ext cx="1004942" cy="1026583"/>
          </a:xfrm>
          <a:prstGeom prst="rect">
            <a:avLst/>
          </a:prstGeom>
        </p:spPr>
        <p:txBody>
          <a:bodyPr vert="horz" lIns="0" tIns="45720" rIns="0" bIns="45720" rtlCol="0">
            <a:normAutofit fontScale="70000" lnSpcReduction="20000"/>
          </a:bodyPr>
          <a:lstStyle/>
          <a:p>
            <a:pPr marL="91440" marR="0" lvl="0" indent="-91440" algn="l" defTabSz="914400" rtl="0" eaLnBrk="1" fontAlgn="auto" latinLnBrk="0" hangingPunct="1">
              <a:lnSpc>
                <a:spcPct val="90000"/>
              </a:lnSpc>
              <a:spcAft>
                <a:spcPts val="600"/>
              </a:spcAft>
              <a:buClr>
                <a:schemeClr val="accent1"/>
              </a:buClr>
              <a:buSzPct val="100000"/>
              <a:buFont typeface="Calibri" panose="020F0502020204030204" pitchFamily="34" charset="0"/>
              <a:buChar char=" "/>
              <a:tabLst/>
              <a:defRP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10.2% </a:t>
            </a:r>
          </a:p>
          <a:p>
            <a:pPr marL="91440" marR="0" lvl="0" indent="-91440" algn="l" defTabSz="914400" rtl="0" eaLnBrk="1" fontAlgn="auto" latinLnBrk="0" hangingPunct="1">
              <a:lnSpc>
                <a:spcPct val="90000"/>
              </a:lnSpc>
              <a:spcAft>
                <a:spcPts val="600"/>
              </a:spcAft>
              <a:buClr>
                <a:schemeClr val="accent1"/>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of pts</a:t>
            </a:r>
            <a:r>
              <a:rPr kumimoji="0" lang="en-US" sz="20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with pharmacy activity</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Content Placeholder 8"/>
          <p:cNvSpPr txBox="1">
            <a:spLocks/>
          </p:cNvSpPr>
          <p:nvPr/>
        </p:nvSpPr>
        <p:spPr>
          <a:xfrm>
            <a:off x="7889560" y="1152391"/>
            <a:ext cx="1241085" cy="1828800"/>
          </a:xfrm>
          <a:prstGeom prst="rect">
            <a:avLst/>
          </a:prstGeom>
        </p:spPr>
        <p:txBody>
          <a:bodyPr vert="horz" lIns="0" tIns="45720" rIns="0" bIns="45720" rtlCol="0">
            <a:normAutofit/>
          </a:body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Opioid patients (</a:t>
            </a:r>
            <a:r>
              <a:rPr lang="en-US" sz="2000" dirty="0">
                <a:latin typeface="Arial" panose="020B0604020202020204" pitchFamily="34" charset="0"/>
                <a:cs typeface="Arial" panose="020B0604020202020204" pitchFamily="34" charset="0"/>
              </a:rPr>
              <a:t>excludes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tramadol) </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1371600" y="5862935"/>
            <a:ext cx="7620000" cy="461665"/>
          </a:xfrm>
          <a:prstGeom prst="rect">
            <a:avLst/>
          </a:prstGeom>
          <a:noFill/>
        </p:spPr>
        <p:txBody>
          <a:bodyPr wrap="square" rtlCol="0">
            <a:spAutoFit/>
          </a:bodyPr>
          <a:lstStyle/>
          <a:p>
            <a:r>
              <a:rPr lang="en-US" sz="1200" dirty="0"/>
              <a:t>Patients with opioid dispensed as percentage of all patients with pharmacy activity (excludes tramadol)</a:t>
            </a:r>
          </a:p>
          <a:p>
            <a:r>
              <a:rPr lang="en-US" sz="1200" dirty="0">
                <a:solidFill>
                  <a:prstClr val="black"/>
                </a:solidFill>
              </a:rPr>
              <a:t>Each colored line represents a VAMC or VAHCS, n=146.  Solid black line: National VHA for all Veterans</a:t>
            </a:r>
          </a:p>
        </p:txBody>
      </p:sp>
      <p:sp>
        <p:nvSpPr>
          <p:cNvPr id="15" name="Slide Number Placeholder 3"/>
          <p:cNvSpPr>
            <a:spLocks noGrp="1"/>
          </p:cNvSpPr>
          <p:nvPr>
            <p:ph type="sldNum" sz="quarter" idx="4294967295"/>
          </p:nvPr>
        </p:nvSpPr>
        <p:spPr>
          <a:xfrm>
            <a:off x="8395802" y="6524530"/>
            <a:ext cx="367198" cy="333469"/>
          </a:xfrm>
          <a:prstGeom prst="rect">
            <a:avLst/>
          </a:prstGeom>
        </p:spPr>
        <p:txBody>
          <a:bodyPr/>
          <a:lstStyle/>
          <a:p>
            <a:pPr>
              <a:defRPr/>
            </a:pPr>
            <a:fld id="{953D45C7-AFA8-4622-8BFA-D400F3569C1E}" type="slidenum">
              <a:rPr lang="en-US" sz="1200" smtClean="0">
                <a:solidFill>
                  <a:prstClr val="white"/>
                </a:solidFill>
              </a:rPr>
              <a:pPr>
                <a:defRPr/>
              </a:pPr>
              <a:t>32</a:t>
            </a:fld>
            <a:endParaRPr lang="en-US" sz="1200" dirty="0">
              <a:solidFill>
                <a:prstClr val="white"/>
              </a:solidFill>
            </a:endParaRPr>
          </a:p>
        </p:txBody>
      </p:sp>
      <p:sp>
        <p:nvSpPr>
          <p:cNvPr id="12" name="Round Same Side Corner Rectangle 11"/>
          <p:cNvSpPr/>
          <p:nvPr/>
        </p:nvSpPr>
        <p:spPr>
          <a:xfrm>
            <a:off x="4876800" y="1517301"/>
            <a:ext cx="2576945" cy="629392"/>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38% Reduction</a:t>
            </a:r>
          </a:p>
          <a:p>
            <a:pPr algn="ctr"/>
            <a:r>
              <a:rPr lang="en-US" dirty="0"/>
              <a:t>260,481 fewer Veterans</a:t>
            </a:r>
          </a:p>
        </p:txBody>
      </p:sp>
    </p:spTree>
    <p:custDataLst>
      <p:tags r:id="rId1"/>
    </p:custDataLst>
    <p:extLst>
      <p:ext uri="{BB962C8B-B14F-4D97-AF65-F5344CB8AC3E}">
        <p14:creationId xmlns:p14="http://schemas.microsoft.com/office/powerpoint/2010/main" val="180374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689" y="76200"/>
            <a:ext cx="8229600" cy="1290637"/>
          </a:xfrm>
        </p:spPr>
        <p:txBody>
          <a:bodyPr>
            <a:normAutofit/>
          </a:bodyPr>
          <a:lstStyle/>
          <a:p>
            <a:r>
              <a:rPr lang="en-US" altLang="en-US" sz="2800" dirty="0">
                <a:solidFill>
                  <a:srgbClr val="FFFF00"/>
                </a:solidFill>
                <a:latin typeface="+mj-lt"/>
              </a:rPr>
              <a:t>Veterans with Dispensed Opioid Medication </a:t>
            </a:r>
            <a:br>
              <a:rPr lang="en-US" altLang="en-US" sz="2800" dirty="0">
                <a:solidFill>
                  <a:srgbClr val="FFFF00"/>
                </a:solidFill>
                <a:latin typeface="+mj-lt"/>
              </a:rPr>
            </a:br>
            <a:r>
              <a:rPr lang="en-US" altLang="en-US" sz="1800" dirty="0">
                <a:solidFill>
                  <a:srgbClr val="FFFF00"/>
                </a:solidFill>
                <a:latin typeface="+mj-lt"/>
              </a:rPr>
              <a:t>Q4 FY2012 to Q4 FY2017                                                      </a:t>
            </a:r>
            <a:endParaRPr lang="en-US" sz="2800" dirty="0">
              <a:solidFill>
                <a:srgbClr val="FFFF00"/>
              </a:solidFill>
              <a:latin typeface="+mj-lt"/>
            </a:endParaRPr>
          </a:p>
        </p:txBody>
      </p:sp>
      <p:cxnSp>
        <p:nvCxnSpPr>
          <p:cNvPr id="8" name="Straight Arrow Connector 7"/>
          <p:cNvCxnSpPr/>
          <p:nvPr/>
        </p:nvCxnSpPr>
        <p:spPr>
          <a:xfrm flipH="1">
            <a:off x="506814" y="1828800"/>
            <a:ext cx="7218" cy="299081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228600" y="4953000"/>
            <a:ext cx="1004942" cy="1026583"/>
          </a:xfrm>
          <a:prstGeom prst="rect">
            <a:avLst/>
          </a:prstGeom>
        </p:spPr>
        <p:txBody>
          <a:bodyPr vert="horz" lIns="0" tIns="45720" rIns="0" bIns="45720" rtlCol="0">
            <a:normAutofit fontScale="70000" lnSpcReduction="20000"/>
          </a:bodyPr>
          <a:lstStyle/>
          <a:p>
            <a:pPr marL="91440" marR="0" lvl="0" indent="-91440" algn="l" defTabSz="914400" rtl="0" eaLnBrk="1" fontAlgn="auto" latinLnBrk="0" hangingPunct="1">
              <a:lnSpc>
                <a:spcPct val="90000"/>
              </a:lnSpc>
              <a:spcAft>
                <a:spcPts val="600"/>
              </a:spcAft>
              <a:buClr>
                <a:schemeClr val="accent1"/>
              </a:buClr>
              <a:buSzPct val="100000"/>
              <a:buFont typeface="Calibri" panose="020F0502020204030204" pitchFamily="34" charset="0"/>
              <a:buChar char=" "/>
              <a:tabLst/>
              <a:defRP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10.2% </a:t>
            </a:r>
          </a:p>
          <a:p>
            <a:pPr marL="91440" marR="0" lvl="0" indent="-91440" algn="l" defTabSz="914400" rtl="0" eaLnBrk="1" fontAlgn="auto" latinLnBrk="0" hangingPunct="1">
              <a:lnSpc>
                <a:spcPct val="90000"/>
              </a:lnSpc>
              <a:spcAft>
                <a:spcPts val="600"/>
              </a:spcAft>
              <a:buClr>
                <a:schemeClr val="accent1"/>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of pts</a:t>
            </a:r>
            <a:r>
              <a:rPr kumimoji="0" lang="en-US" sz="20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with pharmacy activity</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Content Placeholder 8"/>
          <p:cNvSpPr txBox="1">
            <a:spLocks/>
          </p:cNvSpPr>
          <p:nvPr/>
        </p:nvSpPr>
        <p:spPr>
          <a:xfrm>
            <a:off x="7889560" y="1152391"/>
            <a:ext cx="1241085" cy="1828800"/>
          </a:xfrm>
          <a:prstGeom prst="rect">
            <a:avLst/>
          </a:prstGeom>
        </p:spPr>
        <p:txBody>
          <a:bodyPr vert="horz" lIns="0" tIns="45720" rIns="0" bIns="45720" rtlCol="0">
            <a:normAutofit/>
          </a:body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Opioid patients (</a:t>
            </a:r>
            <a:r>
              <a:rPr lang="en-US" sz="2000" dirty="0">
                <a:latin typeface="Arial" panose="020B0604020202020204" pitchFamily="34" charset="0"/>
                <a:cs typeface="Arial" panose="020B0604020202020204" pitchFamily="34" charset="0"/>
              </a:rPr>
              <a:t>excludes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tramadol) </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199650"/>
            <a:ext cx="6478632" cy="454633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371600" y="5862935"/>
            <a:ext cx="7620000" cy="461665"/>
          </a:xfrm>
          <a:prstGeom prst="rect">
            <a:avLst/>
          </a:prstGeom>
          <a:noFill/>
        </p:spPr>
        <p:txBody>
          <a:bodyPr wrap="square" rtlCol="0">
            <a:spAutoFit/>
          </a:bodyPr>
          <a:lstStyle/>
          <a:p>
            <a:r>
              <a:rPr lang="en-US" sz="1200" dirty="0"/>
              <a:t>Patients with opioid dispensed as percentage of all patients with pharmacy activity (excludes tramadol)</a:t>
            </a:r>
          </a:p>
          <a:p>
            <a:r>
              <a:rPr lang="en-US" sz="1200" dirty="0">
                <a:solidFill>
                  <a:prstClr val="black"/>
                </a:solidFill>
              </a:rPr>
              <a:t>Each colored line represents a VAMC or VAHCS, n=146.  Solid black line: National VHA for all Veterans</a:t>
            </a:r>
          </a:p>
        </p:txBody>
      </p:sp>
      <p:sp>
        <p:nvSpPr>
          <p:cNvPr id="15" name="Slide Number Placeholder 3"/>
          <p:cNvSpPr>
            <a:spLocks noGrp="1"/>
          </p:cNvSpPr>
          <p:nvPr>
            <p:ph type="sldNum" sz="quarter" idx="4294967295"/>
          </p:nvPr>
        </p:nvSpPr>
        <p:spPr>
          <a:xfrm>
            <a:off x="8395802" y="6524530"/>
            <a:ext cx="367198" cy="333469"/>
          </a:xfrm>
          <a:prstGeom prst="rect">
            <a:avLst/>
          </a:prstGeom>
        </p:spPr>
        <p:txBody>
          <a:bodyPr/>
          <a:lstStyle/>
          <a:p>
            <a:pPr>
              <a:defRPr/>
            </a:pPr>
            <a:fld id="{953D45C7-AFA8-4622-8BFA-D400F3569C1E}" type="slidenum">
              <a:rPr lang="en-US" sz="1200" smtClean="0">
                <a:solidFill>
                  <a:prstClr val="white"/>
                </a:solidFill>
              </a:rPr>
              <a:pPr>
                <a:defRPr/>
              </a:pPr>
              <a:t>33</a:t>
            </a:fld>
            <a:endParaRPr lang="en-US" sz="1200" dirty="0">
              <a:solidFill>
                <a:prstClr val="white"/>
              </a:solidFill>
            </a:endParaRPr>
          </a:p>
        </p:txBody>
      </p:sp>
      <p:sp>
        <p:nvSpPr>
          <p:cNvPr id="12" name="Round Same Side Corner Rectangle 11"/>
          <p:cNvSpPr/>
          <p:nvPr/>
        </p:nvSpPr>
        <p:spPr>
          <a:xfrm>
            <a:off x="5235606" y="1295400"/>
            <a:ext cx="2576945" cy="629392"/>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38% Reduction</a:t>
            </a:r>
          </a:p>
          <a:p>
            <a:pPr algn="ctr"/>
            <a:r>
              <a:rPr lang="en-US" dirty="0"/>
              <a:t>260,481 fewer Veterans</a:t>
            </a:r>
          </a:p>
        </p:txBody>
      </p:sp>
      <p:sp>
        <p:nvSpPr>
          <p:cNvPr id="14" name="Content Placeholder 2"/>
          <p:cNvSpPr>
            <a:spLocks noGrp="1"/>
          </p:cNvSpPr>
          <p:nvPr>
            <p:ph sz="half" idx="1"/>
          </p:nvPr>
        </p:nvSpPr>
        <p:spPr>
          <a:xfrm>
            <a:off x="259294" y="1453513"/>
            <a:ext cx="974248" cy="437716"/>
          </a:xfrm>
        </p:spPr>
        <p:txBody>
          <a:bodyPr/>
          <a:lstStyle/>
          <a:p>
            <a:pPr>
              <a:buNone/>
            </a:pPr>
            <a:r>
              <a:rPr lang="en-US" dirty="0"/>
              <a:t>17.2%</a:t>
            </a:r>
          </a:p>
        </p:txBody>
      </p:sp>
    </p:spTree>
    <p:custDataLst>
      <p:tags r:id="rId1"/>
    </p:custDataLst>
    <p:extLst>
      <p:ext uri="{BB962C8B-B14F-4D97-AF65-F5344CB8AC3E}">
        <p14:creationId xmlns:p14="http://schemas.microsoft.com/office/powerpoint/2010/main" val="3696461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4400" y="76200"/>
            <a:ext cx="7543800" cy="68580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2800" b="0" i="0" u="none" strike="noStrike" kern="1200" cap="none" spc="-50" normalizeH="0" baseline="0" noProof="0" dirty="0">
                <a:ln>
                  <a:noFill/>
                </a:ln>
                <a:solidFill>
                  <a:srgbClr val="FFFF00"/>
                </a:solidFill>
                <a:effectLst/>
                <a:uLnTx/>
                <a:uFillTx/>
                <a:latin typeface="Georgia" pitchFamily="18" charset="0"/>
                <a:ea typeface="+mj-ea"/>
                <a:cs typeface="Times New Roman" panose="02020603050405020304" pitchFamily="18" charset="0"/>
              </a:rPr>
              <a:t>Veterans </a:t>
            </a:r>
            <a:r>
              <a:rPr lang="en-US" altLang="en-US" sz="2800" spc="-50" noProof="0" dirty="0">
                <a:solidFill>
                  <a:srgbClr val="FFFF00"/>
                </a:solidFill>
                <a:latin typeface="Georgia" pitchFamily="18" charset="0"/>
                <a:ea typeface="+mj-ea"/>
                <a:cs typeface="Times New Roman" panose="02020603050405020304" pitchFamily="18" charset="0"/>
              </a:rPr>
              <a:t>on Long-</a:t>
            </a:r>
            <a:r>
              <a:rPr lang="en-US" altLang="en-US" sz="2800" spc="-50" dirty="0">
                <a:solidFill>
                  <a:srgbClr val="FFFF00"/>
                </a:solidFill>
                <a:latin typeface="Georgia" pitchFamily="18" charset="0"/>
                <a:ea typeface="+mj-ea"/>
                <a:cs typeface="Times New Roman" panose="02020603050405020304" pitchFamily="18" charset="0"/>
              </a:rPr>
              <a:t>Term </a:t>
            </a:r>
            <a:r>
              <a:rPr kumimoji="0" lang="en-US" altLang="en-US" sz="2800" b="0" i="0" u="none" strike="noStrike" kern="1200" cap="none" spc="-50" normalizeH="0" baseline="0" noProof="0" dirty="0">
                <a:ln>
                  <a:noFill/>
                </a:ln>
                <a:solidFill>
                  <a:srgbClr val="FFFF00"/>
                </a:solidFill>
                <a:effectLst/>
                <a:uLnTx/>
                <a:uFillTx/>
                <a:latin typeface="Georgia" pitchFamily="18" charset="0"/>
                <a:ea typeface="+mj-ea"/>
                <a:cs typeface="Times New Roman" panose="02020603050405020304" pitchFamily="18" charset="0"/>
              </a:rPr>
              <a:t>Opioid Therapy</a:t>
            </a:r>
            <a:br>
              <a:rPr kumimoji="0" lang="en-US" altLang="en-US" sz="2800" b="0" i="0" u="none" strike="noStrike" kern="1200" cap="none" spc="-50" normalizeH="0" baseline="0" noProof="0" dirty="0">
                <a:ln>
                  <a:noFill/>
                </a:ln>
                <a:solidFill>
                  <a:srgbClr val="FFFF00"/>
                </a:solidFill>
                <a:effectLst/>
                <a:uLnTx/>
                <a:uFillTx/>
                <a:latin typeface="Georgia" pitchFamily="18" charset="0"/>
                <a:ea typeface="+mj-ea"/>
                <a:cs typeface="Times New Roman" panose="02020603050405020304" pitchFamily="18" charset="0"/>
              </a:rPr>
            </a:br>
            <a:r>
              <a:rPr kumimoji="0" lang="en-US" altLang="en-US" sz="1600" b="0" i="0" u="none" strike="noStrike" kern="1200" cap="none" spc="-50" normalizeH="0" baseline="0" noProof="0" dirty="0">
                <a:ln>
                  <a:noFill/>
                </a:ln>
                <a:solidFill>
                  <a:srgbClr val="FFFF00"/>
                </a:solidFill>
                <a:effectLst/>
                <a:uLnTx/>
                <a:uFillTx/>
                <a:latin typeface="Georgia" pitchFamily="18" charset="0"/>
                <a:ea typeface="+mj-ea"/>
                <a:cs typeface="Times New Roman" panose="02020603050405020304" pitchFamily="18" charset="0"/>
              </a:rPr>
              <a:t>Q4 FY2012 to Q4 FY2017</a:t>
            </a:r>
            <a:endParaRPr kumimoji="0" lang="en-US" sz="2800" b="0" i="0" u="none" strike="noStrike" kern="1200" cap="none" spc="-50" normalizeH="0" baseline="0" noProof="0" dirty="0">
              <a:ln>
                <a:noFill/>
              </a:ln>
              <a:solidFill>
                <a:srgbClr val="FFFF00"/>
              </a:solidFill>
              <a:effectLst/>
              <a:uLnTx/>
              <a:uFillTx/>
              <a:latin typeface="Georgia" pitchFamily="18" charset="0"/>
              <a:ea typeface="+mj-ea"/>
              <a:cs typeface="Times New Roman" panose="02020603050405020304" pitchFamily="18" charset="0"/>
            </a:endParaRPr>
          </a:p>
        </p:txBody>
      </p:sp>
      <p:sp>
        <p:nvSpPr>
          <p:cNvPr id="12" name="Content Placeholder 8"/>
          <p:cNvSpPr txBox="1">
            <a:spLocks/>
          </p:cNvSpPr>
          <p:nvPr/>
        </p:nvSpPr>
        <p:spPr>
          <a:xfrm>
            <a:off x="7256105" y="1524000"/>
            <a:ext cx="1583096" cy="2667000"/>
          </a:xfrm>
          <a:prstGeom prst="rect">
            <a:avLst/>
          </a:prstGeom>
        </p:spPr>
        <p:txBody>
          <a:bodyPr vert="horz" lIns="0" tIns="45720" rIns="0" bIns="45720" rtlCol="0">
            <a:normAutofit fontScale="85000" lnSpcReduction="10000"/>
          </a:bodyPr>
          <a:lstStyle/>
          <a:p>
            <a:pPr marL="91440" lvl="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en-US" sz="2000" dirty="0"/>
              <a:t>Patients on opioid therapy </a:t>
            </a:r>
            <a:r>
              <a:rPr lang="en-US" sz="2000" dirty="0"/>
              <a:t>(excluding tramadol) dispensed in the selected quarter and ≥90 days  total cumulative supply of opioid medications in the last two </a:t>
            </a:r>
            <a:r>
              <a:rPr lang="en-US" altLang="en-US" sz="2000" dirty="0"/>
              <a:t>quarters</a:t>
            </a:r>
            <a:r>
              <a:rPr lang="en-US" altLang="en-US" sz="2400" dirty="0"/>
              <a:t>.</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480" y="5562600"/>
            <a:ext cx="549275" cy="25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65" y="1524000"/>
            <a:ext cx="640639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676400"/>
            <a:ext cx="26765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34</a:t>
            </a:fld>
            <a:endParaRPr lang="en-US" dirty="0"/>
          </a:p>
        </p:txBody>
      </p:sp>
    </p:spTree>
    <p:extLst>
      <p:ext uri="{BB962C8B-B14F-4D97-AF65-F5344CB8AC3E}">
        <p14:creationId xmlns:p14="http://schemas.microsoft.com/office/powerpoint/2010/main" val="895209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191518" y="1733290"/>
            <a:ext cx="1025700" cy="404262"/>
          </a:xfrm>
        </p:spPr>
        <p:txBody>
          <a:bodyPr>
            <a:noAutofit/>
          </a:bodyPr>
          <a:lstStyle/>
          <a:p>
            <a:pPr>
              <a:buNone/>
            </a:pPr>
            <a:r>
              <a:rPr lang="en-US" sz="2400" dirty="0"/>
              <a:t>13.9%</a:t>
            </a:r>
          </a:p>
        </p:txBody>
      </p:sp>
      <p:cxnSp>
        <p:nvCxnSpPr>
          <p:cNvPr id="8" name="Straight Arrow Connector 7"/>
          <p:cNvCxnSpPr/>
          <p:nvPr/>
        </p:nvCxnSpPr>
        <p:spPr>
          <a:xfrm flipH="1">
            <a:off x="626058" y="2094716"/>
            <a:ext cx="7219" cy="275282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198736" y="4947003"/>
            <a:ext cx="869081" cy="1026583"/>
          </a:xfrm>
          <a:prstGeom prst="rect">
            <a:avLst/>
          </a:prstGeom>
        </p:spPr>
        <p:txBody>
          <a:bodyPr vert="horz" lIns="0" tIns="45720" rIns="0" bIns="45720" rtlCol="0">
            <a:normAutofit fontScale="85000" lnSpcReduction="10000"/>
          </a:bodyPr>
          <a:lstStyle/>
          <a:p>
            <a:pPr marL="91440" indent="-91440">
              <a:lnSpc>
                <a:spcPct val="90000"/>
              </a:lnSpc>
              <a:spcBef>
                <a:spcPct val="0"/>
              </a:spcBef>
              <a:spcAft>
                <a:spcPts val="600"/>
              </a:spcAft>
              <a:buClr>
                <a:srgbClr val="4F81BD"/>
              </a:buClr>
              <a:buSzPct val="100000"/>
              <a:buFont typeface="Calibri" panose="020F0502020204030204" pitchFamily="34" charset="0"/>
              <a:buChar char=" "/>
              <a:defRPr/>
            </a:pPr>
            <a:r>
              <a:rPr lang="en-US" sz="2600" dirty="0">
                <a:solidFill>
                  <a:prstClr val="black"/>
                </a:solidFill>
                <a:latin typeface="Arial" panose="020B0604020202020204" pitchFamily="34" charset="0"/>
                <a:ea typeface="ヒラギノ角ゴ Pro W3" pitchFamily="1" charset="-128"/>
                <a:cs typeface="Arial" panose="020B0604020202020204" pitchFamily="34" charset="0"/>
              </a:rPr>
              <a:t>  </a:t>
            </a:r>
            <a:r>
              <a:rPr lang="en-US" sz="2400" dirty="0">
                <a:solidFill>
                  <a:prstClr val="black"/>
                </a:solidFill>
                <a:latin typeface="Arial" panose="020B0604020202020204" pitchFamily="34" charset="0"/>
                <a:ea typeface="ヒラギノ角ゴ Pro W3" pitchFamily="1" charset="-128"/>
                <a:cs typeface="Arial" panose="020B0604020202020204" pitchFamily="34" charset="0"/>
              </a:rPr>
              <a:t>6.9% </a:t>
            </a:r>
            <a:endParaRPr lang="en-US" sz="2600" dirty="0">
              <a:solidFill>
                <a:prstClr val="black"/>
              </a:solidFill>
              <a:latin typeface="Arial" panose="020B0604020202020204" pitchFamily="34" charset="0"/>
              <a:ea typeface="ヒラギノ角ゴ Pro W3" pitchFamily="1" charset="-128"/>
              <a:cs typeface="Arial" panose="020B0604020202020204" pitchFamily="34" charset="0"/>
            </a:endParaRPr>
          </a:p>
          <a:p>
            <a:pPr marL="91440" indent="-91440">
              <a:lnSpc>
                <a:spcPct val="90000"/>
              </a:lnSpc>
              <a:spcBef>
                <a:spcPct val="0"/>
              </a:spcBef>
              <a:spcAft>
                <a:spcPts val="600"/>
              </a:spcAft>
              <a:buClr>
                <a:srgbClr val="4F81BD"/>
              </a:buClr>
              <a:buSzPct val="100000"/>
              <a:buFont typeface="Calibri" panose="020F0502020204030204" pitchFamily="34" charset="0"/>
              <a:buChar char=" "/>
              <a:defRPr/>
            </a:pPr>
            <a:r>
              <a:rPr lang="en-US" sz="1900" dirty="0">
                <a:solidFill>
                  <a:prstClr val="black"/>
                </a:solidFill>
                <a:latin typeface="Arial" panose="020B0604020202020204" pitchFamily="34" charset="0"/>
                <a:ea typeface="ヒラギノ角ゴ Pro W3" pitchFamily="1" charset="-128"/>
                <a:cs typeface="Arial" panose="020B0604020202020204" pitchFamily="34" charset="0"/>
              </a:rPr>
              <a:t>of opioid patients</a:t>
            </a:r>
          </a:p>
        </p:txBody>
      </p:sp>
      <p:sp>
        <p:nvSpPr>
          <p:cNvPr id="7" name="Title 1"/>
          <p:cNvSpPr txBox="1">
            <a:spLocks/>
          </p:cNvSpPr>
          <p:nvPr/>
        </p:nvSpPr>
        <p:spPr>
          <a:xfrm>
            <a:off x="762000" y="76200"/>
            <a:ext cx="7543800" cy="651552"/>
          </a:xfrm>
          <a:prstGeom prst="rect">
            <a:avLst/>
          </a:prstGeom>
        </p:spPr>
        <p:txBody>
          <a:bodyPr vert="horz" lIns="91440" tIns="45720" rIns="91440" bIns="45720" rtlCol="0" anchor="b">
            <a:normAutofit fontScale="92500" lnSpcReduction="10000"/>
          </a:bodyPr>
          <a:lstStyle/>
          <a:p>
            <a:pPr algn="ctr">
              <a:lnSpc>
                <a:spcPct val="85000"/>
              </a:lnSpc>
              <a:spcBef>
                <a:spcPct val="0"/>
              </a:spcBef>
              <a:defRPr/>
            </a:pPr>
            <a:r>
              <a:rPr lang="en-US" altLang="en-US" sz="3200" spc="-50" dirty="0">
                <a:solidFill>
                  <a:srgbClr val="FFFF00"/>
                </a:solidFill>
                <a:latin typeface="+mj-lt"/>
                <a:ea typeface="ヒラギノ角ゴ Pro W3" pitchFamily="1" charset="-128"/>
                <a:cs typeface="Times New Roman" panose="02020603050405020304" pitchFamily="18" charset="0"/>
              </a:rPr>
              <a:t>Veterans with Opioid and Benzodiazepine</a:t>
            </a:r>
            <a:br>
              <a:rPr lang="en-US" altLang="en-US" sz="3200" spc="-50" dirty="0">
                <a:solidFill>
                  <a:srgbClr val="FFFF00"/>
                </a:solidFill>
                <a:latin typeface="+mj-lt"/>
                <a:ea typeface="ヒラギノ角ゴ Pro W3" pitchFamily="1" charset="-128"/>
                <a:cs typeface="Times New Roman" panose="02020603050405020304" pitchFamily="18" charset="0"/>
              </a:rPr>
            </a:br>
            <a:r>
              <a:rPr lang="en-US" altLang="en-US" spc="-50" dirty="0">
                <a:solidFill>
                  <a:srgbClr val="FFFF00"/>
                </a:solidFill>
                <a:latin typeface="+mj-lt"/>
                <a:ea typeface="ヒラギノ角ゴ Pro W3" pitchFamily="1" charset="-128"/>
                <a:cs typeface="Times New Roman" panose="02020603050405020304" pitchFamily="18" charset="0"/>
              </a:rPr>
              <a:t>Q4 FY2012 to Q4 FY2017</a:t>
            </a:r>
            <a:endParaRPr lang="en-US" sz="3200" spc="-50" dirty="0">
              <a:solidFill>
                <a:srgbClr val="FFFF00"/>
              </a:solidFill>
              <a:latin typeface="+mj-lt"/>
              <a:ea typeface="ヒラギノ角ゴ Pro W3" pitchFamily="1" charset="-128"/>
              <a:cs typeface="Times New Roman" panose="02020603050405020304" pitchFamily="18" charset="0"/>
            </a:endParaRPr>
          </a:p>
        </p:txBody>
      </p:sp>
      <p:sp>
        <p:nvSpPr>
          <p:cNvPr id="12" name="Content Placeholder 8"/>
          <p:cNvSpPr txBox="1">
            <a:spLocks/>
          </p:cNvSpPr>
          <p:nvPr/>
        </p:nvSpPr>
        <p:spPr>
          <a:xfrm>
            <a:off x="7848600" y="1295400"/>
            <a:ext cx="1355385" cy="1280042"/>
          </a:xfrm>
          <a:prstGeom prst="rect">
            <a:avLst/>
          </a:prstGeom>
        </p:spPr>
        <p:txBody>
          <a:bodyPr vert="horz" lIns="0" tIns="45720" rIns="0" bIns="45720" rtlCol="0">
            <a:normAutofit/>
          </a:bodyPr>
          <a:lstStyle/>
          <a:p>
            <a:pPr marL="91440" indent="-91440">
              <a:lnSpc>
                <a:spcPct val="90000"/>
              </a:lnSpc>
              <a:spcBef>
                <a:spcPts val="1200"/>
              </a:spcBef>
              <a:spcAft>
                <a:spcPts val="200"/>
              </a:spcAft>
              <a:buClr>
                <a:srgbClr val="4F81BD"/>
              </a:buClr>
              <a:buSzPct val="100000"/>
              <a:buFont typeface="Calibri" panose="020F0502020204030204" pitchFamily="34" charset="0"/>
              <a:buChar char=" "/>
              <a:defRPr/>
            </a:pPr>
            <a:r>
              <a:rPr lang="en-US" sz="2000" dirty="0">
                <a:solidFill>
                  <a:prstClr val="black"/>
                </a:solidFill>
                <a:latin typeface="Arial" panose="020B0604020202020204" pitchFamily="34" charset="0"/>
                <a:ea typeface="ヒラギノ角ゴ Pro W3" pitchFamily="1" charset="-128"/>
                <a:cs typeface="Arial" panose="020B0604020202020204" pitchFamily="34" charset="0"/>
              </a:rPr>
              <a:t>Opioid patients (includes </a:t>
            </a:r>
            <a:r>
              <a:rPr lang="en-US" sz="2000" dirty="0" err="1">
                <a:solidFill>
                  <a:prstClr val="black"/>
                </a:solidFill>
                <a:latin typeface="Arial" panose="020B0604020202020204" pitchFamily="34" charset="0"/>
                <a:ea typeface="ヒラギノ角ゴ Pro W3" pitchFamily="1" charset="-128"/>
                <a:cs typeface="Arial" panose="020B0604020202020204" pitchFamily="34" charset="0"/>
              </a:rPr>
              <a:t>tramadol</a:t>
            </a:r>
            <a:r>
              <a:rPr lang="en-US" sz="2000" dirty="0">
                <a:solidFill>
                  <a:prstClr val="black"/>
                </a:solidFill>
                <a:latin typeface="Arial" panose="020B0604020202020204" pitchFamily="34" charset="0"/>
                <a:ea typeface="ヒラギノ角ゴ Pro W3" pitchFamily="1" charset="-128"/>
                <a:cs typeface="Arial" panose="020B0604020202020204" pitchFamily="34" charset="0"/>
              </a:rPr>
              <a:t>) </a:t>
            </a:r>
          </a:p>
          <a:p>
            <a:pPr marL="91440" indent="-91440">
              <a:lnSpc>
                <a:spcPct val="90000"/>
              </a:lnSpc>
              <a:spcBef>
                <a:spcPts val="1200"/>
              </a:spcBef>
              <a:spcAft>
                <a:spcPts val="200"/>
              </a:spcAft>
              <a:buClr>
                <a:srgbClr val="4F81BD"/>
              </a:buClr>
              <a:buSzPct val="100000"/>
              <a:buFont typeface="Calibri" panose="020F0502020204030204" pitchFamily="34" charset="0"/>
              <a:buChar char=" "/>
              <a:defRPr/>
            </a:pPr>
            <a:endParaRPr lang="en-US" sz="2000" dirty="0">
              <a:solidFill>
                <a:prstClr val="black"/>
              </a:solidFill>
              <a:latin typeface="Arial" panose="020B0604020202020204" pitchFamily="34" charset="0"/>
              <a:ea typeface="ヒラギノ角ゴ Pro W3" pitchFamily="1" charset="-128"/>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20" y="1342292"/>
            <a:ext cx="656553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 Same Side Corner Rectangle 10"/>
          <p:cNvSpPr/>
          <p:nvPr/>
        </p:nvSpPr>
        <p:spPr>
          <a:xfrm>
            <a:off x="4876800" y="1620725"/>
            <a:ext cx="2576945" cy="629392"/>
          </a:xfrm>
          <a:prstGeom prst="round2Same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67% Reduction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82,285 fewer Veterans</a:t>
            </a:r>
          </a:p>
        </p:txBody>
      </p:sp>
      <p:sp>
        <p:nvSpPr>
          <p:cNvPr id="13"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35</a:t>
            </a:fld>
            <a:endParaRPr lang="en-US" dirty="0"/>
          </a:p>
        </p:txBody>
      </p:sp>
    </p:spTree>
    <p:custDataLst>
      <p:tags r:id="rId1"/>
    </p:custDataLst>
    <p:extLst>
      <p:ext uri="{BB962C8B-B14F-4D97-AF65-F5344CB8AC3E}">
        <p14:creationId xmlns:p14="http://schemas.microsoft.com/office/powerpoint/2010/main" val="487482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793" y="1361905"/>
            <a:ext cx="6629400" cy="44966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762000" y="133293"/>
            <a:ext cx="7543800" cy="661993"/>
          </a:xfrm>
          <a:prstGeom prst="rect">
            <a:avLst/>
          </a:prstGeom>
        </p:spPr>
        <p:txBody>
          <a:bodyPr vert="horz" lIns="91440" tIns="45720" rIns="91440" bIns="45720" rtlCol="0" anchor="b">
            <a:normAutofit/>
          </a:bodyPr>
          <a:lstStyle/>
          <a:p>
            <a:pPr algn="ctr">
              <a:lnSpc>
                <a:spcPct val="85000"/>
              </a:lnSpc>
              <a:spcBef>
                <a:spcPct val="0"/>
              </a:spcBef>
              <a:defRPr/>
            </a:pPr>
            <a:r>
              <a:rPr lang="en-US" altLang="en-US" sz="2800" spc="-50" dirty="0">
                <a:solidFill>
                  <a:srgbClr val="FFFF00"/>
                </a:solidFill>
                <a:latin typeface="Trebuchet MS" pitchFamily="34" charset="0"/>
                <a:ea typeface="ヒラギノ角ゴ Pro W3" pitchFamily="1" charset="-128"/>
                <a:cs typeface="Times New Roman" panose="02020603050405020304" pitchFamily="18" charset="0"/>
              </a:rPr>
              <a:t>High Dose Opioid Therapy</a:t>
            </a:r>
            <a:br>
              <a:rPr lang="en-US" altLang="en-US" sz="2800" spc="-50" dirty="0">
                <a:solidFill>
                  <a:srgbClr val="FFFF00"/>
                </a:solidFill>
                <a:latin typeface="Trebuchet MS" pitchFamily="34" charset="0"/>
                <a:ea typeface="ヒラギノ角ゴ Pro W3" pitchFamily="1" charset="-128"/>
                <a:cs typeface="Times New Roman" panose="02020603050405020304" pitchFamily="18" charset="0"/>
              </a:rPr>
            </a:br>
            <a:r>
              <a:rPr lang="en-US" altLang="en-US" sz="1600" spc="-50" dirty="0">
                <a:solidFill>
                  <a:srgbClr val="FFFF00"/>
                </a:solidFill>
                <a:latin typeface="Trebuchet MS" pitchFamily="34" charset="0"/>
                <a:ea typeface="ヒラギノ角ゴ Pro W3" pitchFamily="1" charset="-128"/>
                <a:cs typeface="Times New Roman" panose="02020603050405020304" pitchFamily="18" charset="0"/>
              </a:rPr>
              <a:t>Q1 FY2003 to Q4 FY2017</a:t>
            </a:r>
            <a:endParaRPr lang="en-US" sz="2800" spc="-50" dirty="0">
              <a:solidFill>
                <a:srgbClr val="FFFF00"/>
              </a:solidFill>
              <a:latin typeface="Times New Roman" panose="02020603050405020304" pitchFamily="18" charset="0"/>
              <a:ea typeface="ヒラギノ角ゴ Pro W3" pitchFamily="1" charset="-128"/>
              <a:cs typeface="Times New Roman" panose="02020603050405020304" pitchFamily="18" charset="0"/>
            </a:endParaRPr>
          </a:p>
        </p:txBody>
      </p:sp>
      <p:sp>
        <p:nvSpPr>
          <p:cNvPr id="15" name="Title 1"/>
          <p:cNvSpPr txBox="1">
            <a:spLocks/>
          </p:cNvSpPr>
          <p:nvPr/>
        </p:nvSpPr>
        <p:spPr>
          <a:xfrm>
            <a:off x="1222737" y="5703195"/>
            <a:ext cx="1349140" cy="545205"/>
          </a:xfrm>
          <a:prstGeom prst="rect">
            <a:avLst/>
          </a:prstGeom>
        </p:spPr>
        <p:txBody>
          <a:bodyPr vert="horz" lIns="91440" tIns="45720" rIns="91440" bIns="45720" rtlCol="0" anchor="b">
            <a:normAutofit/>
          </a:bodyPr>
          <a:lstStyle/>
          <a:p>
            <a:pPr>
              <a:lnSpc>
                <a:spcPct val="85000"/>
              </a:lnSpc>
              <a:spcBef>
                <a:spcPct val="0"/>
              </a:spcBef>
              <a:defRPr/>
            </a:pPr>
            <a:r>
              <a:rPr lang="en-US" altLang="en-US" sz="2000" spc="-50" dirty="0">
                <a:solidFill>
                  <a:prstClr val="black"/>
                </a:solidFill>
                <a:latin typeface="Trebuchet MS" pitchFamily="34" charset="0"/>
                <a:ea typeface="ヒラギノ角ゴ Pro W3" pitchFamily="1" charset="-128"/>
                <a:cs typeface="Times New Roman" panose="02020603050405020304" pitchFamily="18" charset="0"/>
              </a:rPr>
              <a:t>Q1 FY2003</a:t>
            </a:r>
            <a:endParaRPr lang="en-US" sz="3600" spc="-50" dirty="0">
              <a:solidFill>
                <a:prstClr val="black"/>
              </a:solidFill>
              <a:latin typeface="Times New Roman" panose="02020603050405020304" pitchFamily="18" charset="0"/>
              <a:ea typeface="ヒラギノ角ゴ Pro W3" pitchFamily="1" charset="-128"/>
              <a:cs typeface="Times New Roman" panose="02020603050405020304" pitchFamily="18" charset="0"/>
            </a:endParaRPr>
          </a:p>
        </p:txBody>
      </p:sp>
      <p:sp>
        <p:nvSpPr>
          <p:cNvPr id="16" name="Right Arrow 15"/>
          <p:cNvSpPr/>
          <p:nvPr/>
        </p:nvSpPr>
        <p:spPr>
          <a:xfrm rot="5400000">
            <a:off x="5771950" y="1657150"/>
            <a:ext cx="308008" cy="18769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TextBox 16"/>
          <p:cNvSpPr txBox="1"/>
          <p:nvPr/>
        </p:nvSpPr>
        <p:spPr>
          <a:xfrm>
            <a:off x="6115065" y="1519535"/>
            <a:ext cx="1509361" cy="461665"/>
          </a:xfrm>
          <a:prstGeom prst="rect">
            <a:avLst/>
          </a:prstGeom>
          <a:noFill/>
        </p:spPr>
        <p:txBody>
          <a:bodyPr wrap="square" rtlCol="0">
            <a:spAutoFit/>
          </a:bodyPr>
          <a:lstStyle/>
          <a:p>
            <a:pPr fontAlgn="base">
              <a:spcBef>
                <a:spcPct val="0"/>
              </a:spcBef>
              <a:spcAft>
                <a:spcPct val="0"/>
              </a:spcAft>
            </a:pPr>
            <a:r>
              <a:rPr lang="en-US" sz="1200" b="1" dirty="0">
                <a:solidFill>
                  <a:srgbClr val="0070C0"/>
                </a:solidFill>
                <a:latin typeface="Arial" charset="0"/>
                <a:ea typeface="ヒラギノ角ゴ Pro W3" pitchFamily="1" charset="-128"/>
              </a:rPr>
              <a:t>869,956 Veterans in Q4 FY2013</a:t>
            </a:r>
          </a:p>
        </p:txBody>
      </p:sp>
      <p:sp>
        <p:nvSpPr>
          <p:cNvPr id="18" name="Right Arrow 17"/>
          <p:cNvSpPr/>
          <p:nvPr/>
        </p:nvSpPr>
        <p:spPr>
          <a:xfrm rot="5400000">
            <a:off x="5045242" y="4730601"/>
            <a:ext cx="308008" cy="18769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9" name="TextBox 18"/>
          <p:cNvSpPr txBox="1"/>
          <p:nvPr/>
        </p:nvSpPr>
        <p:spPr>
          <a:xfrm>
            <a:off x="4695721" y="4208778"/>
            <a:ext cx="1419344" cy="461665"/>
          </a:xfrm>
          <a:prstGeom prst="rect">
            <a:avLst/>
          </a:prstGeom>
          <a:noFill/>
        </p:spPr>
        <p:txBody>
          <a:bodyPr wrap="square" rtlCol="0">
            <a:spAutoFit/>
          </a:bodyPr>
          <a:lstStyle/>
          <a:p>
            <a:pPr fontAlgn="base">
              <a:spcBef>
                <a:spcPct val="0"/>
              </a:spcBef>
              <a:spcAft>
                <a:spcPct val="0"/>
              </a:spcAft>
            </a:pPr>
            <a:r>
              <a:rPr lang="en-US" sz="1200" b="1" dirty="0">
                <a:solidFill>
                  <a:srgbClr val="C00000"/>
                </a:solidFill>
                <a:latin typeface="Arial" charset="0"/>
                <a:ea typeface="ヒラギノ角ゴ Pro W3" pitchFamily="1" charset="-128"/>
              </a:rPr>
              <a:t>60,299 Veterans in Q3 FY2011</a:t>
            </a:r>
          </a:p>
        </p:txBody>
      </p:sp>
      <p:sp>
        <p:nvSpPr>
          <p:cNvPr id="13" name="TextBox 12"/>
          <p:cNvSpPr txBox="1"/>
          <p:nvPr/>
        </p:nvSpPr>
        <p:spPr>
          <a:xfrm>
            <a:off x="2094525" y="2268024"/>
            <a:ext cx="2063894" cy="769441"/>
          </a:xfrm>
          <a:prstGeom prst="rect">
            <a:avLst/>
          </a:prstGeom>
          <a:noFill/>
        </p:spPr>
        <p:txBody>
          <a:bodyPr wrap="square" rtlCol="0">
            <a:spAutoFit/>
          </a:bodyPr>
          <a:lstStyle/>
          <a:p>
            <a:pPr fontAlgn="base">
              <a:spcBef>
                <a:spcPct val="0"/>
              </a:spcBef>
              <a:spcAft>
                <a:spcPct val="0"/>
              </a:spcAft>
            </a:pPr>
            <a:r>
              <a:rPr lang="en-US" sz="1600" b="1" dirty="0">
                <a:solidFill>
                  <a:srgbClr val="0070C0"/>
                </a:solidFill>
                <a:latin typeface="Arial" charset="0"/>
                <a:ea typeface="ヒラギノ角ゴ Pro W3" pitchFamily="1" charset="-128"/>
              </a:rPr>
              <a:t>Veterans with opioid </a:t>
            </a:r>
            <a:r>
              <a:rPr lang="en-US" sz="1200" b="1" dirty="0">
                <a:solidFill>
                  <a:srgbClr val="0070C0"/>
                </a:solidFill>
                <a:latin typeface="Arial" charset="0"/>
                <a:ea typeface="ヒラギノ角ゴ Pro W3" pitchFamily="1" charset="-128"/>
              </a:rPr>
              <a:t>(incl. </a:t>
            </a:r>
          </a:p>
          <a:p>
            <a:pPr fontAlgn="base">
              <a:spcBef>
                <a:spcPct val="0"/>
              </a:spcBef>
              <a:spcAft>
                <a:spcPct val="0"/>
              </a:spcAft>
            </a:pPr>
            <a:r>
              <a:rPr lang="en-US" sz="1200" b="1" dirty="0" err="1">
                <a:solidFill>
                  <a:srgbClr val="0070C0"/>
                </a:solidFill>
                <a:latin typeface="Arial" charset="0"/>
                <a:ea typeface="ヒラギノ角ゴ Pro W3" pitchFamily="1" charset="-128"/>
              </a:rPr>
              <a:t>tramadol</a:t>
            </a:r>
            <a:r>
              <a:rPr lang="en-US" sz="1200" b="1" dirty="0">
                <a:solidFill>
                  <a:srgbClr val="0070C0"/>
                </a:solidFill>
                <a:latin typeface="Arial" charset="0"/>
                <a:ea typeface="ヒラギノ角ゴ Pro W3" pitchFamily="1" charset="-128"/>
              </a:rPr>
              <a:t>)</a:t>
            </a:r>
            <a:endParaRPr lang="en-US" sz="1600" b="1" dirty="0">
              <a:solidFill>
                <a:srgbClr val="0070C0"/>
              </a:solidFill>
              <a:latin typeface="Arial" charset="0"/>
              <a:ea typeface="ヒラギノ角ゴ Pro W3" pitchFamily="1" charset="-128"/>
            </a:endParaRPr>
          </a:p>
        </p:txBody>
      </p:sp>
      <p:sp>
        <p:nvSpPr>
          <p:cNvPr id="20" name="TextBox 19"/>
          <p:cNvSpPr txBox="1"/>
          <p:nvPr/>
        </p:nvSpPr>
        <p:spPr>
          <a:xfrm>
            <a:off x="2110138" y="4439611"/>
            <a:ext cx="2126634" cy="584775"/>
          </a:xfrm>
          <a:prstGeom prst="rect">
            <a:avLst/>
          </a:prstGeom>
          <a:noFill/>
        </p:spPr>
        <p:txBody>
          <a:bodyPr wrap="square" rtlCol="0">
            <a:spAutoFit/>
          </a:bodyPr>
          <a:lstStyle/>
          <a:p>
            <a:pPr fontAlgn="base">
              <a:spcBef>
                <a:spcPct val="0"/>
              </a:spcBef>
              <a:spcAft>
                <a:spcPct val="0"/>
              </a:spcAft>
            </a:pPr>
            <a:r>
              <a:rPr lang="en-US" sz="1600" b="1" dirty="0">
                <a:solidFill>
                  <a:srgbClr val="C00000"/>
                </a:solidFill>
                <a:latin typeface="Arial" charset="0"/>
                <a:ea typeface="ヒラギノ角ゴ Pro W3" pitchFamily="1" charset="-128"/>
              </a:rPr>
              <a:t>Veterans with  </a:t>
            </a:r>
          </a:p>
          <a:p>
            <a:pPr fontAlgn="base">
              <a:spcBef>
                <a:spcPct val="0"/>
              </a:spcBef>
              <a:spcAft>
                <a:spcPct val="0"/>
              </a:spcAft>
            </a:pPr>
            <a:r>
              <a:rPr lang="en-US" sz="1600" b="1" dirty="0">
                <a:solidFill>
                  <a:srgbClr val="C00000"/>
                </a:solidFill>
                <a:latin typeface="Arial" charset="0"/>
                <a:ea typeface="ヒラギノ角ゴ Pro W3" pitchFamily="1" charset="-128"/>
              </a:rPr>
              <a:t>high dose &gt;100 mg</a:t>
            </a:r>
          </a:p>
        </p:txBody>
      </p:sp>
      <p:sp>
        <p:nvSpPr>
          <p:cNvPr id="22" name="Title 1"/>
          <p:cNvSpPr txBox="1">
            <a:spLocks/>
          </p:cNvSpPr>
          <p:nvPr/>
        </p:nvSpPr>
        <p:spPr>
          <a:xfrm>
            <a:off x="6705600" y="5703195"/>
            <a:ext cx="1533624" cy="545205"/>
          </a:xfrm>
          <a:prstGeom prst="rect">
            <a:avLst/>
          </a:prstGeom>
        </p:spPr>
        <p:txBody>
          <a:bodyPr vert="horz" lIns="91440" tIns="45720" rIns="91440" bIns="45720" rtlCol="0" anchor="b">
            <a:normAutofit/>
          </a:bodyPr>
          <a:lstStyle/>
          <a:p>
            <a:pPr>
              <a:lnSpc>
                <a:spcPct val="85000"/>
              </a:lnSpc>
              <a:spcBef>
                <a:spcPct val="0"/>
              </a:spcBef>
              <a:defRPr/>
            </a:pPr>
            <a:r>
              <a:rPr lang="en-US" altLang="en-US" sz="2000" spc="-50" dirty="0">
                <a:solidFill>
                  <a:prstClr val="black"/>
                </a:solidFill>
                <a:latin typeface="Trebuchet MS" pitchFamily="34" charset="0"/>
                <a:ea typeface="ヒラギノ角ゴ Pro W3" pitchFamily="1" charset="-128"/>
                <a:cs typeface="Times New Roman" panose="02020603050405020304" pitchFamily="18" charset="0"/>
              </a:rPr>
              <a:t>Q4 FY2017</a:t>
            </a:r>
            <a:endParaRPr lang="en-US" sz="3600" spc="-50" dirty="0">
              <a:solidFill>
                <a:prstClr val="black"/>
              </a:solidFill>
              <a:latin typeface="Times New Roman" panose="02020603050405020304" pitchFamily="18" charset="0"/>
              <a:ea typeface="ヒラギノ角ゴ Pro W3" pitchFamily="1" charset="-128"/>
              <a:cs typeface="Times New Roman" panose="02020603050405020304" pitchFamily="18" charset="0"/>
            </a:endParaRPr>
          </a:p>
        </p:txBody>
      </p:sp>
      <p:sp>
        <p:nvSpPr>
          <p:cNvPr id="23" name="Content Placeholder 8"/>
          <p:cNvSpPr txBox="1">
            <a:spLocks/>
          </p:cNvSpPr>
          <p:nvPr/>
        </p:nvSpPr>
        <p:spPr bwMode="auto">
          <a:xfrm>
            <a:off x="-7434" y="1685693"/>
            <a:ext cx="1202068" cy="582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457200" eaLnBrk="0" fontAlgn="base" hangingPunct="0">
              <a:spcBef>
                <a:spcPct val="20000"/>
              </a:spcBef>
              <a:spcAft>
                <a:spcPct val="0"/>
              </a:spcAft>
              <a:buFont typeface="Arial" charset="0"/>
              <a:buNone/>
              <a:defRPr/>
            </a:pPr>
            <a:r>
              <a:rPr lang="en-US" dirty="0">
                <a:solidFill>
                  <a:prstClr val="black"/>
                </a:solidFill>
                <a:ea typeface="Georgia" pitchFamily="18" charset="0"/>
                <a:cs typeface="Georgia"/>
              </a:rPr>
              <a:t>Veterans</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5525" y="4687887"/>
            <a:ext cx="2444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7600741" y="4593614"/>
            <a:ext cx="1029750" cy="461665"/>
          </a:xfrm>
          <a:prstGeom prst="rect">
            <a:avLst/>
          </a:prstGeom>
          <a:noFill/>
        </p:spPr>
        <p:txBody>
          <a:bodyPr wrap="square" rtlCol="0">
            <a:spAutoFit/>
          </a:bodyPr>
          <a:lstStyle/>
          <a:p>
            <a:pPr fontAlgn="base">
              <a:spcBef>
                <a:spcPct val="0"/>
              </a:spcBef>
              <a:spcAft>
                <a:spcPct val="0"/>
              </a:spcAft>
            </a:pPr>
            <a:r>
              <a:rPr lang="en-US" sz="1200" b="1" dirty="0">
                <a:solidFill>
                  <a:srgbClr val="C00000"/>
                </a:solidFill>
                <a:latin typeface="Arial" charset="0"/>
                <a:ea typeface="ヒラギノ角ゴ Pro W3" pitchFamily="1" charset="-128"/>
              </a:rPr>
              <a:t>25,934 in Q4 FY2017</a:t>
            </a:r>
          </a:p>
        </p:txBody>
      </p:sp>
      <p:sp>
        <p:nvSpPr>
          <p:cNvPr id="21" name="TextBox 16"/>
          <p:cNvSpPr txBox="1"/>
          <p:nvPr/>
        </p:nvSpPr>
        <p:spPr>
          <a:xfrm>
            <a:off x="7648937" y="2433908"/>
            <a:ext cx="961663" cy="46169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sz="1200" b="1" dirty="0">
                <a:solidFill>
                  <a:srgbClr val="0070C0"/>
                </a:solidFill>
                <a:latin typeface="Arial" charset="0"/>
                <a:ea typeface="ヒラギノ角ゴ Pro W3" pitchFamily="1" charset="-128"/>
              </a:rPr>
              <a:t>570,768 in Q4 FY2017</a:t>
            </a:r>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763" y="2507502"/>
            <a:ext cx="2492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36</a:t>
            </a:fld>
            <a:endParaRPr lang="en-US" dirty="0"/>
          </a:p>
        </p:txBody>
      </p:sp>
    </p:spTree>
    <p:custDataLst>
      <p:tags r:id="rId1"/>
    </p:custDataLst>
    <p:extLst>
      <p:ext uri="{BB962C8B-B14F-4D97-AF65-F5344CB8AC3E}">
        <p14:creationId xmlns:p14="http://schemas.microsoft.com/office/powerpoint/2010/main" val="827629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0" y="133293"/>
            <a:ext cx="7543800" cy="661993"/>
          </a:xfrm>
          <a:prstGeom prst="rect">
            <a:avLst/>
          </a:prstGeom>
        </p:spPr>
        <p:txBody>
          <a:bodyPr vert="horz" lIns="91440" tIns="45720" rIns="91440" bIns="45720" rtlCol="0" anchor="b">
            <a:normAutofit/>
          </a:bodyPr>
          <a:lstStyle/>
          <a:p>
            <a:pPr algn="ctr">
              <a:lnSpc>
                <a:spcPct val="85000"/>
              </a:lnSpc>
              <a:spcBef>
                <a:spcPct val="0"/>
              </a:spcBef>
              <a:defRPr/>
            </a:pPr>
            <a:r>
              <a:rPr lang="en-US" altLang="en-US" sz="2800" spc="-50" dirty="0">
                <a:solidFill>
                  <a:srgbClr val="FFFF00"/>
                </a:solidFill>
                <a:latin typeface="Trebuchet MS" pitchFamily="34" charset="0"/>
                <a:ea typeface="ヒラギノ角ゴ Pro W3" pitchFamily="1" charset="-128"/>
                <a:cs typeface="Times New Roman" panose="02020603050405020304" pitchFamily="18" charset="0"/>
              </a:rPr>
              <a:t>High Dose Opioid Therapy</a:t>
            </a:r>
            <a:br>
              <a:rPr lang="en-US" altLang="en-US" sz="2800" spc="-50" dirty="0">
                <a:solidFill>
                  <a:srgbClr val="FFFF00"/>
                </a:solidFill>
                <a:latin typeface="Trebuchet MS" pitchFamily="34" charset="0"/>
                <a:ea typeface="ヒラギノ角ゴ Pro W3" pitchFamily="1" charset="-128"/>
                <a:cs typeface="Times New Roman" panose="02020603050405020304" pitchFamily="18" charset="0"/>
              </a:rPr>
            </a:br>
            <a:r>
              <a:rPr lang="en-US" altLang="en-US" sz="1600" spc="-50" dirty="0">
                <a:solidFill>
                  <a:srgbClr val="FFFF00"/>
                </a:solidFill>
                <a:latin typeface="Trebuchet MS" pitchFamily="34" charset="0"/>
                <a:ea typeface="ヒラギノ角ゴ Pro W3" pitchFamily="1" charset="-128"/>
                <a:cs typeface="Times New Roman" panose="02020603050405020304" pitchFamily="18" charset="0"/>
              </a:rPr>
              <a:t>Q1 FY2003 to Q4 FY2017</a:t>
            </a:r>
            <a:endParaRPr lang="en-US" sz="2800" spc="-50" dirty="0">
              <a:solidFill>
                <a:srgbClr val="FFFF00"/>
              </a:solidFill>
              <a:latin typeface="Times New Roman" panose="02020603050405020304" pitchFamily="18" charset="0"/>
              <a:ea typeface="ヒラギノ角ゴ Pro W3" pitchFamily="1" charset="-128"/>
              <a:cs typeface="Times New Roman" panose="02020603050405020304" pitchFamily="18" charset="0"/>
            </a:endParaRPr>
          </a:p>
        </p:txBody>
      </p:sp>
      <p:sp>
        <p:nvSpPr>
          <p:cNvPr id="15" name="Title 1"/>
          <p:cNvSpPr txBox="1">
            <a:spLocks/>
          </p:cNvSpPr>
          <p:nvPr/>
        </p:nvSpPr>
        <p:spPr>
          <a:xfrm>
            <a:off x="1222737" y="5703195"/>
            <a:ext cx="1349140" cy="545205"/>
          </a:xfrm>
          <a:prstGeom prst="rect">
            <a:avLst/>
          </a:prstGeom>
        </p:spPr>
        <p:txBody>
          <a:bodyPr vert="horz" lIns="91440" tIns="45720" rIns="91440" bIns="45720" rtlCol="0" anchor="b">
            <a:normAutofit/>
          </a:bodyPr>
          <a:lstStyle/>
          <a:p>
            <a:pPr>
              <a:lnSpc>
                <a:spcPct val="85000"/>
              </a:lnSpc>
              <a:spcBef>
                <a:spcPct val="0"/>
              </a:spcBef>
              <a:defRPr/>
            </a:pPr>
            <a:r>
              <a:rPr lang="en-US" altLang="en-US" sz="2000" spc="-50" dirty="0">
                <a:solidFill>
                  <a:prstClr val="black"/>
                </a:solidFill>
                <a:latin typeface="Trebuchet MS" pitchFamily="34" charset="0"/>
                <a:ea typeface="ヒラギノ角ゴ Pro W3" pitchFamily="1" charset="-128"/>
                <a:cs typeface="Times New Roman" panose="02020603050405020304" pitchFamily="18" charset="0"/>
              </a:rPr>
              <a:t>Q1 FY2003</a:t>
            </a:r>
            <a:endParaRPr lang="en-US" sz="3600" spc="-50" dirty="0">
              <a:solidFill>
                <a:prstClr val="black"/>
              </a:solidFill>
              <a:latin typeface="Times New Roman" panose="02020603050405020304" pitchFamily="18" charset="0"/>
              <a:ea typeface="ヒラギノ角ゴ Pro W3" pitchFamily="1" charset="-128"/>
              <a:cs typeface="Times New Roman" panose="02020603050405020304" pitchFamily="18" charset="0"/>
            </a:endParaRPr>
          </a:p>
        </p:txBody>
      </p:sp>
      <p:sp>
        <p:nvSpPr>
          <p:cNvPr id="16" name="Right Arrow 15"/>
          <p:cNvSpPr/>
          <p:nvPr/>
        </p:nvSpPr>
        <p:spPr>
          <a:xfrm rot="5400000">
            <a:off x="5771950" y="1657150"/>
            <a:ext cx="308008" cy="18769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TextBox 16"/>
          <p:cNvSpPr txBox="1"/>
          <p:nvPr/>
        </p:nvSpPr>
        <p:spPr>
          <a:xfrm>
            <a:off x="6115065" y="1519535"/>
            <a:ext cx="1509361" cy="461665"/>
          </a:xfrm>
          <a:prstGeom prst="rect">
            <a:avLst/>
          </a:prstGeom>
          <a:noFill/>
        </p:spPr>
        <p:txBody>
          <a:bodyPr wrap="square" rtlCol="0">
            <a:spAutoFit/>
          </a:bodyPr>
          <a:lstStyle/>
          <a:p>
            <a:pPr fontAlgn="base">
              <a:spcBef>
                <a:spcPct val="0"/>
              </a:spcBef>
              <a:spcAft>
                <a:spcPct val="0"/>
              </a:spcAft>
            </a:pPr>
            <a:r>
              <a:rPr lang="en-US" sz="1200" b="1" dirty="0">
                <a:solidFill>
                  <a:srgbClr val="0070C0"/>
                </a:solidFill>
                <a:latin typeface="Arial" charset="0"/>
                <a:ea typeface="ヒラギノ角ゴ Pro W3" pitchFamily="1" charset="-128"/>
              </a:rPr>
              <a:t>869,956 Veterans in Q4 FY2013</a:t>
            </a:r>
          </a:p>
        </p:txBody>
      </p:sp>
      <p:sp>
        <p:nvSpPr>
          <p:cNvPr id="18" name="Right Arrow 17"/>
          <p:cNvSpPr/>
          <p:nvPr/>
        </p:nvSpPr>
        <p:spPr>
          <a:xfrm rot="5400000">
            <a:off x="5045242" y="4730601"/>
            <a:ext cx="308008" cy="18769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9" name="TextBox 18"/>
          <p:cNvSpPr txBox="1"/>
          <p:nvPr/>
        </p:nvSpPr>
        <p:spPr>
          <a:xfrm>
            <a:off x="4695721" y="4208778"/>
            <a:ext cx="1419344" cy="461665"/>
          </a:xfrm>
          <a:prstGeom prst="rect">
            <a:avLst/>
          </a:prstGeom>
          <a:noFill/>
        </p:spPr>
        <p:txBody>
          <a:bodyPr wrap="square" rtlCol="0">
            <a:spAutoFit/>
          </a:bodyPr>
          <a:lstStyle/>
          <a:p>
            <a:pPr fontAlgn="base">
              <a:spcBef>
                <a:spcPct val="0"/>
              </a:spcBef>
              <a:spcAft>
                <a:spcPct val="0"/>
              </a:spcAft>
            </a:pPr>
            <a:r>
              <a:rPr lang="en-US" sz="1200" b="1" dirty="0">
                <a:solidFill>
                  <a:srgbClr val="C00000"/>
                </a:solidFill>
                <a:latin typeface="Arial" charset="0"/>
                <a:ea typeface="ヒラギノ角ゴ Pro W3" pitchFamily="1" charset="-128"/>
              </a:rPr>
              <a:t>60,299 Veterans in Q3 FY2011</a:t>
            </a:r>
          </a:p>
        </p:txBody>
      </p:sp>
      <p:sp>
        <p:nvSpPr>
          <p:cNvPr id="22" name="Title 1"/>
          <p:cNvSpPr txBox="1">
            <a:spLocks/>
          </p:cNvSpPr>
          <p:nvPr/>
        </p:nvSpPr>
        <p:spPr>
          <a:xfrm>
            <a:off x="6705600" y="5703195"/>
            <a:ext cx="1533624" cy="545205"/>
          </a:xfrm>
          <a:prstGeom prst="rect">
            <a:avLst/>
          </a:prstGeom>
        </p:spPr>
        <p:txBody>
          <a:bodyPr vert="horz" lIns="91440" tIns="45720" rIns="91440" bIns="45720" rtlCol="0" anchor="b">
            <a:normAutofit/>
          </a:bodyPr>
          <a:lstStyle/>
          <a:p>
            <a:pPr>
              <a:lnSpc>
                <a:spcPct val="85000"/>
              </a:lnSpc>
              <a:spcBef>
                <a:spcPct val="0"/>
              </a:spcBef>
              <a:defRPr/>
            </a:pPr>
            <a:r>
              <a:rPr lang="en-US" altLang="en-US" sz="2000" spc="-50" dirty="0">
                <a:solidFill>
                  <a:prstClr val="black"/>
                </a:solidFill>
                <a:latin typeface="Trebuchet MS" pitchFamily="34" charset="0"/>
                <a:ea typeface="ヒラギノ角ゴ Pro W3" pitchFamily="1" charset="-128"/>
                <a:cs typeface="Times New Roman" panose="02020603050405020304" pitchFamily="18" charset="0"/>
              </a:rPr>
              <a:t>Q4 FY2017</a:t>
            </a:r>
            <a:endParaRPr lang="en-US" sz="3600" spc="-50" dirty="0">
              <a:solidFill>
                <a:prstClr val="black"/>
              </a:solidFill>
              <a:latin typeface="Times New Roman" panose="02020603050405020304" pitchFamily="18" charset="0"/>
              <a:ea typeface="ヒラギノ角ゴ Pro W3" pitchFamily="1" charset="-128"/>
              <a:cs typeface="Times New Roman" panose="02020603050405020304" pitchFamily="18" charset="0"/>
            </a:endParaRPr>
          </a:p>
        </p:txBody>
      </p:sp>
      <p:sp>
        <p:nvSpPr>
          <p:cNvPr id="23" name="Content Placeholder 8"/>
          <p:cNvSpPr txBox="1">
            <a:spLocks/>
          </p:cNvSpPr>
          <p:nvPr/>
        </p:nvSpPr>
        <p:spPr bwMode="auto">
          <a:xfrm>
            <a:off x="-7434" y="1685693"/>
            <a:ext cx="1202068" cy="582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457200" eaLnBrk="0" fontAlgn="base" hangingPunct="0">
              <a:spcBef>
                <a:spcPct val="20000"/>
              </a:spcBef>
              <a:spcAft>
                <a:spcPct val="0"/>
              </a:spcAft>
              <a:buFont typeface="Arial" charset="0"/>
              <a:buNone/>
              <a:defRPr/>
            </a:pPr>
            <a:r>
              <a:rPr lang="en-US" dirty="0">
                <a:solidFill>
                  <a:prstClr val="black"/>
                </a:solidFill>
                <a:ea typeface="Georgia" pitchFamily="18" charset="0"/>
                <a:cs typeface="Georgia"/>
              </a:rPr>
              <a:t>Veterans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525" y="4687887"/>
            <a:ext cx="2444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7600741" y="4593614"/>
            <a:ext cx="1029750" cy="461665"/>
          </a:xfrm>
          <a:prstGeom prst="rect">
            <a:avLst/>
          </a:prstGeom>
          <a:noFill/>
        </p:spPr>
        <p:txBody>
          <a:bodyPr wrap="square" rtlCol="0">
            <a:spAutoFit/>
          </a:bodyPr>
          <a:lstStyle/>
          <a:p>
            <a:pPr fontAlgn="base">
              <a:spcBef>
                <a:spcPct val="0"/>
              </a:spcBef>
              <a:spcAft>
                <a:spcPct val="0"/>
              </a:spcAft>
            </a:pPr>
            <a:r>
              <a:rPr lang="en-US" sz="1200" b="1" dirty="0">
                <a:solidFill>
                  <a:srgbClr val="C00000"/>
                </a:solidFill>
                <a:latin typeface="Arial" charset="0"/>
                <a:ea typeface="ヒラギノ角ゴ Pro W3" pitchFamily="1" charset="-128"/>
              </a:rPr>
              <a:t>25,934 in Q4 FY2017</a:t>
            </a:r>
          </a:p>
        </p:txBody>
      </p:sp>
      <p:sp>
        <p:nvSpPr>
          <p:cNvPr id="21" name="TextBox 16"/>
          <p:cNvSpPr txBox="1"/>
          <p:nvPr/>
        </p:nvSpPr>
        <p:spPr>
          <a:xfrm>
            <a:off x="7648937" y="2433908"/>
            <a:ext cx="961663" cy="46169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sz="1200" b="1" dirty="0">
                <a:solidFill>
                  <a:srgbClr val="0070C0"/>
                </a:solidFill>
                <a:latin typeface="Arial" charset="0"/>
                <a:ea typeface="ヒラギノ角ゴ Pro W3" pitchFamily="1" charset="-128"/>
              </a:rPr>
              <a:t>570,768 in Q4 FY2017</a:t>
            </a: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763" y="2507502"/>
            <a:ext cx="24923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897" y="1270348"/>
            <a:ext cx="7748698" cy="461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37</a:t>
            </a:fld>
            <a:endParaRPr lang="en-US" dirty="0"/>
          </a:p>
        </p:txBody>
      </p:sp>
      <p:sp>
        <p:nvSpPr>
          <p:cNvPr id="25" name="TextBox 24">
            <a:extLst>
              <a:ext uri="{FF2B5EF4-FFF2-40B4-BE49-F238E27FC236}">
                <a16:creationId xmlns:a16="http://schemas.microsoft.com/office/drawing/2014/main" id="{97631768-9A07-492A-86D8-E06382BF673F}"/>
              </a:ext>
            </a:extLst>
          </p:cNvPr>
          <p:cNvSpPr txBox="1"/>
          <p:nvPr/>
        </p:nvSpPr>
        <p:spPr>
          <a:xfrm>
            <a:off x="5486400" y="1235767"/>
            <a:ext cx="1509360" cy="461665"/>
          </a:xfrm>
          <a:prstGeom prst="rect">
            <a:avLst/>
          </a:prstGeom>
          <a:noFill/>
        </p:spPr>
        <p:txBody>
          <a:bodyPr wrap="square" rtlCol="0">
            <a:spAutoFit/>
          </a:bodyPr>
          <a:lstStyle/>
          <a:p>
            <a:pPr fontAlgn="base">
              <a:spcBef>
                <a:spcPct val="0"/>
              </a:spcBef>
              <a:spcAft>
                <a:spcPct val="0"/>
              </a:spcAft>
            </a:pPr>
            <a:r>
              <a:rPr lang="en-US" sz="1200" b="1" dirty="0">
                <a:solidFill>
                  <a:srgbClr val="C00000"/>
                </a:solidFill>
                <a:latin typeface="Arial" charset="0"/>
                <a:ea typeface="ヒラギノ角ゴ Pro W3" pitchFamily="1" charset="-128"/>
              </a:rPr>
              <a:t>60,299 Veterans in Q3 FY2011</a:t>
            </a:r>
          </a:p>
        </p:txBody>
      </p:sp>
      <p:sp>
        <p:nvSpPr>
          <p:cNvPr id="27" name="Right Arrow 17">
            <a:extLst>
              <a:ext uri="{FF2B5EF4-FFF2-40B4-BE49-F238E27FC236}">
                <a16:creationId xmlns:a16="http://schemas.microsoft.com/office/drawing/2014/main" id="{51C5F8B5-5C84-40C0-9F1E-FD6D8E4BCAE6}"/>
              </a:ext>
            </a:extLst>
          </p:cNvPr>
          <p:cNvSpPr/>
          <p:nvPr/>
        </p:nvSpPr>
        <p:spPr>
          <a:xfrm rot="5400000">
            <a:off x="5210368" y="1530526"/>
            <a:ext cx="358755" cy="19330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ight Arrow 17">
            <a:extLst>
              <a:ext uri="{FF2B5EF4-FFF2-40B4-BE49-F238E27FC236}">
                <a16:creationId xmlns:a16="http://schemas.microsoft.com/office/drawing/2014/main" id="{4AD44115-0127-4159-B080-BE32861378C4}"/>
              </a:ext>
            </a:extLst>
          </p:cNvPr>
          <p:cNvSpPr/>
          <p:nvPr/>
        </p:nvSpPr>
        <p:spPr>
          <a:xfrm rot="5400000">
            <a:off x="7387612" y="3243875"/>
            <a:ext cx="341313" cy="18133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Box 28">
            <a:extLst>
              <a:ext uri="{FF2B5EF4-FFF2-40B4-BE49-F238E27FC236}">
                <a16:creationId xmlns:a16="http://schemas.microsoft.com/office/drawing/2014/main" id="{11100FFB-8D05-49A9-AAC6-D0054FC6B630}"/>
              </a:ext>
            </a:extLst>
          </p:cNvPr>
          <p:cNvSpPr txBox="1"/>
          <p:nvPr/>
        </p:nvSpPr>
        <p:spPr>
          <a:xfrm>
            <a:off x="6995760" y="2527060"/>
            <a:ext cx="1029750" cy="461665"/>
          </a:xfrm>
          <a:prstGeom prst="rect">
            <a:avLst/>
          </a:prstGeom>
          <a:noFill/>
        </p:spPr>
        <p:txBody>
          <a:bodyPr wrap="square" rtlCol="0">
            <a:spAutoFit/>
          </a:bodyPr>
          <a:lstStyle/>
          <a:p>
            <a:pPr fontAlgn="base">
              <a:spcBef>
                <a:spcPct val="0"/>
              </a:spcBef>
              <a:spcAft>
                <a:spcPct val="0"/>
              </a:spcAft>
            </a:pPr>
            <a:r>
              <a:rPr lang="en-US" sz="1200" b="1" dirty="0">
                <a:solidFill>
                  <a:srgbClr val="C00000"/>
                </a:solidFill>
                <a:latin typeface="Arial" charset="0"/>
                <a:ea typeface="ヒラギノ角ゴ Pro W3" pitchFamily="1" charset="-128"/>
              </a:rPr>
              <a:t>25,934 in Q4 FY2017</a:t>
            </a:r>
          </a:p>
        </p:txBody>
      </p:sp>
    </p:spTree>
    <p:custDataLst>
      <p:tags r:id="rId1"/>
    </p:custDataLst>
    <p:extLst>
      <p:ext uri="{BB962C8B-B14F-4D97-AF65-F5344CB8AC3E}">
        <p14:creationId xmlns:p14="http://schemas.microsoft.com/office/powerpoint/2010/main" val="163722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1+#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024" y="1279209"/>
            <a:ext cx="8685976" cy="5197791"/>
          </a:xfrm>
        </p:spPr>
        <p:txBody>
          <a:bodyPr/>
          <a:lstStyle/>
          <a:p>
            <a:r>
              <a:rPr lang="en-US" sz="2000" dirty="0"/>
              <a:t>Patients receiving long-term opioid therapy should be monitored and </a:t>
            </a:r>
            <a:r>
              <a:rPr lang="en-US" sz="2000" b="1" dirty="0"/>
              <a:t>reassessed at least every 3 months, with greater frequency based on risk</a:t>
            </a:r>
            <a:r>
              <a:rPr lang="en-US" sz="2000" dirty="0"/>
              <a:t>.  </a:t>
            </a:r>
          </a:p>
          <a:p>
            <a:r>
              <a:rPr lang="en-US" sz="2000" dirty="0"/>
              <a:t>Always maintain vigilance for sedation, declining function, evidence of opioid use disorder or other opioid related harms.  </a:t>
            </a:r>
          </a:p>
          <a:p>
            <a:r>
              <a:rPr lang="en-US" sz="2000" dirty="0"/>
              <a:t>Each follow-up interaction with the patient is an opportunity to provide education about self-management strategies and the risks associated with opioid therapy while optimizing whole person approaches to pain care and treatment of comorbid health conditions. </a:t>
            </a:r>
          </a:p>
          <a:p>
            <a:r>
              <a:rPr lang="en-US" sz="2000" b="1" dirty="0"/>
              <a:t>Essential components of Opioid Safety include:</a:t>
            </a:r>
          </a:p>
          <a:p>
            <a:pPr marL="457200" lvl="1" indent="0">
              <a:buNone/>
            </a:pPr>
            <a:r>
              <a:rPr lang="en-US" sz="2000" dirty="0"/>
              <a:t>(1) An informed consent for long-term opioid therapy.</a:t>
            </a:r>
          </a:p>
          <a:p>
            <a:pPr marL="457200" lvl="1" indent="0">
              <a:buNone/>
            </a:pPr>
            <a:r>
              <a:rPr lang="en-US" sz="2000" dirty="0"/>
              <a:t>(2) Prescription drug monitoring programs (PDMPs).</a:t>
            </a:r>
          </a:p>
          <a:p>
            <a:pPr marL="457200" lvl="1" indent="0">
              <a:buNone/>
            </a:pPr>
            <a:r>
              <a:rPr lang="en-US" sz="2000" dirty="0"/>
              <a:t>(3) Random urine drug testing.</a:t>
            </a:r>
          </a:p>
          <a:p>
            <a:pPr marL="457200" lvl="1" indent="0">
              <a:buNone/>
            </a:pPr>
            <a:r>
              <a:rPr lang="en-US" sz="2000" dirty="0"/>
              <a:t>(4) Overdose education, and naloxone distribution as appropriate (OEND).</a:t>
            </a:r>
          </a:p>
          <a:p>
            <a:pPr marL="457200" lvl="2" indent="0">
              <a:spcBef>
                <a:spcPts val="0"/>
              </a:spcBef>
              <a:buNone/>
              <a:defRPr/>
            </a:pPr>
            <a:endParaRPr lang="en-US" dirty="0"/>
          </a:p>
          <a:p>
            <a:pPr marL="0" indent="0">
              <a:buNone/>
            </a:pPr>
            <a:endParaRPr lang="en-US" dirty="0"/>
          </a:p>
        </p:txBody>
      </p:sp>
      <p:sp>
        <p:nvSpPr>
          <p:cNvPr id="4" name="Slide Number Placeholder 3"/>
          <p:cNvSpPr>
            <a:spLocks noGrp="1"/>
          </p:cNvSpPr>
          <p:nvPr>
            <p:ph type="sldNum" sz="quarter" idx="10"/>
          </p:nvPr>
        </p:nvSpPr>
        <p:spPr>
          <a:xfrm>
            <a:off x="6705600" y="6553200"/>
            <a:ext cx="2133600" cy="304800"/>
          </a:xfrm>
        </p:spPr>
        <p:txBody>
          <a:bodyPr/>
          <a:lstStyle/>
          <a:p>
            <a:pPr algn="r">
              <a:defRPr/>
            </a:pPr>
            <a:fld id="{27D9E5E7-1EFB-422E-A8BB-724A47F2FE39}" type="slidenum">
              <a:rPr lang="en-US" smtClean="0"/>
              <a:pPr algn="r">
                <a:defRPr/>
              </a:pPr>
              <a:t>38</a:t>
            </a:fld>
            <a:endParaRPr lang="en-US" dirty="0"/>
          </a:p>
        </p:txBody>
      </p:sp>
      <p:sp>
        <p:nvSpPr>
          <p:cNvPr id="7" name="Title 1"/>
          <p:cNvSpPr>
            <a:spLocks noGrp="1"/>
          </p:cNvSpPr>
          <p:nvPr>
            <p:ph type="title"/>
          </p:nvPr>
        </p:nvSpPr>
        <p:spPr>
          <a:xfrm>
            <a:off x="686212" y="152400"/>
            <a:ext cx="8229600" cy="592261"/>
          </a:xfrm>
        </p:spPr>
        <p:txBody>
          <a:bodyPr anchor="t"/>
          <a:lstStyle/>
          <a:p>
            <a:r>
              <a:rPr lang="en-US" sz="2800" dirty="0">
                <a:solidFill>
                  <a:srgbClr val="FFFF00"/>
                </a:solidFill>
              </a:rPr>
              <a:t>Opioid Therapy Risk Mitigation</a:t>
            </a:r>
            <a:endParaRPr lang="en-US" dirty="0">
              <a:solidFill>
                <a:srgbClr val="FFFF00"/>
              </a:solidFill>
            </a:endParaRPr>
          </a:p>
        </p:txBody>
      </p:sp>
    </p:spTree>
    <p:extLst>
      <p:ext uri="{BB962C8B-B14F-4D97-AF65-F5344CB8AC3E}">
        <p14:creationId xmlns:p14="http://schemas.microsoft.com/office/powerpoint/2010/main" val="2804875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590" y="1127669"/>
            <a:ext cx="8262257" cy="1082131"/>
          </a:xfrm>
        </p:spPr>
        <p:txBody>
          <a:bodyPr/>
          <a:lstStyle/>
          <a:p>
            <a:pPr>
              <a:defRPr/>
            </a:pPr>
            <a:r>
              <a:rPr lang="en-US" sz="2000" b="1" dirty="0"/>
              <a:t>Informed consent (via I-Med) is required for all patients on Long Term Opioid Therapy (LTOT)</a:t>
            </a:r>
            <a:r>
              <a:rPr lang="en-US" sz="2000" dirty="0"/>
              <a:t>, defined as &gt; 90 days </a:t>
            </a:r>
            <a:r>
              <a:rPr lang="en-US" sz="1600" dirty="0"/>
              <a:t>(excluding patients enrolled in hospice, on opioids for cancer pain, when oral consent is sufficient)</a:t>
            </a:r>
          </a:p>
          <a:p>
            <a:pPr>
              <a:defRPr/>
            </a:pPr>
            <a:endParaRPr lang="en-US" sz="2000" dirty="0">
              <a:cs typeface="Times New Roman" panose="02020603050405020304" pitchFamily="18" charset="0"/>
            </a:endParaRPr>
          </a:p>
        </p:txBody>
      </p:sp>
      <p:sp>
        <p:nvSpPr>
          <p:cNvPr id="7" name="Title 1"/>
          <p:cNvSpPr>
            <a:spLocks noGrp="1"/>
          </p:cNvSpPr>
          <p:nvPr>
            <p:ph type="title"/>
          </p:nvPr>
        </p:nvSpPr>
        <p:spPr>
          <a:xfrm>
            <a:off x="609600" y="152400"/>
            <a:ext cx="8229600" cy="629127"/>
          </a:xfrm>
        </p:spPr>
        <p:txBody>
          <a:bodyPr anchor="t"/>
          <a:lstStyle/>
          <a:p>
            <a:r>
              <a:rPr lang="en-US" sz="2800" dirty="0">
                <a:solidFill>
                  <a:srgbClr val="FFFF00"/>
                </a:solidFill>
              </a:rPr>
              <a:t>Informed Consent for Long-Term Opioid Therapy</a:t>
            </a:r>
            <a:endParaRPr lang="en-US" dirty="0">
              <a:solidFill>
                <a:srgbClr val="FFFF00"/>
              </a:solidFill>
            </a:endParaRPr>
          </a:p>
        </p:txBody>
      </p:sp>
      <p:pic>
        <p:nvPicPr>
          <p:cNvPr id="4" name="Picture 3"/>
          <p:cNvPicPr>
            <a:picLocks noChangeAspect="1" noChangeArrowheads="1"/>
          </p:cNvPicPr>
          <p:nvPr/>
        </p:nvPicPr>
        <p:blipFill rotWithShape="1">
          <a:blip r:embed="rId2" cstate="print"/>
          <a:srcRect l="14363" t="18384" r="65069" b="10047"/>
          <a:stretch/>
        </p:blipFill>
        <p:spPr>
          <a:xfrm rot="300000">
            <a:off x="6454567" y="2232970"/>
            <a:ext cx="2438400" cy="3621182"/>
          </a:xfrm>
          <a:prstGeom prst="rect">
            <a:avLst/>
          </a:prstGeom>
          <a:noFill/>
          <a:ln>
            <a:solidFill>
              <a:srgbClr val="000000"/>
            </a:solidFill>
          </a:ln>
        </p:spPr>
      </p:pic>
      <p:sp>
        <p:nvSpPr>
          <p:cNvPr id="5" name="Content Placeholder 2"/>
          <p:cNvSpPr txBox="1">
            <a:spLocks/>
          </p:cNvSpPr>
          <p:nvPr/>
        </p:nvSpPr>
        <p:spPr bwMode="auto">
          <a:xfrm>
            <a:off x="482600" y="2133599"/>
            <a:ext cx="5486400" cy="381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600" baseline="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085850" indent="-228600" algn="l" rtl="0" eaLnBrk="0" fontAlgn="base" hangingPunct="0">
              <a:spcBef>
                <a:spcPct val="20000"/>
              </a:spcBef>
              <a:spcAft>
                <a:spcPct val="0"/>
              </a:spcAft>
              <a:buFont typeface="Times" charset="0"/>
              <a:buChar char="•"/>
              <a:defRPr sz="2000">
                <a:solidFill>
                  <a:schemeClr val="tx1"/>
                </a:solidFill>
                <a:latin typeface="+mn-lt"/>
                <a:ea typeface="+mn-ea"/>
              </a:defRPr>
            </a:lvl3pPr>
            <a:lvl4pPr marL="1428750" indent="-228600" algn="l" rtl="0" eaLnBrk="0" fontAlgn="base" hangingPunct="0">
              <a:spcBef>
                <a:spcPct val="20000"/>
              </a:spcBef>
              <a:spcAft>
                <a:spcPct val="0"/>
              </a:spcAft>
              <a:buChar char="–"/>
              <a:defRPr>
                <a:solidFill>
                  <a:schemeClr val="tx1"/>
                </a:solidFill>
                <a:latin typeface="+mn-lt"/>
                <a:ea typeface="+mn-ea"/>
              </a:defRPr>
            </a:lvl4pPr>
            <a:lvl5pPr marL="1771650" indent="-228600" algn="l" rtl="0" eaLnBrk="0" fontAlgn="base" hangingPunct="0">
              <a:spcBef>
                <a:spcPct val="20000"/>
              </a:spcBef>
              <a:spcAft>
                <a:spcPct val="0"/>
              </a:spcAft>
              <a:buFont typeface="Wingdings" charset="0"/>
              <a:buChar char="§"/>
              <a:defRPr sz="1600">
                <a:solidFill>
                  <a:schemeClr val="tx1"/>
                </a:solidFill>
                <a:latin typeface="+mn-lt"/>
                <a:ea typeface="+mn-ea"/>
              </a:defRPr>
            </a:lvl5pPr>
            <a:lvl6pPr marL="2228850" indent="-228600" algn="l" rtl="0" fontAlgn="base">
              <a:spcBef>
                <a:spcPct val="20000"/>
              </a:spcBef>
              <a:spcAft>
                <a:spcPct val="0"/>
              </a:spcAft>
              <a:buFont typeface="Wingdings" charset="0"/>
              <a:buChar char="§"/>
              <a:defRPr sz="1600">
                <a:solidFill>
                  <a:schemeClr val="bg2"/>
                </a:solidFill>
                <a:latin typeface="+mn-lt"/>
                <a:ea typeface="+mn-ea"/>
              </a:defRPr>
            </a:lvl6pPr>
            <a:lvl7pPr marL="2686050" indent="-228600" algn="l" rtl="0" fontAlgn="base">
              <a:spcBef>
                <a:spcPct val="20000"/>
              </a:spcBef>
              <a:spcAft>
                <a:spcPct val="0"/>
              </a:spcAft>
              <a:buFont typeface="Wingdings" charset="0"/>
              <a:buChar char="§"/>
              <a:defRPr sz="1600">
                <a:solidFill>
                  <a:schemeClr val="bg2"/>
                </a:solidFill>
                <a:latin typeface="+mn-lt"/>
                <a:ea typeface="+mn-ea"/>
              </a:defRPr>
            </a:lvl7pPr>
            <a:lvl8pPr marL="3143250" indent="-228600" algn="l" rtl="0" fontAlgn="base">
              <a:spcBef>
                <a:spcPct val="20000"/>
              </a:spcBef>
              <a:spcAft>
                <a:spcPct val="0"/>
              </a:spcAft>
              <a:buFont typeface="Wingdings" charset="0"/>
              <a:buChar char="§"/>
              <a:defRPr sz="1600">
                <a:solidFill>
                  <a:schemeClr val="bg2"/>
                </a:solidFill>
                <a:latin typeface="+mn-lt"/>
                <a:ea typeface="+mn-ea"/>
              </a:defRPr>
            </a:lvl8pPr>
            <a:lvl9pPr marL="3600450" indent="-228600" algn="l" rtl="0" fontAlgn="base">
              <a:spcBef>
                <a:spcPct val="20000"/>
              </a:spcBef>
              <a:spcAft>
                <a:spcPct val="0"/>
              </a:spcAft>
              <a:buFont typeface="Wingdings" charset="0"/>
              <a:buChar char="§"/>
              <a:defRPr sz="1600">
                <a:solidFill>
                  <a:schemeClr val="bg2"/>
                </a:solidFill>
                <a:latin typeface="+mn-lt"/>
                <a:ea typeface="+mn-ea"/>
              </a:defRPr>
            </a:lvl9pPr>
          </a:lstStyle>
          <a:p>
            <a:pPr marL="342900" indent="-342900">
              <a:buFont typeface="Arial" panose="020B0604020202020204" pitchFamily="34" charset="0"/>
              <a:buChar char="•"/>
              <a:defRPr/>
            </a:pPr>
            <a:r>
              <a:rPr lang="en-US" sz="2000" kern="0" dirty="0"/>
              <a:t>Opportunity to discuss risks of and alternatives to long-term opioid therapy with the veteran.</a:t>
            </a:r>
          </a:p>
          <a:p>
            <a:pPr marL="342900" indent="-342900">
              <a:buFont typeface="Arial" panose="020B0604020202020204" pitchFamily="34" charset="0"/>
              <a:buChar char="•"/>
              <a:defRPr/>
            </a:pPr>
            <a:r>
              <a:rPr lang="en-US" sz="2000" kern="0" dirty="0"/>
              <a:t>Provides some protection to provider and facility in case of harm to the patient related to opioid therapy.</a:t>
            </a:r>
          </a:p>
          <a:p>
            <a:pPr marL="342900" indent="-342900">
              <a:buFont typeface="Arial" panose="020B0604020202020204" pitchFamily="34" charset="0"/>
              <a:buChar char="•"/>
              <a:defRPr/>
            </a:pPr>
            <a:r>
              <a:rPr lang="en-US" sz="2000" kern="0" dirty="0"/>
              <a:t>Brochure “Taking Opioids Responsibly” should given to the patient.</a:t>
            </a:r>
          </a:p>
          <a:p>
            <a:pPr marL="342900" indent="-342900">
              <a:buFont typeface="Arial" panose="020B0604020202020204" pitchFamily="34" charset="0"/>
              <a:buChar char="•"/>
              <a:defRPr/>
            </a:pPr>
            <a:endParaRPr lang="en-US" sz="2000" kern="0" dirty="0"/>
          </a:p>
          <a:p>
            <a:pPr>
              <a:defRPr/>
            </a:pPr>
            <a:r>
              <a:rPr lang="en-US" sz="2000" b="1" kern="0" dirty="0"/>
              <a:t>November 27, 2017 report: </a:t>
            </a:r>
          </a:p>
          <a:p>
            <a:pPr marL="342900" indent="-342900">
              <a:buFont typeface="Arial" panose="020B0604020202020204" pitchFamily="34" charset="0"/>
              <a:buChar char="•"/>
              <a:defRPr/>
            </a:pPr>
            <a:r>
              <a:rPr lang="en-US" sz="2000" b="1" kern="0" dirty="0"/>
              <a:t>National Score: 86.4%</a:t>
            </a:r>
          </a:p>
        </p:txBody>
      </p:sp>
      <p:sp>
        <p:nvSpPr>
          <p:cNvPr id="8" name="Content Placeholder 2"/>
          <p:cNvSpPr txBox="1">
            <a:spLocks/>
          </p:cNvSpPr>
          <p:nvPr/>
        </p:nvSpPr>
        <p:spPr bwMode="auto">
          <a:xfrm>
            <a:off x="482600" y="6190997"/>
            <a:ext cx="8077964" cy="5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600" baseline="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085850" indent="-228600" algn="l" rtl="0" eaLnBrk="0" fontAlgn="base" hangingPunct="0">
              <a:spcBef>
                <a:spcPct val="20000"/>
              </a:spcBef>
              <a:spcAft>
                <a:spcPct val="0"/>
              </a:spcAft>
              <a:buFont typeface="Times" charset="0"/>
              <a:buChar char="•"/>
              <a:defRPr sz="2000">
                <a:solidFill>
                  <a:schemeClr val="tx1"/>
                </a:solidFill>
                <a:latin typeface="+mn-lt"/>
                <a:ea typeface="+mn-ea"/>
              </a:defRPr>
            </a:lvl3pPr>
            <a:lvl4pPr marL="1428750" indent="-228600" algn="l" rtl="0" eaLnBrk="0" fontAlgn="base" hangingPunct="0">
              <a:spcBef>
                <a:spcPct val="20000"/>
              </a:spcBef>
              <a:spcAft>
                <a:spcPct val="0"/>
              </a:spcAft>
              <a:buChar char="–"/>
              <a:defRPr>
                <a:solidFill>
                  <a:schemeClr val="tx1"/>
                </a:solidFill>
                <a:latin typeface="+mn-lt"/>
                <a:ea typeface="+mn-ea"/>
              </a:defRPr>
            </a:lvl4pPr>
            <a:lvl5pPr marL="1771650" indent="-228600" algn="l" rtl="0" eaLnBrk="0" fontAlgn="base" hangingPunct="0">
              <a:spcBef>
                <a:spcPct val="20000"/>
              </a:spcBef>
              <a:spcAft>
                <a:spcPct val="0"/>
              </a:spcAft>
              <a:buFont typeface="Wingdings" charset="0"/>
              <a:buChar char="§"/>
              <a:defRPr sz="1600">
                <a:solidFill>
                  <a:schemeClr val="tx1"/>
                </a:solidFill>
                <a:latin typeface="+mn-lt"/>
                <a:ea typeface="+mn-ea"/>
              </a:defRPr>
            </a:lvl5pPr>
            <a:lvl6pPr marL="2228850" indent="-228600" algn="l" rtl="0" fontAlgn="base">
              <a:spcBef>
                <a:spcPct val="20000"/>
              </a:spcBef>
              <a:spcAft>
                <a:spcPct val="0"/>
              </a:spcAft>
              <a:buFont typeface="Wingdings" charset="0"/>
              <a:buChar char="§"/>
              <a:defRPr sz="1600">
                <a:solidFill>
                  <a:schemeClr val="bg2"/>
                </a:solidFill>
                <a:latin typeface="+mn-lt"/>
                <a:ea typeface="+mn-ea"/>
              </a:defRPr>
            </a:lvl6pPr>
            <a:lvl7pPr marL="2686050" indent="-228600" algn="l" rtl="0" fontAlgn="base">
              <a:spcBef>
                <a:spcPct val="20000"/>
              </a:spcBef>
              <a:spcAft>
                <a:spcPct val="0"/>
              </a:spcAft>
              <a:buFont typeface="Wingdings" charset="0"/>
              <a:buChar char="§"/>
              <a:defRPr sz="1600">
                <a:solidFill>
                  <a:schemeClr val="bg2"/>
                </a:solidFill>
                <a:latin typeface="+mn-lt"/>
                <a:ea typeface="+mn-ea"/>
              </a:defRPr>
            </a:lvl7pPr>
            <a:lvl8pPr marL="3143250" indent="-228600" algn="l" rtl="0" fontAlgn="base">
              <a:spcBef>
                <a:spcPct val="20000"/>
              </a:spcBef>
              <a:spcAft>
                <a:spcPct val="0"/>
              </a:spcAft>
              <a:buFont typeface="Wingdings" charset="0"/>
              <a:buChar char="§"/>
              <a:defRPr sz="1600">
                <a:solidFill>
                  <a:schemeClr val="bg2"/>
                </a:solidFill>
                <a:latin typeface="+mn-lt"/>
                <a:ea typeface="+mn-ea"/>
              </a:defRPr>
            </a:lvl8pPr>
            <a:lvl9pPr marL="3600450" indent="-228600" algn="l" rtl="0" fontAlgn="base">
              <a:spcBef>
                <a:spcPct val="20000"/>
              </a:spcBef>
              <a:spcAft>
                <a:spcPct val="0"/>
              </a:spcAft>
              <a:buFont typeface="Wingdings" charset="0"/>
              <a:buChar char="§"/>
              <a:defRPr sz="1600">
                <a:solidFill>
                  <a:schemeClr val="bg2"/>
                </a:solidFill>
                <a:latin typeface="+mn-lt"/>
                <a:ea typeface="+mn-ea"/>
              </a:defRPr>
            </a:lvl9pPr>
          </a:lstStyle>
          <a:p>
            <a:pPr marL="0" lvl="1" indent="0">
              <a:buNone/>
            </a:pPr>
            <a:r>
              <a:rPr lang="en-US" sz="1600" kern="0" dirty="0">
                <a:solidFill>
                  <a:srgbClr val="0070C0"/>
                </a:solidFill>
              </a:rPr>
              <a:t>VHA Directive 1005, Informed Consent for Long-Term Opioid Therapy for Pain. May 6, 2014</a:t>
            </a:r>
          </a:p>
          <a:p>
            <a:endParaRPr lang="en-US" sz="1800" kern="0" dirty="0"/>
          </a:p>
        </p:txBody>
      </p:sp>
      <p:sp>
        <p:nvSpPr>
          <p:cNvPr id="9"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39</a:t>
            </a:fld>
            <a:endParaRPr lang="en-US" dirty="0"/>
          </a:p>
        </p:txBody>
      </p:sp>
    </p:spTree>
    <p:extLst>
      <p:ext uri="{BB962C8B-B14F-4D97-AF65-F5344CB8AC3E}">
        <p14:creationId xmlns:p14="http://schemas.microsoft.com/office/powerpoint/2010/main" val="50814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299"/>
            <a:ext cx="7867934" cy="694353"/>
          </a:xfrm>
        </p:spPr>
        <p:txBody>
          <a:bodyPr/>
          <a:lstStyle/>
          <a:p>
            <a:r>
              <a:rPr lang="en-US" sz="3600" dirty="0">
                <a:solidFill>
                  <a:srgbClr val="FFFF00"/>
                </a:solidFill>
              </a:rPr>
              <a:t>The Pain Challenge in VHA</a:t>
            </a:r>
          </a:p>
        </p:txBody>
      </p:sp>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a:defRPr/>
            </a:pPr>
            <a:fld id="{953D45C7-AFA8-4622-8BFA-D400F3569C1E}" type="slidenum">
              <a:rPr lang="en-US" smtClean="0">
                <a:solidFill>
                  <a:prstClr val="white"/>
                </a:solidFill>
              </a:rPr>
              <a:pPr>
                <a:defRPr/>
              </a:pPr>
              <a:t>4</a:t>
            </a:fld>
            <a:endParaRPr lang="en-US" dirty="0">
              <a:solidFill>
                <a:prstClr val="white"/>
              </a:solidFill>
            </a:endParaRPr>
          </a:p>
        </p:txBody>
      </p:sp>
      <p:sp>
        <p:nvSpPr>
          <p:cNvPr id="5" name="Content Placeholder 2"/>
          <p:cNvSpPr txBox="1">
            <a:spLocks/>
          </p:cNvSpPr>
          <p:nvPr/>
        </p:nvSpPr>
        <p:spPr>
          <a:xfrm>
            <a:off x="263938" y="1066800"/>
            <a:ext cx="8564114" cy="53340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b="1" dirty="0">
                <a:solidFill>
                  <a:prstClr val="black"/>
                </a:solidFill>
                <a:cs typeface="ヒラギノ角ゴ Pro W3" charset="0"/>
              </a:rPr>
              <a:t>In Veterans, chronic pain is common</a:t>
            </a:r>
            <a:r>
              <a:rPr lang="en-US" sz="2200" b="1" dirty="0">
                <a:solidFill>
                  <a:prstClr val="black"/>
                </a:solidFill>
                <a:cs typeface="ヒラギノ角ゴ Pro W3" charset="0"/>
              </a:rPr>
              <a:t>.</a:t>
            </a:r>
          </a:p>
          <a:p>
            <a:pPr lvl="1"/>
            <a:r>
              <a:rPr lang="en-US" sz="2000" dirty="0">
                <a:solidFill>
                  <a:prstClr val="black"/>
                </a:solidFill>
              </a:rPr>
              <a:t>Veterans: more than 50% of older Veterans experience chronic pain</a:t>
            </a:r>
          </a:p>
          <a:p>
            <a:pPr lvl="2"/>
            <a:r>
              <a:rPr lang="en-US" sz="1800" dirty="0">
                <a:solidFill>
                  <a:prstClr val="black"/>
                </a:solidFill>
              </a:rPr>
              <a:t>60% of Veterans from Middle East conflicts; </a:t>
            </a:r>
          </a:p>
          <a:p>
            <a:pPr lvl="2"/>
            <a:r>
              <a:rPr lang="en-US" sz="1800" dirty="0">
                <a:solidFill>
                  <a:prstClr val="black"/>
                </a:solidFill>
              </a:rPr>
              <a:t>Up to 75% of female Veterans</a:t>
            </a:r>
          </a:p>
          <a:p>
            <a:pPr lvl="1"/>
            <a:r>
              <a:rPr lang="en-US" sz="2000" dirty="0">
                <a:solidFill>
                  <a:prstClr val="black"/>
                </a:solidFill>
              </a:rPr>
              <a:t>More than 2 Mil Veterans with chronic pain diagnosis </a:t>
            </a:r>
            <a:r>
              <a:rPr lang="en-US" sz="1800" dirty="0">
                <a:solidFill>
                  <a:prstClr val="black"/>
                </a:solidFill>
              </a:rPr>
              <a:t>(</a:t>
            </a:r>
            <a:r>
              <a:rPr lang="en-US" sz="1600" dirty="0">
                <a:solidFill>
                  <a:prstClr val="black"/>
                </a:solidFill>
              </a:rPr>
              <a:t>In 2012, 1/3 on opioids)</a:t>
            </a:r>
          </a:p>
          <a:p>
            <a:pPr marL="457200" lvl="1" indent="0">
              <a:buNone/>
            </a:pPr>
            <a:endParaRPr lang="en-US" sz="1050" dirty="0">
              <a:solidFill>
                <a:prstClr val="black"/>
              </a:solidFill>
            </a:endParaRPr>
          </a:p>
          <a:p>
            <a:pPr marL="57150" indent="0">
              <a:buNone/>
            </a:pPr>
            <a:r>
              <a:rPr lang="en-US" sz="2000" b="1" dirty="0">
                <a:solidFill>
                  <a:prstClr val="black"/>
                </a:solidFill>
              </a:rPr>
              <a:t>     </a:t>
            </a:r>
            <a:r>
              <a:rPr lang="en-US" sz="2000" b="1" u="sng" dirty="0">
                <a:solidFill>
                  <a:prstClr val="black"/>
                </a:solidFill>
              </a:rPr>
              <a:t>National Health Interview Survey (NHIS) (2016)</a:t>
            </a:r>
          </a:p>
          <a:p>
            <a:pPr lvl="2">
              <a:buFont typeface="Wingdings" pitchFamily="2" charset="2"/>
              <a:buChar char="Ø"/>
            </a:pPr>
            <a:r>
              <a:rPr lang="en-US" sz="2000" dirty="0">
                <a:solidFill>
                  <a:prstClr val="black"/>
                </a:solidFill>
              </a:rPr>
              <a:t>66% of Veterans vs. 56% of non-veterans with pain in prior 3 month</a:t>
            </a:r>
          </a:p>
          <a:p>
            <a:pPr lvl="2">
              <a:buFont typeface="Wingdings" pitchFamily="2" charset="2"/>
              <a:buChar char="Ø"/>
            </a:pPr>
            <a:r>
              <a:rPr lang="en-US" sz="2000" dirty="0">
                <a:solidFill>
                  <a:prstClr val="black"/>
                </a:solidFill>
              </a:rPr>
              <a:t>Most common pain conditions in Veterans (as % of all Veterans):</a:t>
            </a:r>
          </a:p>
          <a:p>
            <a:pPr lvl="3">
              <a:buFont typeface="Wingdings" pitchFamily="2" charset="2"/>
              <a:buChar char="Ø"/>
            </a:pPr>
            <a:r>
              <a:rPr lang="en-US" sz="1800" dirty="0">
                <a:solidFill>
                  <a:prstClr val="black"/>
                </a:solidFill>
              </a:rPr>
              <a:t>Joint pain (43.6%)</a:t>
            </a:r>
          </a:p>
          <a:p>
            <a:pPr lvl="3">
              <a:buFont typeface="Wingdings" pitchFamily="2" charset="2"/>
              <a:buChar char="Ø"/>
            </a:pPr>
            <a:r>
              <a:rPr lang="en-US" sz="1800" dirty="0">
                <a:solidFill>
                  <a:prstClr val="black"/>
                </a:solidFill>
              </a:rPr>
              <a:t>Back pain (32.8% - axial 20.5%, sciatica 12.2%)</a:t>
            </a:r>
          </a:p>
          <a:p>
            <a:pPr lvl="3">
              <a:buFont typeface="Wingdings" pitchFamily="2" charset="2"/>
              <a:buChar char="Ø"/>
            </a:pPr>
            <a:r>
              <a:rPr lang="en-US" sz="1800" dirty="0">
                <a:solidFill>
                  <a:prstClr val="black"/>
                </a:solidFill>
              </a:rPr>
              <a:t>Neck pain (15.9%)</a:t>
            </a:r>
          </a:p>
          <a:p>
            <a:pPr lvl="3">
              <a:buFont typeface="Wingdings" pitchFamily="2" charset="2"/>
              <a:buChar char="Ø"/>
            </a:pPr>
            <a:r>
              <a:rPr lang="en-US" sz="1800" dirty="0">
                <a:solidFill>
                  <a:prstClr val="black"/>
                </a:solidFill>
              </a:rPr>
              <a:t>Migraine (10.0%)</a:t>
            </a:r>
          </a:p>
          <a:p>
            <a:pPr lvl="3">
              <a:buFont typeface="Wingdings" pitchFamily="2" charset="2"/>
              <a:buChar char="Ø"/>
            </a:pPr>
            <a:r>
              <a:rPr lang="en-US" sz="1800" dirty="0">
                <a:solidFill>
                  <a:prstClr val="black"/>
                </a:solidFill>
              </a:rPr>
              <a:t>Jaw pain (3.6%)</a:t>
            </a:r>
          </a:p>
          <a:p>
            <a:pPr lvl="2">
              <a:buFont typeface="Wingdings" pitchFamily="2" charset="2"/>
              <a:buChar char="Ø"/>
            </a:pPr>
            <a:endParaRPr lang="en-US" sz="1000" dirty="0">
              <a:solidFill>
                <a:prstClr val="black"/>
              </a:solidFill>
            </a:endParaRPr>
          </a:p>
          <a:p>
            <a:pPr marL="0" indent="0">
              <a:spcBef>
                <a:spcPts val="400"/>
              </a:spcBef>
              <a:buFont typeface="Arial" charset="0"/>
              <a:buNone/>
            </a:pPr>
            <a:endParaRPr lang="en-US" sz="2000" dirty="0">
              <a:solidFill>
                <a:prstClr val="black"/>
              </a:solidFill>
            </a:endParaRPr>
          </a:p>
        </p:txBody>
      </p:sp>
      <p:sp>
        <p:nvSpPr>
          <p:cNvPr id="4" name="TextBox 3"/>
          <p:cNvSpPr txBox="1"/>
          <p:nvPr/>
        </p:nvSpPr>
        <p:spPr>
          <a:xfrm>
            <a:off x="7127279" y="5652700"/>
            <a:ext cx="1552433" cy="276999"/>
          </a:xfrm>
          <a:prstGeom prst="rect">
            <a:avLst/>
          </a:prstGeom>
          <a:noFill/>
          <a:ln w="3175">
            <a:solidFill>
              <a:schemeClr val="tx1"/>
            </a:solidFill>
          </a:ln>
        </p:spPr>
        <p:txBody>
          <a:bodyPr wrap="square" rtlCol="0">
            <a:spAutoFit/>
          </a:bodyPr>
          <a:lstStyle/>
          <a:p>
            <a:pPr marL="0" lvl="2" fontAlgn="base">
              <a:spcBef>
                <a:spcPct val="0"/>
              </a:spcBef>
              <a:spcAft>
                <a:spcPct val="0"/>
              </a:spcAft>
            </a:pPr>
            <a:r>
              <a:rPr lang="en-US" sz="1200" dirty="0" err="1">
                <a:ea typeface="ヒラギノ角ゴ Pro W3" pitchFamily="1" charset="-128"/>
              </a:rPr>
              <a:t>Nahin</a:t>
            </a:r>
            <a:r>
              <a:rPr lang="en-US" sz="1200" dirty="0">
                <a:ea typeface="ヒラギノ角ゴ Pro W3" pitchFamily="1" charset="-128"/>
              </a:rPr>
              <a:t> RL, J. Pain 2016</a:t>
            </a:r>
          </a:p>
        </p:txBody>
      </p:sp>
      <p:sp>
        <p:nvSpPr>
          <p:cNvPr id="3" name="TextBox 2">
            <a:extLst>
              <a:ext uri="{FF2B5EF4-FFF2-40B4-BE49-F238E27FC236}">
                <a16:creationId xmlns:a16="http://schemas.microsoft.com/office/drawing/2014/main" id="{3AF83C18-2A75-4A10-A198-A261EE8BCCF1}"/>
              </a:ext>
            </a:extLst>
          </p:cNvPr>
          <p:cNvSpPr txBox="1"/>
          <p:nvPr/>
        </p:nvSpPr>
        <p:spPr>
          <a:xfrm>
            <a:off x="6781800" y="3048000"/>
            <a:ext cx="1905000" cy="461665"/>
          </a:xfrm>
          <a:prstGeom prst="rect">
            <a:avLst/>
          </a:prstGeom>
          <a:noFill/>
          <a:ln>
            <a:solidFill>
              <a:schemeClr val="tx1"/>
            </a:solidFill>
          </a:ln>
        </p:spPr>
        <p:txBody>
          <a:bodyPr wrap="square" rtlCol="0">
            <a:spAutoFit/>
          </a:bodyPr>
          <a:lstStyle/>
          <a:p>
            <a:r>
              <a:rPr lang="en-US" sz="1200" dirty="0"/>
              <a:t>NHIS: interview of 67,696 US adults in 2010-14 </a:t>
            </a:r>
          </a:p>
        </p:txBody>
      </p:sp>
      <p:sp>
        <p:nvSpPr>
          <p:cNvPr id="9" name="TextBox 8">
            <a:extLst>
              <a:ext uri="{FF2B5EF4-FFF2-40B4-BE49-F238E27FC236}">
                <a16:creationId xmlns:a16="http://schemas.microsoft.com/office/drawing/2014/main" id="{B2BF2CA2-7059-4530-9C1D-7DC63BE2C464}"/>
              </a:ext>
            </a:extLst>
          </p:cNvPr>
          <p:cNvSpPr txBox="1"/>
          <p:nvPr/>
        </p:nvSpPr>
        <p:spPr>
          <a:xfrm>
            <a:off x="6172200" y="3906080"/>
            <a:ext cx="228600" cy="1446550"/>
          </a:xfrm>
          <a:prstGeom prst="rect">
            <a:avLst/>
          </a:prstGeom>
          <a:noFill/>
        </p:spPr>
        <p:txBody>
          <a:bodyPr wrap="square" rtlCol="0">
            <a:spAutoFit/>
          </a:bodyPr>
          <a:lstStyle/>
          <a:p>
            <a:r>
              <a:rPr lang="en-US" sz="8800" dirty="0">
                <a:latin typeface="Baskerville Old Face" panose="02020602080505020303" pitchFamily="18" charset="0"/>
              </a:rPr>
              <a:t>}</a:t>
            </a:r>
          </a:p>
        </p:txBody>
      </p:sp>
      <p:sp>
        <p:nvSpPr>
          <p:cNvPr id="10" name="TextBox 9">
            <a:extLst>
              <a:ext uri="{FF2B5EF4-FFF2-40B4-BE49-F238E27FC236}">
                <a16:creationId xmlns:a16="http://schemas.microsoft.com/office/drawing/2014/main" id="{731AF6F9-594F-43F9-B525-775B8510F7BF}"/>
              </a:ext>
            </a:extLst>
          </p:cNvPr>
          <p:cNvSpPr txBox="1"/>
          <p:nvPr/>
        </p:nvSpPr>
        <p:spPr>
          <a:xfrm flipH="1">
            <a:off x="6644993" y="4311614"/>
            <a:ext cx="2235069" cy="646331"/>
          </a:xfrm>
          <a:prstGeom prst="rect">
            <a:avLst/>
          </a:prstGeom>
          <a:noFill/>
        </p:spPr>
        <p:txBody>
          <a:bodyPr wrap="square" rtlCol="0">
            <a:spAutoFit/>
          </a:bodyPr>
          <a:lstStyle/>
          <a:p>
            <a:r>
              <a:rPr lang="en-US" dirty="0">
                <a:solidFill>
                  <a:prstClr val="black"/>
                </a:solidFill>
              </a:rPr>
              <a:t>Musculoskeletal pain conditions</a:t>
            </a:r>
            <a:endParaRPr lang="en-US" dirty="0"/>
          </a:p>
        </p:txBody>
      </p:sp>
    </p:spTree>
    <p:extLst>
      <p:ext uri="{BB962C8B-B14F-4D97-AF65-F5344CB8AC3E}">
        <p14:creationId xmlns:p14="http://schemas.microsoft.com/office/powerpoint/2010/main" val="2814456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52400"/>
            <a:ext cx="8991601" cy="588962"/>
          </a:xfrm>
        </p:spPr>
        <p:txBody>
          <a:bodyPr>
            <a:normAutofit/>
          </a:bodyPr>
          <a:lstStyle/>
          <a:p>
            <a:r>
              <a:rPr lang="en-US" sz="2800" dirty="0">
                <a:solidFill>
                  <a:srgbClr val="FFFF00"/>
                </a:solidFill>
              </a:rPr>
              <a:t>Prescription Drug Monitoring Programs (PDMP)</a:t>
            </a:r>
          </a:p>
        </p:txBody>
      </p:sp>
      <p:sp>
        <p:nvSpPr>
          <p:cNvPr id="5" name="Content Placeholder 2"/>
          <p:cNvSpPr>
            <a:spLocks noGrp="1"/>
          </p:cNvSpPr>
          <p:nvPr>
            <p:ph idx="1"/>
          </p:nvPr>
        </p:nvSpPr>
        <p:spPr>
          <a:xfrm>
            <a:off x="152400" y="5371498"/>
            <a:ext cx="8685976" cy="457200"/>
          </a:xfrm>
        </p:spPr>
        <p:txBody>
          <a:bodyPr>
            <a:noAutofit/>
          </a:bodyPr>
          <a:lstStyle/>
          <a:p>
            <a:r>
              <a:rPr lang="en-US" sz="1600" dirty="0">
                <a:solidFill>
                  <a:srgbClr val="0070C0"/>
                </a:solidFill>
                <a:hlinkClick r:id="rId3"/>
              </a:rPr>
              <a:t>VHA Directive 1306, Querying State Prescription Drug Monitoring Programs (PMDP). Oct. 19, 2016</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43000"/>
            <a:ext cx="5181600" cy="313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5"/>
          <p:cNvSpPr txBox="1">
            <a:spLocks/>
          </p:cNvSpPr>
          <p:nvPr/>
        </p:nvSpPr>
        <p:spPr>
          <a:xfrm>
            <a:off x="6477000" y="1076419"/>
            <a:ext cx="2133600" cy="3200400"/>
          </a:xfrm>
          <a:prstGeom prst="rect">
            <a:avLst/>
          </a:prstGeom>
        </p:spPr>
        <p:txBody>
          <a:bodyPr>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a:solidFill>
                  <a:srgbClr val="002060"/>
                </a:solidFill>
              </a:rPr>
              <a:t>As of October 2017, 48 states and the District of Columbia are activated for PDMP data transmission.</a:t>
            </a:r>
          </a:p>
          <a:p>
            <a:pPr marL="0" indent="0">
              <a:buNone/>
            </a:pPr>
            <a:r>
              <a:rPr lang="en-US" altLang="en-US" sz="2000" dirty="0"/>
              <a:t>States share data through </a:t>
            </a:r>
            <a:r>
              <a:rPr lang="en-US" altLang="en-US" sz="2000" dirty="0">
                <a:hlinkClick r:id="rId5"/>
              </a:rPr>
              <a:t>PMP </a:t>
            </a:r>
            <a:r>
              <a:rPr lang="en-US" altLang="en-US" sz="2000" dirty="0" err="1">
                <a:hlinkClick r:id="rId5"/>
              </a:rPr>
              <a:t>InterConnect</a:t>
            </a:r>
            <a:endParaRPr lang="en-US" sz="2000" dirty="0">
              <a:solidFill>
                <a:srgbClr val="002060"/>
              </a:solidFill>
            </a:endParaRPr>
          </a:p>
        </p:txBody>
      </p:sp>
      <p:sp>
        <p:nvSpPr>
          <p:cNvPr id="9" name="TextBox 8"/>
          <p:cNvSpPr txBox="1"/>
          <p:nvPr/>
        </p:nvSpPr>
        <p:spPr>
          <a:xfrm>
            <a:off x="-1675" y="5777606"/>
            <a:ext cx="9144000" cy="738652"/>
          </a:xfrm>
          <a:prstGeom prst="rect">
            <a:avLst/>
          </a:prstGeom>
          <a:solidFill>
            <a:schemeClr val="bg1">
              <a:lumMod val="65000"/>
            </a:schemeClr>
          </a:solidFill>
        </p:spPr>
        <p:txBody>
          <a:bodyPr wrap="square" lIns="91429" tIns="45714" rIns="91429" bIns="45714" rtlCol="0">
            <a:spAutoFit/>
          </a:bodyPr>
          <a:lstStyle/>
          <a:p>
            <a:pPr fontAlgn="base">
              <a:spcBef>
                <a:spcPct val="0"/>
              </a:spcBef>
              <a:spcAft>
                <a:spcPct val="0"/>
              </a:spcAft>
            </a:pPr>
            <a:r>
              <a:rPr lang="en-US" sz="1400" dirty="0">
                <a:solidFill>
                  <a:srgbClr val="002060"/>
                </a:solidFill>
                <a:ea typeface="ヒラギノ角ゴ Pro W3" charset="-128"/>
                <a:cs typeface="ヒラギノ角ゴ Pro W3" charset="-128"/>
              </a:rPr>
              <a:t>MO just recently established a statewide PDMP by executive order.   NE’s program has transitioned to Appriss </a:t>
            </a:r>
            <a:r>
              <a:rPr lang="en-US" sz="1400" dirty="0" err="1">
                <a:solidFill>
                  <a:srgbClr val="002060"/>
                </a:solidFill>
                <a:ea typeface="ヒラギノ角ゴ Pro W3" charset="-128"/>
                <a:cs typeface="ヒラギノ角ゴ Pro W3" charset="-128"/>
              </a:rPr>
              <a:t>AWARxE</a:t>
            </a:r>
            <a:r>
              <a:rPr lang="en-US" sz="1400" dirty="0">
                <a:solidFill>
                  <a:srgbClr val="002060"/>
                </a:solidFill>
                <a:ea typeface="ヒラギノ角ゴ Pro W3" charset="-128"/>
                <a:cs typeface="ヒラギノ角ゴ Pro W3" charset="-128"/>
              </a:rPr>
              <a:t> and work is underway to initiate transmissions; state working to implement FIPS 140-2 cryptography required for federal data sharing.   VA-NSOC requires specific security documentation in order to open the firewall for outbound transmissions.</a:t>
            </a:r>
          </a:p>
        </p:txBody>
      </p:sp>
      <p:sp>
        <p:nvSpPr>
          <p:cNvPr id="10" name="Content Placeholder 5"/>
          <p:cNvSpPr txBox="1">
            <a:spLocks/>
          </p:cNvSpPr>
          <p:nvPr/>
        </p:nvSpPr>
        <p:spPr>
          <a:xfrm>
            <a:off x="304800" y="4419600"/>
            <a:ext cx="8839200" cy="951898"/>
          </a:xfrm>
          <a:prstGeom prst="rect">
            <a:avLst/>
          </a:prstGeom>
        </p:spPr>
        <p:txBody>
          <a:bodyPr>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Veterans in VHA: 23.9% on controlled substances, and 12% on Opioids</a:t>
            </a:r>
          </a:p>
          <a:p>
            <a:r>
              <a:rPr lang="en-US" sz="1600" dirty="0">
                <a:solidFill>
                  <a:srgbClr val="002060"/>
                </a:solidFill>
              </a:rPr>
              <a:t>From Q3 FY 2013 to Q4 FY 2017, VA providers documented &gt; 2.3 million queries</a:t>
            </a:r>
          </a:p>
          <a:p>
            <a:pPr marL="342900" lvl="3" indent="-342900">
              <a:buFont typeface="Arial" charset="0"/>
              <a:buChar char="•"/>
            </a:pPr>
            <a:r>
              <a:rPr lang="en-US" sz="1600" dirty="0"/>
              <a:t>Long-Term Opioid Therapy Patients with a PDMP within the last 365 days: 66.8% (Nov. 15, 2017)</a:t>
            </a:r>
          </a:p>
          <a:p>
            <a:endParaRPr lang="en-US" sz="1600" dirty="0">
              <a:solidFill>
                <a:srgbClr val="002060"/>
              </a:solidFill>
            </a:endParaRPr>
          </a:p>
        </p:txBody>
      </p:sp>
      <p:sp>
        <p:nvSpPr>
          <p:cNvPr id="11"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40</a:t>
            </a:fld>
            <a:endParaRPr lang="en-US" dirty="0"/>
          </a:p>
        </p:txBody>
      </p:sp>
    </p:spTree>
    <p:extLst>
      <p:ext uri="{BB962C8B-B14F-4D97-AF65-F5344CB8AC3E}">
        <p14:creationId xmlns:p14="http://schemas.microsoft.com/office/powerpoint/2010/main" val="1468912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25824" y="974363"/>
            <a:ext cx="8918176" cy="3369037"/>
          </a:xfrm>
        </p:spPr>
        <p:txBody>
          <a:bodyPr>
            <a:normAutofit fontScale="25000" lnSpcReduction="20000"/>
          </a:bodyPr>
          <a:lstStyle/>
          <a:p>
            <a:pPr algn="ctr">
              <a:buNone/>
            </a:pPr>
            <a:endParaRPr lang="en-US" sz="3200" dirty="0"/>
          </a:p>
          <a:p>
            <a:r>
              <a:rPr lang="en-US" sz="8000" u="sng" dirty="0"/>
              <a:t>VHA policy</a:t>
            </a:r>
            <a:r>
              <a:rPr lang="en-US" sz="8000" dirty="0"/>
              <a:t>: </a:t>
            </a:r>
          </a:p>
          <a:p>
            <a:pPr lvl="1"/>
            <a:r>
              <a:rPr lang="en-US" sz="8000" dirty="0"/>
              <a:t>PDMP queried for controlled substances </a:t>
            </a:r>
            <a:r>
              <a:rPr lang="en-US" sz="8000" u="sng" dirty="0"/>
              <a:t>on annual basis at a minimum</a:t>
            </a:r>
            <a:r>
              <a:rPr lang="en-US" sz="8000" dirty="0"/>
              <a:t>.</a:t>
            </a:r>
          </a:p>
          <a:p>
            <a:pPr lvl="1"/>
            <a:r>
              <a:rPr lang="en-US" sz="8000" dirty="0"/>
              <a:t>PDMP check </a:t>
            </a:r>
            <a:r>
              <a:rPr lang="en-US" sz="8000" u="sng" dirty="0"/>
              <a:t>prior</a:t>
            </a:r>
            <a:r>
              <a:rPr lang="en-US" sz="8000" dirty="0"/>
              <a:t> to initiating therapy with a controlled substance.</a:t>
            </a:r>
          </a:p>
          <a:p>
            <a:pPr lvl="1"/>
            <a:r>
              <a:rPr lang="en-US" sz="8000" dirty="0"/>
              <a:t>When clinical indications and patient safety concerns warrant more frequently, at the discretion of the prescriber. </a:t>
            </a:r>
          </a:p>
          <a:p>
            <a:pPr lvl="1"/>
            <a:r>
              <a:rPr lang="en-US" sz="8000" b="1" dirty="0"/>
              <a:t>Exclusions </a:t>
            </a:r>
            <a:r>
              <a:rPr lang="en-US" sz="8000" dirty="0"/>
              <a:t>(unless contrary to applicable state law): [no other exceptions]</a:t>
            </a:r>
          </a:p>
          <a:p>
            <a:pPr lvl="1">
              <a:buNone/>
            </a:pPr>
            <a:r>
              <a:rPr lang="en-US" sz="8000" b="1" i="1" dirty="0"/>
              <a:t>	1) </a:t>
            </a:r>
            <a:r>
              <a:rPr lang="en-US" sz="8000" b="1" dirty="0"/>
              <a:t>Controlled substance prescription for</a:t>
            </a:r>
            <a:r>
              <a:rPr lang="en-US" sz="8000" b="1" i="1" dirty="0"/>
              <a:t> ≤ </a:t>
            </a:r>
            <a:r>
              <a:rPr lang="en-US" sz="8000" b="1" dirty="0"/>
              <a:t>5-day supply without refills</a:t>
            </a:r>
          </a:p>
          <a:p>
            <a:pPr lvl="1">
              <a:buNone/>
            </a:pPr>
            <a:r>
              <a:rPr lang="en-US" sz="8000" b="1" dirty="0"/>
              <a:t>	2) Any patient enrolled in Hospice care  </a:t>
            </a:r>
            <a:endParaRPr lang="en-US" sz="8000" dirty="0"/>
          </a:p>
          <a:p>
            <a:pPr lvl="1"/>
            <a:r>
              <a:rPr lang="en-US" sz="8000" dirty="0"/>
              <a:t>CPRS </a:t>
            </a:r>
            <a:r>
              <a:rPr lang="en-US" sz="8000" u="sng" dirty="0"/>
              <a:t>standard note</a:t>
            </a:r>
            <a:r>
              <a:rPr lang="en-US" altLang="en-US" sz="8000" b="1" dirty="0"/>
              <a:t> STATE PRESCRIPTION DRUG MONITORING PROGRAM</a:t>
            </a:r>
          </a:p>
          <a:p>
            <a:pPr>
              <a:buNone/>
            </a:pPr>
            <a:r>
              <a:rPr lang="en-US" sz="8200" dirty="0"/>
              <a:t> </a:t>
            </a:r>
            <a:endParaRPr lang="en-US" dirty="0"/>
          </a:p>
          <a:p>
            <a:pPr marL="0" indent="0">
              <a:buNone/>
            </a:pPr>
            <a:endParaRPr lang="en-US" dirty="0"/>
          </a:p>
        </p:txBody>
      </p:sp>
      <p:sp>
        <p:nvSpPr>
          <p:cNvPr id="7" name="Title 1"/>
          <p:cNvSpPr txBox="1">
            <a:spLocks/>
          </p:cNvSpPr>
          <p:nvPr/>
        </p:nvSpPr>
        <p:spPr bwMode="auto">
          <a:xfrm>
            <a:off x="990600" y="0"/>
            <a:ext cx="8991601" cy="5889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Georgia"/>
                <a:ea typeface="Georgia" pitchFamily="18" charset="0"/>
                <a:cs typeface="Georgia"/>
              </a:rPr>
              <a:t>Prescription Drug Monitoring Programs (PDMP)</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191000"/>
            <a:ext cx="3705225" cy="229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79527" y="4724401"/>
            <a:ext cx="4982454" cy="1615827"/>
          </a:xfrm>
          <a:prstGeom prst="rect">
            <a:avLst/>
          </a:prstGeom>
          <a:noFill/>
        </p:spPr>
        <p:txBody>
          <a:bodyPr wrap="none" rtlCol="0">
            <a:spAutoFit/>
          </a:bodyPr>
          <a:lstStyle/>
          <a:p>
            <a:r>
              <a:rPr lang="en-US" sz="1100" dirty="0">
                <a:hlinkClick r:id="rId4"/>
              </a:rPr>
              <a:t>https://vaww.portal2.va.gov/sites/ad/SitePages/Pain%20Management.aspx#Videos</a:t>
            </a:r>
            <a:endParaRPr lang="en-US" sz="1100" dirty="0"/>
          </a:p>
          <a:p>
            <a:endParaRPr lang="en-US" sz="1100" dirty="0">
              <a:hlinkClick r:id="rId5"/>
            </a:endParaRPr>
          </a:p>
          <a:p>
            <a:endParaRPr lang="en-US" sz="1100" dirty="0">
              <a:hlinkClick r:id="rId5"/>
            </a:endParaRPr>
          </a:p>
          <a:p>
            <a:endParaRPr lang="en-US" sz="1100" dirty="0">
              <a:hlinkClick r:id="rId5"/>
            </a:endParaRPr>
          </a:p>
          <a:p>
            <a:endParaRPr lang="en-US" sz="1100" dirty="0">
              <a:hlinkClick r:id="rId5"/>
            </a:endParaRPr>
          </a:p>
          <a:p>
            <a:endParaRPr lang="en-US" sz="1100" dirty="0">
              <a:hlinkClick r:id="rId5"/>
            </a:endParaRPr>
          </a:p>
          <a:p>
            <a:endParaRPr lang="en-US" sz="1100" dirty="0">
              <a:hlinkClick r:id="rId5"/>
            </a:endParaRPr>
          </a:p>
          <a:p>
            <a:endParaRPr lang="en-US" sz="1100" dirty="0">
              <a:hlinkClick r:id="rId5"/>
            </a:endParaRPr>
          </a:p>
          <a:p>
            <a:r>
              <a:rPr lang="en-US" sz="1100" dirty="0">
                <a:hlinkClick r:id="rId5"/>
              </a:rPr>
              <a:t>http://www.pdmpassist.org/</a:t>
            </a:r>
            <a:endParaRPr lang="en-US" sz="1100" dirty="0"/>
          </a:p>
        </p:txBody>
      </p:sp>
      <p:sp>
        <p:nvSpPr>
          <p:cNvPr id="8" name="Content Placeholder 2"/>
          <p:cNvSpPr txBox="1">
            <a:spLocks/>
          </p:cNvSpPr>
          <p:nvPr/>
        </p:nvSpPr>
        <p:spPr>
          <a:xfrm>
            <a:off x="3771900" y="3733800"/>
            <a:ext cx="5029200" cy="1054308"/>
          </a:xfrm>
          <a:prstGeom prst="rect">
            <a:avLst/>
          </a:prstGeom>
        </p:spPr>
        <p:txBody>
          <a:bodyPr>
            <a:normAutofit fontScale="325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charset="0"/>
              <a:buNone/>
            </a:pPr>
            <a:endParaRPr lang="en-US" sz="2500" dirty="0"/>
          </a:p>
          <a:p>
            <a:pPr lvl="1"/>
            <a:r>
              <a:rPr lang="en-US" sz="6200" dirty="0"/>
              <a:t>Prescribers must conform to the policies of the state of their licensure.</a:t>
            </a:r>
          </a:p>
          <a:p>
            <a:pPr lvl="1"/>
            <a:r>
              <a:rPr lang="en-US" sz="6200" dirty="0"/>
              <a:t>Academic Detailing PDMP map.</a:t>
            </a:r>
            <a:endParaRPr lang="en-US" dirty="0"/>
          </a:p>
        </p:txBody>
      </p:sp>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7213" y="5105400"/>
            <a:ext cx="3405187" cy="91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41</a:t>
            </a:fld>
            <a:endParaRPr lang="en-US" dirty="0"/>
          </a:p>
        </p:txBody>
      </p:sp>
    </p:spTree>
    <p:extLst>
      <p:ext uri="{BB962C8B-B14F-4D97-AF65-F5344CB8AC3E}">
        <p14:creationId xmlns:p14="http://schemas.microsoft.com/office/powerpoint/2010/main" val="687625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7239000" y="5658591"/>
            <a:ext cx="700644" cy="285009"/>
          </a:xfrm>
          <a:prstGeom prst="rect">
            <a:avLst/>
          </a:prstGeom>
        </p:spPr>
        <p:txBody>
          <a:bodyPr wrap="square" lIns="9144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 Q2FY17</a:t>
            </a:r>
          </a:p>
        </p:txBody>
      </p:sp>
      <p:graphicFrame>
        <p:nvGraphicFramePr>
          <p:cNvPr id="10" name="Content Placeholder 10"/>
          <p:cNvGraphicFramePr>
            <a:graphicFrameLocks/>
          </p:cNvGraphicFramePr>
          <p:nvPr>
            <p:extLst>
              <p:ext uri="{D42A27DB-BD31-4B8C-83A1-F6EECF244321}">
                <p14:modId xmlns:p14="http://schemas.microsoft.com/office/powerpoint/2010/main" val="3487991295"/>
              </p:ext>
            </p:extLst>
          </p:nvPr>
        </p:nvGraphicFramePr>
        <p:xfrm>
          <a:off x="1219200" y="1366284"/>
          <a:ext cx="7405254" cy="4280584"/>
        </p:xfrm>
        <a:graphic>
          <a:graphicData uri="http://schemas.openxmlformats.org/drawingml/2006/chart">
            <c:chart xmlns:c="http://schemas.openxmlformats.org/drawingml/2006/chart" xmlns:r="http://schemas.openxmlformats.org/officeDocument/2006/relationships" r:id="rId2"/>
          </a:graphicData>
        </a:graphic>
      </p:graphicFrame>
      <p:sp>
        <p:nvSpPr>
          <p:cNvPr id="11" name="Round Same Side Corner Rectangle 10"/>
          <p:cNvSpPr/>
          <p:nvPr/>
        </p:nvSpPr>
        <p:spPr>
          <a:xfrm>
            <a:off x="2057400" y="1812770"/>
            <a:ext cx="2576945" cy="590796"/>
          </a:xfrm>
          <a:prstGeom prst="round2Same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51% Increase</a:t>
            </a:r>
          </a:p>
        </p:txBody>
      </p:sp>
      <p:sp>
        <p:nvSpPr>
          <p:cNvPr id="9" name="Title 1"/>
          <p:cNvSpPr>
            <a:spLocks noGrp="1"/>
          </p:cNvSpPr>
          <p:nvPr>
            <p:ph type="title"/>
          </p:nvPr>
        </p:nvSpPr>
        <p:spPr>
          <a:xfrm>
            <a:off x="381000" y="152400"/>
            <a:ext cx="8991601" cy="588962"/>
          </a:xfrm>
        </p:spPr>
        <p:txBody>
          <a:bodyPr>
            <a:normAutofit/>
          </a:bodyPr>
          <a:lstStyle/>
          <a:p>
            <a:r>
              <a:rPr lang="en-US" sz="2800" dirty="0">
                <a:solidFill>
                  <a:srgbClr val="FFFF00"/>
                </a:solidFill>
              </a:rPr>
              <a:t>Veterans on LT Opioid Therapy with UDS in the Last Year</a:t>
            </a:r>
          </a:p>
        </p:txBody>
      </p:sp>
      <p:sp>
        <p:nvSpPr>
          <p:cNvPr id="12"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42</a:t>
            </a:fld>
            <a:endParaRPr lang="en-US" dirty="0"/>
          </a:p>
        </p:txBody>
      </p:sp>
    </p:spTree>
    <p:extLst>
      <p:ext uri="{BB962C8B-B14F-4D97-AF65-F5344CB8AC3E}">
        <p14:creationId xmlns:p14="http://schemas.microsoft.com/office/powerpoint/2010/main" val="3851060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152400"/>
            <a:ext cx="8769928" cy="520862"/>
          </a:xfrm>
        </p:spPr>
        <p:txBody>
          <a:bodyPr/>
          <a:lstStyle/>
          <a:p>
            <a:r>
              <a:rPr lang="en-US" sz="2800" dirty="0">
                <a:solidFill>
                  <a:srgbClr val="FFFF00"/>
                </a:solidFill>
              </a:rPr>
              <a:t>Overdose Education and Naloxone Distribution - OEND</a:t>
            </a:r>
          </a:p>
        </p:txBody>
      </p:sp>
      <p:sp>
        <p:nvSpPr>
          <p:cNvPr id="26627" name="Content Placeholder 2"/>
          <p:cNvSpPr>
            <a:spLocks noGrp="1"/>
          </p:cNvSpPr>
          <p:nvPr>
            <p:ph idx="1"/>
          </p:nvPr>
        </p:nvSpPr>
        <p:spPr>
          <a:xfrm>
            <a:off x="228600" y="1295400"/>
            <a:ext cx="8915400" cy="4724400"/>
          </a:xfrm>
        </p:spPr>
        <p:txBody>
          <a:bodyPr/>
          <a:lstStyle/>
          <a:p>
            <a:pPr lvl="0"/>
            <a:r>
              <a:rPr lang="en-US" sz="2700" b="1" dirty="0"/>
              <a:t>Overdose Education (OE)</a:t>
            </a:r>
          </a:p>
          <a:p>
            <a:pPr lvl="1"/>
            <a:r>
              <a:rPr lang="en-US" sz="2000" dirty="0">
                <a:solidFill>
                  <a:prstClr val="black"/>
                </a:solidFill>
              </a:rPr>
              <a:t>Education on how to </a:t>
            </a:r>
            <a:r>
              <a:rPr lang="en-US" sz="2000" i="1" dirty="0">
                <a:solidFill>
                  <a:prstClr val="black"/>
                </a:solidFill>
              </a:rPr>
              <a:t>prevent, recognize, and respond</a:t>
            </a:r>
            <a:r>
              <a:rPr lang="en-US" sz="2000" b="1" i="1" dirty="0">
                <a:solidFill>
                  <a:prstClr val="black"/>
                </a:solidFill>
              </a:rPr>
              <a:t> </a:t>
            </a:r>
            <a:r>
              <a:rPr lang="en-US" sz="2000" dirty="0">
                <a:solidFill>
                  <a:prstClr val="black"/>
                </a:solidFill>
              </a:rPr>
              <a:t>to an opioid overdose.</a:t>
            </a:r>
          </a:p>
          <a:p>
            <a:pPr lvl="0"/>
            <a:r>
              <a:rPr lang="en-US" sz="2700" b="1" dirty="0"/>
              <a:t>Naloxone Distribution (ND)</a:t>
            </a:r>
          </a:p>
          <a:p>
            <a:pPr lvl="1"/>
            <a:r>
              <a:rPr lang="en-US" sz="2000" dirty="0"/>
              <a:t>FDA approved as </a:t>
            </a:r>
            <a:r>
              <a:rPr lang="en-US" sz="2000" b="1" dirty="0"/>
              <a:t>naloxone </a:t>
            </a:r>
            <a:r>
              <a:rPr lang="en-US" sz="2000" b="1" dirty="0" err="1"/>
              <a:t>autoinjector</a:t>
            </a:r>
            <a:r>
              <a:rPr lang="en-US" sz="2000" b="1" dirty="0"/>
              <a:t> and nasal spray.</a:t>
            </a:r>
          </a:p>
          <a:p>
            <a:pPr lvl="1"/>
            <a:r>
              <a:rPr lang="en-US" sz="2000" i="1" dirty="0"/>
              <a:t>Dispense and train </a:t>
            </a:r>
            <a:r>
              <a:rPr lang="en-US" sz="2000" dirty="0"/>
              <a:t>patient and caregiver/family.</a:t>
            </a:r>
          </a:p>
          <a:p>
            <a:pPr lvl="0"/>
            <a:r>
              <a:rPr lang="en-US" sz="2000" dirty="0">
                <a:solidFill>
                  <a:prstClr val="black"/>
                </a:solidFill>
              </a:rPr>
              <a:t>Target patient populations: OUD, and prescribed opioids.</a:t>
            </a:r>
          </a:p>
          <a:p>
            <a:r>
              <a:rPr lang="en-US" sz="2000" dirty="0"/>
              <a:t>Highly successful: &gt; </a:t>
            </a:r>
            <a:r>
              <a:rPr lang="en-US" dirty="0"/>
              <a:t>100</a:t>
            </a:r>
            <a:r>
              <a:rPr lang="en-US" sz="2000" dirty="0"/>
              <a:t>,000 kits dispensed to &gt; 70,000 Veterans</a:t>
            </a:r>
          </a:p>
          <a:p>
            <a:r>
              <a:rPr lang="en-US" sz="2000" dirty="0"/>
              <a:t>From May 2014 to Jan 2016, 172 overdose reversals documented</a:t>
            </a:r>
            <a:endParaRPr lang="en-US" sz="2000" dirty="0">
              <a:solidFill>
                <a:prstClr val="black"/>
              </a:solidFill>
            </a:endParaRPr>
          </a:p>
          <a:p>
            <a:pPr lvl="0"/>
            <a:r>
              <a:rPr lang="en-US" sz="2000" b="1" dirty="0"/>
              <a:t>Offer naloxone when factors that increase risk for opioid overdose are present: h/o overdose, h/o SUD, higher opioid dosages (≥50 MMED), or concurrent benzodiazepine use.</a:t>
            </a:r>
          </a:p>
          <a:p>
            <a:pPr lvl="0"/>
            <a:r>
              <a:rPr lang="en-US" sz="2000" dirty="0"/>
              <a:t>No cost to patients (elimination of copays for naloxone and training, as per CARA)</a:t>
            </a:r>
          </a:p>
          <a:p>
            <a:pPr lvl="0"/>
            <a:endParaRPr lang="en-US" sz="2000" dirty="0"/>
          </a:p>
          <a:p>
            <a:pPr lvl="0"/>
            <a:endParaRPr lang="en-US" sz="2400" dirty="0"/>
          </a:p>
        </p:txBody>
      </p:sp>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D17DC-534E-4F24-9D9F-00125E1342A1}" type="slidenum">
              <a:rPr kumimoji="0" lang="en-US" sz="10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2632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662" y="1066800"/>
            <a:ext cx="8123811" cy="2789423"/>
          </a:xfrm>
        </p:spPr>
        <p:txBody>
          <a:bodyPr/>
          <a:lstStyle/>
          <a:p>
            <a:pPr marL="285750" indent="-285750">
              <a:buFont typeface="Arial" panose="020B0604020202020204" pitchFamily="34" charset="0"/>
              <a:buChar char="•"/>
              <a:defRPr/>
            </a:pPr>
            <a:r>
              <a:rPr lang="en-US" sz="1800" dirty="0"/>
              <a:t>Tool optimized for PACT: review their panel for all patients on long-term opioids </a:t>
            </a:r>
            <a:endParaRPr lang="en-US" sz="1800" u="sng" dirty="0"/>
          </a:p>
          <a:p>
            <a:pPr marL="285750" indent="-285750">
              <a:buFont typeface="Arial" panose="020B0604020202020204" pitchFamily="34" charset="0"/>
              <a:buChar char="•"/>
              <a:defRPr/>
            </a:pPr>
            <a:r>
              <a:rPr lang="en-US" sz="1800" dirty="0"/>
              <a:t>Included in CPRS under Tools </a:t>
            </a:r>
            <a:r>
              <a:rPr lang="en-US" sz="1800" dirty="0">
                <a:sym typeface="Wingdings" panose="05000000000000000000" pitchFamily="2" charset="2"/>
              </a:rPr>
              <a:t> </a:t>
            </a:r>
            <a:r>
              <a:rPr lang="en-US" sz="1800" dirty="0"/>
              <a:t>Primary Care Almanac.</a:t>
            </a:r>
          </a:p>
          <a:p>
            <a:pPr marL="285750" indent="-285750">
              <a:buFont typeface="Arial" panose="020B0604020202020204" pitchFamily="34" charset="0"/>
              <a:buChar char="•"/>
              <a:defRPr/>
            </a:pPr>
            <a:r>
              <a:rPr lang="en-US" sz="1800" dirty="0"/>
              <a:t>Veteran lookup by SSN  </a:t>
            </a:r>
            <a:r>
              <a:rPr lang="en-US" sz="1800" dirty="0">
                <a:hlinkClick r:id="rId3"/>
              </a:rPr>
              <a:t>http://go.usa.gov/3DH9g</a:t>
            </a:r>
            <a:endParaRPr lang="en-US" sz="1800" dirty="0"/>
          </a:p>
          <a:p>
            <a:pPr marL="285750" indent="-285750">
              <a:buFont typeface="Arial" panose="020B0604020202020204" pitchFamily="34" charset="0"/>
              <a:buChar char="•"/>
              <a:defRPr/>
            </a:pPr>
            <a:r>
              <a:rPr lang="en-US" sz="1800" dirty="0"/>
              <a:t>Multitude of factors that potentially increase risk incl. MH diagnoses</a:t>
            </a:r>
          </a:p>
        </p:txBody>
      </p:sp>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a:defRPr/>
            </a:pPr>
            <a:fld id="{4D4C71D0-A344-4957-BF27-2B6ABBADA03A}" type="slidenum">
              <a:rPr lang="en-US" smtClean="0">
                <a:solidFill>
                  <a:prstClr val="white"/>
                </a:solidFill>
              </a:rPr>
              <a:pPr>
                <a:defRPr/>
              </a:pPr>
              <a:t>44</a:t>
            </a:fld>
            <a:endParaRPr lang="en-US" dirty="0">
              <a:solidFill>
                <a:prstClr val="white"/>
              </a:solidFill>
            </a:endParaRPr>
          </a:p>
        </p:txBody>
      </p:sp>
      <p:pic>
        <p:nvPicPr>
          <p:cNvPr id="5" name="Picture 4" descr="Example of the Opioid Therapy Risk Report for a hypothetical patient. The graph shows the various parameters tracked by the tool and a visual display of opioid dosage and pain sco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514600"/>
            <a:ext cx="5748337" cy="3810000"/>
          </a:xfrm>
          <a:prstGeom prst="rect">
            <a:avLst/>
          </a:prstGeom>
          <a:noFill/>
          <a:ln>
            <a:solidFill>
              <a:srgbClr val="0070C0"/>
            </a:solidFill>
          </a:ln>
          <a:extLst/>
        </p:spPr>
      </p:pic>
      <p:sp>
        <p:nvSpPr>
          <p:cNvPr id="7" name="Content Placeholder 2"/>
          <p:cNvSpPr txBox="1">
            <a:spLocks/>
          </p:cNvSpPr>
          <p:nvPr/>
        </p:nvSpPr>
        <p:spPr bwMode="auto">
          <a:xfrm>
            <a:off x="396997" y="2514600"/>
            <a:ext cx="2955803"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defRPr/>
            </a:pPr>
            <a:r>
              <a:rPr lang="en-US" sz="1800" dirty="0">
                <a:solidFill>
                  <a:prstClr val="black"/>
                </a:solidFill>
              </a:rPr>
              <a:t>Opioid risk mitigation parameters including last PDMP check </a:t>
            </a:r>
          </a:p>
          <a:p>
            <a:pPr>
              <a:buFont typeface="Arial" charset="0"/>
              <a:buChar char="•"/>
              <a:defRPr/>
            </a:pPr>
            <a:r>
              <a:rPr lang="en-US" sz="1800" dirty="0">
                <a:solidFill>
                  <a:prstClr val="black"/>
                </a:solidFill>
              </a:rPr>
              <a:t>Updated nightly </a:t>
            </a:r>
          </a:p>
          <a:p>
            <a:pPr>
              <a:spcBef>
                <a:spcPts val="600"/>
              </a:spcBef>
              <a:buFont typeface="Arial" charset="0"/>
              <a:buChar char="•"/>
              <a:defRPr/>
            </a:pPr>
            <a:r>
              <a:rPr lang="en-US" sz="1800" dirty="0">
                <a:solidFill>
                  <a:prstClr val="black"/>
                </a:solidFill>
              </a:rPr>
              <a:t>Individual report includes Visual display</a:t>
            </a:r>
          </a:p>
          <a:p>
            <a:pPr lvl="1">
              <a:buFont typeface="Arial" charset="0"/>
              <a:buChar char="•"/>
              <a:defRPr/>
            </a:pPr>
            <a:r>
              <a:rPr lang="en-US" sz="1800" dirty="0">
                <a:solidFill>
                  <a:prstClr val="black"/>
                </a:solidFill>
              </a:rPr>
              <a:t>Opioid dosage</a:t>
            </a:r>
          </a:p>
          <a:p>
            <a:pPr lvl="1">
              <a:buFont typeface="Arial" charset="0"/>
              <a:buChar char="•"/>
              <a:defRPr/>
            </a:pPr>
            <a:r>
              <a:rPr lang="en-US" sz="1800" dirty="0">
                <a:solidFill>
                  <a:prstClr val="black"/>
                </a:solidFill>
              </a:rPr>
              <a:t>Pain score (severity)</a:t>
            </a:r>
          </a:p>
          <a:p>
            <a:pPr>
              <a:buFont typeface="Arial" charset="0"/>
              <a:buChar char="•"/>
              <a:defRPr/>
            </a:pPr>
            <a:r>
              <a:rPr lang="en-US" sz="1400" dirty="0">
                <a:solidFill>
                  <a:prstClr val="black"/>
                </a:solidFill>
              </a:rPr>
              <a:t>LTOT definition: opioid dispensed in the last 90 days </a:t>
            </a:r>
            <a:r>
              <a:rPr lang="en-US" sz="1400" i="1" dirty="0">
                <a:solidFill>
                  <a:prstClr val="black"/>
                </a:solidFill>
              </a:rPr>
              <a:t>and</a:t>
            </a:r>
            <a:r>
              <a:rPr lang="en-US" sz="1400" dirty="0">
                <a:solidFill>
                  <a:prstClr val="black"/>
                </a:solidFill>
              </a:rPr>
              <a:t> total days supply ≥ 90 days in the past 180 days</a:t>
            </a:r>
          </a:p>
        </p:txBody>
      </p:sp>
      <p:sp>
        <p:nvSpPr>
          <p:cNvPr id="9" name="Title 1"/>
          <p:cNvSpPr>
            <a:spLocks noGrp="1"/>
          </p:cNvSpPr>
          <p:nvPr>
            <p:ph type="title"/>
          </p:nvPr>
        </p:nvSpPr>
        <p:spPr>
          <a:xfrm>
            <a:off x="334433" y="152400"/>
            <a:ext cx="8969340" cy="533400"/>
          </a:xfrm>
        </p:spPr>
        <p:txBody>
          <a:bodyPr/>
          <a:lstStyle/>
          <a:p>
            <a:r>
              <a:rPr lang="en-US" sz="2800" dirty="0">
                <a:solidFill>
                  <a:srgbClr val="FFFF00"/>
                </a:solidFill>
              </a:rPr>
              <a:t>Opioid Therapy Risk Report – OTRR</a:t>
            </a:r>
          </a:p>
        </p:txBody>
      </p:sp>
    </p:spTree>
    <p:extLst>
      <p:ext uri="{BB962C8B-B14F-4D97-AF65-F5344CB8AC3E}">
        <p14:creationId xmlns:p14="http://schemas.microsoft.com/office/powerpoint/2010/main" val="2627799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1" y="3348656"/>
            <a:ext cx="9144000" cy="3356944"/>
          </a:xfrm>
          <a:prstGeom prst="rect">
            <a:avLst/>
          </a:prstGeom>
          <a:ln w="19050">
            <a:solidFill>
              <a:schemeClr val="tx1"/>
            </a:solidFill>
          </a:ln>
        </p:spPr>
      </p:pic>
      <p:sp>
        <p:nvSpPr>
          <p:cNvPr id="2" name="Slide Number Placeholder 1"/>
          <p:cNvSpPr>
            <a:spLocks noGrp="1"/>
          </p:cNvSpPr>
          <p:nvPr>
            <p:ph type="sldNum" sz="quarter" idx="10"/>
          </p:nvPr>
        </p:nvSpPr>
        <p:spPr/>
        <p:txBody>
          <a:bodyPr/>
          <a:lstStyle/>
          <a:p>
            <a:pPr>
              <a:defRPr/>
            </a:pPr>
            <a:fld id="{1BE8FEB3-1E07-4B54-BF7C-1533882BCB37}" type="slidenum">
              <a:rPr lang="en-US" altLang="en-US" smtClean="0">
                <a:solidFill>
                  <a:prstClr val="white"/>
                </a:solidFill>
              </a:rPr>
              <a:pPr>
                <a:defRPr/>
              </a:pPr>
              <a:t>45</a:t>
            </a:fld>
            <a:endParaRPr lang="en-US" altLang="en-US">
              <a:solidFill>
                <a:prstClr val="white"/>
              </a:solidFill>
            </a:endParaRPr>
          </a:p>
        </p:txBody>
      </p:sp>
      <p:sp>
        <p:nvSpPr>
          <p:cNvPr id="7" name="Content Placeholder 2"/>
          <p:cNvSpPr>
            <a:spLocks noGrp="1"/>
          </p:cNvSpPr>
          <p:nvPr>
            <p:ph idx="1"/>
          </p:nvPr>
        </p:nvSpPr>
        <p:spPr>
          <a:xfrm>
            <a:off x="11151" y="838200"/>
            <a:ext cx="9132850" cy="5867400"/>
          </a:xfrm>
        </p:spPr>
        <p:txBody>
          <a:bodyPr/>
          <a:lstStyle/>
          <a:p>
            <a:pPr>
              <a:spcBef>
                <a:spcPts val="0"/>
              </a:spcBef>
            </a:pPr>
            <a:r>
              <a:rPr lang="en-US" sz="1800" dirty="0"/>
              <a:t>Leverages VA national data and predictive modeling</a:t>
            </a:r>
          </a:p>
          <a:p>
            <a:pPr>
              <a:spcBef>
                <a:spcPts val="0"/>
              </a:spcBef>
            </a:pPr>
            <a:r>
              <a:rPr lang="en-US" sz="1800" dirty="0"/>
              <a:t>Probability of adverse event</a:t>
            </a:r>
          </a:p>
          <a:p>
            <a:pPr lvl="1">
              <a:spcBef>
                <a:spcPts val="0"/>
              </a:spcBef>
            </a:pPr>
            <a:r>
              <a:rPr lang="en-US" sz="1400" dirty="0"/>
              <a:t>1 </a:t>
            </a:r>
            <a:r>
              <a:rPr lang="en-US" sz="1400" dirty="0" err="1"/>
              <a:t>yr</a:t>
            </a:r>
            <a:r>
              <a:rPr lang="en-US" sz="1400" dirty="0"/>
              <a:t> risk (suicide, overdose)  and 3 </a:t>
            </a:r>
            <a:r>
              <a:rPr lang="en-US" sz="1400" dirty="0" err="1"/>
              <a:t>yr</a:t>
            </a:r>
            <a:r>
              <a:rPr lang="en-US" sz="1400" dirty="0"/>
              <a:t> risk (suicide, overdose, falls or accidents)</a:t>
            </a:r>
          </a:p>
          <a:p>
            <a:pPr lvl="1">
              <a:spcBef>
                <a:spcPts val="0"/>
              </a:spcBef>
            </a:pPr>
            <a:r>
              <a:rPr lang="en-US" sz="1400" dirty="0"/>
              <a:t>Overdose or opioid induced respiratory depression (RIOSORD risk class) </a:t>
            </a:r>
          </a:p>
          <a:p>
            <a:pPr>
              <a:spcBef>
                <a:spcPts val="0"/>
              </a:spcBef>
            </a:pPr>
            <a:r>
              <a:rPr lang="en-US" sz="1800" dirty="0"/>
              <a:t>For patients on opioids and when considering opioid therapy (</a:t>
            </a:r>
            <a:r>
              <a:rPr lang="en-US" sz="1800" dirty="0">
                <a:hlinkClick r:id="rId3"/>
              </a:rPr>
              <a:t>STORM SSN Lookup Report</a:t>
            </a:r>
            <a:r>
              <a:rPr lang="en-US" sz="1800" dirty="0"/>
              <a:t>)</a:t>
            </a:r>
          </a:p>
          <a:p>
            <a:pPr>
              <a:spcBef>
                <a:spcPts val="0"/>
              </a:spcBef>
            </a:pPr>
            <a:r>
              <a:rPr lang="en-US" sz="1800" dirty="0"/>
              <a:t>Updated nightly</a:t>
            </a:r>
          </a:p>
          <a:p>
            <a:pPr>
              <a:spcBef>
                <a:spcPts val="0"/>
              </a:spcBef>
            </a:pPr>
            <a:r>
              <a:rPr lang="en-US" sz="1800" dirty="0"/>
              <a:t>Allows download of a “Chart Review Note” (word document)</a:t>
            </a:r>
          </a:p>
          <a:p>
            <a:pPr>
              <a:spcBef>
                <a:spcPts val="0"/>
              </a:spcBef>
            </a:pPr>
            <a:r>
              <a:rPr lang="en-US" sz="1800" dirty="0"/>
              <a:t>Accessible within CPRS: Tools </a:t>
            </a:r>
            <a:r>
              <a:rPr lang="en-US" sz="1800" dirty="0">
                <a:sym typeface="Wingdings" panose="05000000000000000000" pitchFamily="2" charset="2"/>
              </a:rPr>
              <a:t> </a:t>
            </a:r>
            <a:r>
              <a:rPr lang="en-US" sz="1800" dirty="0" err="1">
                <a:sym typeface="Wingdings" panose="05000000000000000000" pitchFamily="2" charset="2"/>
              </a:rPr>
              <a:t>weblinks</a:t>
            </a:r>
            <a:r>
              <a:rPr lang="en-US" sz="1800" dirty="0">
                <a:sym typeface="Wingdings" panose="05000000000000000000" pitchFamily="2" charset="2"/>
              </a:rPr>
              <a:t>  STORM panel review/STORM patient review</a:t>
            </a:r>
          </a:p>
          <a:p>
            <a:pPr>
              <a:spcBef>
                <a:spcPts val="0"/>
              </a:spcBef>
            </a:pPr>
            <a:r>
              <a:rPr lang="en-US" sz="1800" dirty="0">
                <a:sym typeface="Wingdings" panose="05000000000000000000" pitchFamily="2" charset="2"/>
              </a:rPr>
              <a:t>This is the preferred tool for Opioid Safety Reviews at facilities</a:t>
            </a:r>
          </a:p>
        </p:txBody>
      </p:sp>
      <p:sp>
        <p:nvSpPr>
          <p:cNvPr id="8" name="Title 1"/>
          <p:cNvSpPr>
            <a:spLocks noGrp="1"/>
          </p:cNvSpPr>
          <p:nvPr>
            <p:ph type="title"/>
          </p:nvPr>
        </p:nvSpPr>
        <p:spPr>
          <a:xfrm>
            <a:off x="334433" y="152400"/>
            <a:ext cx="8969340" cy="533400"/>
          </a:xfrm>
        </p:spPr>
        <p:txBody>
          <a:bodyPr/>
          <a:lstStyle/>
          <a:p>
            <a:r>
              <a:rPr lang="en-US" sz="2800" dirty="0">
                <a:solidFill>
                  <a:srgbClr val="FFFF00"/>
                </a:solidFill>
              </a:rPr>
              <a:t>Stratification Tool for Opioid Risk Monitoring – STORM</a:t>
            </a:r>
          </a:p>
        </p:txBody>
      </p:sp>
    </p:spTree>
    <p:extLst>
      <p:ext uri="{BB962C8B-B14F-4D97-AF65-F5344CB8AC3E}">
        <p14:creationId xmlns:p14="http://schemas.microsoft.com/office/powerpoint/2010/main" val="319806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AC6CD-08E1-4DD2-A16D-6BB9CB886235}"/>
              </a:ext>
            </a:extLst>
          </p:cNvPr>
          <p:cNvPicPr>
            <a:picLocks noChangeAspect="1"/>
          </p:cNvPicPr>
          <p:nvPr/>
        </p:nvPicPr>
        <p:blipFill>
          <a:blip r:embed="rId3"/>
          <a:stretch>
            <a:fillRect/>
          </a:stretch>
        </p:blipFill>
        <p:spPr>
          <a:xfrm rot="359008">
            <a:off x="6695418" y="3522648"/>
            <a:ext cx="2230163" cy="2850930"/>
          </a:xfrm>
          <a:prstGeom prst="rect">
            <a:avLst/>
          </a:prstGeom>
        </p:spPr>
      </p:pic>
      <p:sp>
        <p:nvSpPr>
          <p:cNvPr id="2" name="Title 1"/>
          <p:cNvSpPr>
            <a:spLocks noGrp="1"/>
          </p:cNvSpPr>
          <p:nvPr>
            <p:ph type="title"/>
          </p:nvPr>
        </p:nvSpPr>
        <p:spPr>
          <a:xfrm>
            <a:off x="457200" y="173838"/>
            <a:ext cx="8229600" cy="1143000"/>
          </a:xfrm>
        </p:spPr>
        <p:txBody>
          <a:bodyPr/>
          <a:lstStyle/>
          <a:p>
            <a:r>
              <a:rPr lang="en-US" sz="2800" dirty="0">
                <a:solidFill>
                  <a:srgbClr val="FFFF00"/>
                </a:solidFill>
              </a:rPr>
              <a:t>VA/DoD Clinical Practice Guideline: Opioid Therapy</a:t>
            </a:r>
          </a:p>
        </p:txBody>
      </p:sp>
      <p:sp>
        <p:nvSpPr>
          <p:cNvPr id="3" name="Content Placeholder 2"/>
          <p:cNvSpPr>
            <a:spLocks noGrp="1"/>
          </p:cNvSpPr>
          <p:nvPr>
            <p:ph idx="1"/>
          </p:nvPr>
        </p:nvSpPr>
        <p:spPr>
          <a:xfrm>
            <a:off x="-228600" y="950185"/>
            <a:ext cx="8686800" cy="3505200"/>
          </a:xfrm>
        </p:spPr>
        <p:txBody>
          <a:bodyPr/>
          <a:lstStyle/>
          <a:p>
            <a:pPr lvl="1"/>
            <a:r>
              <a:rPr lang="en-US" sz="1900" b="1" dirty="0"/>
              <a:t>“</a:t>
            </a:r>
            <a:r>
              <a:rPr lang="en-US" sz="1900" b="1" dirty="0">
                <a:effectLst>
                  <a:outerShdw blurRad="38100" dist="38100" dir="2700000" algn="tl">
                    <a:srgbClr val="000000">
                      <a:alpha val="43137"/>
                    </a:srgbClr>
                  </a:outerShdw>
                </a:effectLst>
              </a:rPr>
              <a:t>We recommend against initiation of long-term opioid therapy</a:t>
            </a:r>
            <a:r>
              <a:rPr lang="en-US" sz="1900" b="1" dirty="0"/>
              <a:t>”. </a:t>
            </a:r>
            <a:br>
              <a:rPr lang="en-US" sz="1900" dirty="0"/>
            </a:br>
            <a:r>
              <a:rPr lang="en-US" sz="1900" dirty="0"/>
              <a:t>“</a:t>
            </a:r>
            <a:r>
              <a:rPr lang="en-US" sz="1900" b="1" dirty="0">
                <a:effectLst>
                  <a:outerShdw blurRad="38100" dist="38100" dir="2700000" algn="tl">
                    <a:srgbClr val="000000">
                      <a:alpha val="43137"/>
                    </a:srgbClr>
                  </a:outerShdw>
                </a:effectLst>
              </a:rPr>
              <a:t>We recommend alternatives to opioid therapy </a:t>
            </a:r>
            <a:r>
              <a:rPr lang="en-US" sz="1900" dirty="0"/>
              <a:t>such as self-management strategies and other non-pharmacological treatments.  When pharmacologic therapies are used, we recommend non-opioids over opioids”.</a:t>
            </a:r>
          </a:p>
          <a:p>
            <a:pPr lvl="1"/>
            <a:r>
              <a:rPr lang="en-US" sz="1900" dirty="0"/>
              <a:t>Recommendation against opioid therapy in patients &lt; 30 years of age, in patients with active substance use disorder, and in combination with benzos.</a:t>
            </a:r>
          </a:p>
          <a:p>
            <a:pPr lvl="1"/>
            <a:r>
              <a:rPr lang="en-US" sz="1900" dirty="0"/>
              <a:t>Recommendation for risk mitigation strategies, including urine drug testing, PDMP, overdose education, naloxone distribution</a:t>
            </a:r>
          </a:p>
        </p:txBody>
      </p:sp>
      <p:sp>
        <p:nvSpPr>
          <p:cNvPr id="8" name="Content Placeholder 2"/>
          <p:cNvSpPr txBox="1">
            <a:spLocks/>
          </p:cNvSpPr>
          <p:nvPr/>
        </p:nvSpPr>
        <p:spPr bwMode="auto">
          <a:xfrm>
            <a:off x="533400" y="6030846"/>
            <a:ext cx="6019500" cy="4512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1400" u="sng" dirty="0">
                <a:solidFill>
                  <a:prstClr val="black"/>
                </a:solidFill>
                <a:hlinkClick r:id="rId4"/>
              </a:rPr>
              <a:t>https://www.healthquality.va.gov/guidelines/Pain/cot/</a:t>
            </a:r>
            <a:endParaRPr lang="en-US" sz="1400" u="sng" dirty="0">
              <a:solidFill>
                <a:prstClr val="black"/>
              </a:solidFill>
            </a:endParaRPr>
          </a:p>
          <a:p>
            <a:pPr>
              <a:buNone/>
            </a:pPr>
            <a:endParaRPr lang="en-US" sz="1600" u="sng" dirty="0">
              <a:solidFill>
                <a:prstClr val="black"/>
              </a:solidFill>
            </a:endParaRPr>
          </a:p>
        </p:txBody>
      </p:sp>
      <p:sp>
        <p:nvSpPr>
          <p:cNvPr id="6" name="Content Placeholder 2">
            <a:extLst>
              <a:ext uri="{FF2B5EF4-FFF2-40B4-BE49-F238E27FC236}">
                <a16:creationId xmlns:a16="http://schemas.microsoft.com/office/drawing/2014/main" id="{A7CCF94F-E269-4ACA-AAA5-5328D6130C48}"/>
              </a:ext>
            </a:extLst>
          </p:cNvPr>
          <p:cNvSpPr txBox="1">
            <a:spLocks/>
          </p:cNvSpPr>
          <p:nvPr/>
        </p:nvSpPr>
        <p:spPr>
          <a:xfrm>
            <a:off x="-228600" y="3432796"/>
            <a:ext cx="7008668" cy="2465088"/>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900" dirty="0"/>
              <a:t>If prescribing opioids: short duration and lowest dosage </a:t>
            </a:r>
          </a:p>
          <a:p>
            <a:pPr lvl="1"/>
            <a:r>
              <a:rPr lang="en-US" sz="1900" b="1" dirty="0">
                <a:effectLst>
                  <a:outerShdw blurRad="38100" dist="38100" dir="2700000" algn="tl">
                    <a:srgbClr val="000000">
                      <a:alpha val="43137"/>
                    </a:srgbClr>
                  </a:outerShdw>
                </a:effectLst>
              </a:rPr>
              <a:t>No dosage is safe</a:t>
            </a:r>
            <a:r>
              <a:rPr lang="en-US" sz="1900" dirty="0"/>
              <a:t>; Strong rec against of opioids to &gt; 90 MEDD. </a:t>
            </a:r>
          </a:p>
          <a:p>
            <a:pPr lvl="1"/>
            <a:r>
              <a:rPr lang="en-US" sz="1900" b="1" dirty="0">
                <a:effectLst>
                  <a:outerShdw blurRad="38100" dist="38100" dir="2700000" algn="tl">
                    <a:srgbClr val="000000">
                      <a:alpha val="43137"/>
                    </a:srgbClr>
                  </a:outerShdw>
                </a:effectLst>
              </a:rPr>
              <a:t>Opioid dosage reduction should be individualized to patient. </a:t>
            </a:r>
            <a:r>
              <a:rPr lang="en-US" sz="1900" dirty="0">
                <a:solidFill>
                  <a:srgbClr val="FF0000"/>
                </a:solidFill>
              </a:rPr>
              <a:t>Avoid sudden reductions;</a:t>
            </a:r>
            <a:r>
              <a:rPr lang="en-US" sz="1900" u="sng" dirty="0">
                <a:solidFill>
                  <a:srgbClr val="FF0000"/>
                </a:solidFill>
              </a:rPr>
              <a:t> taper slowly</a:t>
            </a:r>
            <a:r>
              <a:rPr lang="en-US" sz="1900" dirty="0">
                <a:solidFill>
                  <a:srgbClr val="FF0000"/>
                </a:solidFill>
              </a:rPr>
              <a:t> if opioid risk&gt;benefit </a:t>
            </a:r>
            <a:endParaRPr lang="en-US" sz="1400" dirty="0">
              <a:solidFill>
                <a:srgbClr val="FF0000"/>
              </a:solidFill>
            </a:endParaRPr>
          </a:p>
          <a:p>
            <a:pPr lvl="1"/>
            <a:r>
              <a:rPr lang="en-US" sz="1900"/>
              <a:t>Suicide prevention in pain patients</a:t>
            </a:r>
            <a:endParaRPr lang="en-US" sz="1900" dirty="0"/>
          </a:p>
          <a:p>
            <a:pPr lvl="1"/>
            <a:r>
              <a:rPr lang="en-US" sz="1900" dirty="0"/>
              <a:t>Use multimodal pain care</a:t>
            </a:r>
          </a:p>
          <a:p>
            <a:pPr lvl="1"/>
            <a:r>
              <a:rPr lang="en-US" sz="1900" dirty="0"/>
              <a:t>Acute pain: use alternatives to opioids; if opioids ≤ 3-5 days</a:t>
            </a:r>
          </a:p>
          <a:p>
            <a:pPr lvl="1"/>
            <a:r>
              <a:rPr lang="en-US" sz="1900" dirty="0"/>
              <a:t>For OUD, offer medication assisted treatment.</a:t>
            </a:r>
          </a:p>
          <a:p>
            <a:pPr marL="457200" lvl="1" indent="0">
              <a:buNone/>
            </a:pPr>
            <a:endParaRPr lang="en-US" sz="1900" dirty="0"/>
          </a:p>
        </p:txBody>
      </p:sp>
      <p:sp>
        <p:nvSpPr>
          <p:cNvPr id="5" name="TextBox 4">
            <a:extLst>
              <a:ext uri="{FF2B5EF4-FFF2-40B4-BE49-F238E27FC236}">
                <a16:creationId xmlns:a16="http://schemas.microsoft.com/office/drawing/2014/main" id="{12E45414-98A9-4730-BD4C-2AA26E4CD579}"/>
              </a:ext>
            </a:extLst>
          </p:cNvPr>
          <p:cNvSpPr txBox="1"/>
          <p:nvPr/>
        </p:nvSpPr>
        <p:spPr>
          <a:xfrm flipH="1">
            <a:off x="6705600" y="6488668"/>
            <a:ext cx="2743200" cy="369332"/>
          </a:xfrm>
          <a:prstGeom prst="rect">
            <a:avLst/>
          </a:prstGeom>
          <a:noFill/>
        </p:spPr>
        <p:txBody>
          <a:bodyPr wrap="square" rtlCol="0">
            <a:spAutoFit/>
          </a:bodyPr>
          <a:lstStyle/>
          <a:p>
            <a:r>
              <a:rPr lang="en-US" dirty="0">
                <a:solidFill>
                  <a:schemeClr val="bg1"/>
                </a:solidFill>
              </a:rPr>
              <a:t>Updated Feb. 2017</a:t>
            </a:r>
          </a:p>
        </p:txBody>
      </p:sp>
    </p:spTree>
    <p:extLst>
      <p:ext uri="{BB962C8B-B14F-4D97-AF65-F5344CB8AC3E}">
        <p14:creationId xmlns:p14="http://schemas.microsoft.com/office/powerpoint/2010/main" val="3792611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025" y="1295400"/>
            <a:ext cx="8125588" cy="3935507"/>
          </a:xfrm>
        </p:spPr>
        <p:txBody>
          <a:bodyPr/>
          <a:lstStyle/>
          <a:p>
            <a:pPr lvl="0"/>
            <a:r>
              <a:rPr lang="en-US" sz="2000" dirty="0"/>
              <a:t>Several factors go into the speed of taper selected: </a:t>
            </a:r>
          </a:p>
          <a:p>
            <a:pPr lvl="1"/>
            <a:r>
              <a:rPr lang="en-US" sz="2000" b="1" dirty="0"/>
              <a:t>Slower, more gradual tapers are often the most tolerable and can be completed over a several months to years based on the opioid dose</a:t>
            </a:r>
            <a:endParaRPr lang="en-US" sz="2000" dirty="0"/>
          </a:p>
          <a:p>
            <a:pPr lvl="1"/>
            <a:r>
              <a:rPr lang="en-US" sz="2000" dirty="0"/>
              <a:t> The longer the duration of the opioid therapy, the longer the taper</a:t>
            </a:r>
          </a:p>
          <a:p>
            <a:pPr lvl="0"/>
            <a:r>
              <a:rPr lang="en-US" sz="2000" b="1" dirty="0"/>
              <a:t>Most commonly, tapering will involve dose reduction of 5-20% every 4 weeks</a:t>
            </a:r>
            <a:endParaRPr lang="en-US" sz="2000" dirty="0"/>
          </a:p>
          <a:p>
            <a:pPr lvl="0"/>
            <a:r>
              <a:rPr lang="en-US" sz="2000" dirty="0"/>
              <a:t>More rapid tapers may be required in certain instances like drug diversion, illegal activities, or situations where the risks of continuing the opioid outweigh the risks of a rapid taper.</a:t>
            </a:r>
          </a:p>
          <a:p>
            <a:r>
              <a:rPr lang="en-US" sz="2000" dirty="0"/>
              <a:t>SUDDEN interruption of opioid prescribing must be avoided for opioid dependent patients with few exceptions (safety issues, diversion, etc.) </a:t>
            </a:r>
          </a:p>
          <a:p>
            <a:pPr lvl="0"/>
            <a:r>
              <a:rPr lang="en-US" sz="2000" dirty="0"/>
              <a:t>F/u is recommended within 1 to 4 weeks after dosage adjustment</a:t>
            </a:r>
            <a:r>
              <a:rPr lang="en-US" dirty="0"/>
              <a:t>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7D9E5E7-1EFB-422E-A8BB-724A47F2FE39}" type="slidenum">
              <a:rPr lang="en-US" smtClean="0"/>
              <a:pPr>
                <a:defRPr/>
              </a:pPr>
              <a:t>47</a:t>
            </a:fld>
            <a:endParaRPr lang="en-US" dirty="0"/>
          </a:p>
        </p:txBody>
      </p:sp>
      <p:sp>
        <p:nvSpPr>
          <p:cNvPr id="7" name="Title 1"/>
          <p:cNvSpPr>
            <a:spLocks noGrp="1"/>
          </p:cNvSpPr>
          <p:nvPr>
            <p:ph type="title"/>
          </p:nvPr>
        </p:nvSpPr>
        <p:spPr>
          <a:xfrm>
            <a:off x="354013" y="268350"/>
            <a:ext cx="8229600" cy="592261"/>
          </a:xfrm>
        </p:spPr>
        <p:txBody>
          <a:bodyPr anchor="t"/>
          <a:lstStyle/>
          <a:p>
            <a:r>
              <a:rPr lang="en-US" sz="2800" dirty="0">
                <a:solidFill>
                  <a:srgbClr val="FFFF00"/>
                </a:solidFill>
              </a:rPr>
              <a:t>Opioid Tapering Considerations</a:t>
            </a:r>
            <a:endParaRPr lang="en-US" dirty="0">
              <a:solidFill>
                <a:srgbClr val="FFFF00"/>
              </a:solidFill>
            </a:endParaRPr>
          </a:p>
        </p:txBody>
      </p:sp>
    </p:spTree>
    <p:extLst>
      <p:ext uri="{BB962C8B-B14F-4D97-AF65-F5344CB8AC3E}">
        <p14:creationId xmlns:p14="http://schemas.microsoft.com/office/powerpoint/2010/main" val="1855479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8229600" cy="685800"/>
          </a:xfrm>
        </p:spPr>
        <p:txBody>
          <a:bodyPr/>
          <a:lstStyle/>
          <a:p>
            <a:r>
              <a:rPr lang="en-US" sz="3600" dirty="0">
                <a:solidFill>
                  <a:srgbClr val="FFFF00"/>
                </a:solidFill>
              </a:rPr>
              <a:t>Approaching Opioid Tapering. </a:t>
            </a:r>
          </a:p>
        </p:txBody>
      </p:sp>
      <p:sp>
        <p:nvSpPr>
          <p:cNvPr id="3" name="Content Placeholder 2"/>
          <p:cNvSpPr>
            <a:spLocks noGrp="1"/>
          </p:cNvSpPr>
          <p:nvPr>
            <p:ph idx="1"/>
          </p:nvPr>
        </p:nvSpPr>
        <p:spPr>
          <a:xfrm>
            <a:off x="381000" y="1371600"/>
            <a:ext cx="8300320" cy="4229686"/>
          </a:xfrm>
        </p:spPr>
        <p:txBody>
          <a:bodyPr/>
          <a:lstStyle/>
          <a:p>
            <a:r>
              <a:rPr lang="en-US" sz="2000" b="1" dirty="0"/>
              <a:t>Patients are often scared about opioid dosage reduction</a:t>
            </a:r>
            <a:r>
              <a:rPr lang="en-US" sz="2000" dirty="0"/>
              <a:t>, and some are desperate, </a:t>
            </a:r>
            <a:r>
              <a:rPr lang="en-US" sz="2000"/>
              <a:t>especially if </a:t>
            </a:r>
            <a:r>
              <a:rPr lang="en-US" sz="2000" dirty="0"/>
              <a:t>they have features of opioid use disorder. </a:t>
            </a:r>
          </a:p>
          <a:p>
            <a:r>
              <a:rPr lang="en-US" sz="2000" dirty="0"/>
              <a:t>Provider approach: empathetic, personalized, building trust.</a:t>
            </a:r>
          </a:p>
          <a:p>
            <a:r>
              <a:rPr lang="en-US" sz="2000" b="1" dirty="0"/>
              <a:t>Expectations should be clear and reasonable/achievable</a:t>
            </a:r>
            <a:r>
              <a:rPr lang="en-US" sz="2000" dirty="0"/>
              <a:t>. Expectations may have be repeated and provided in written form.</a:t>
            </a:r>
          </a:p>
          <a:p>
            <a:r>
              <a:rPr lang="en-US" sz="2000" dirty="0"/>
              <a:t>The patient needs a clear plan that appears manageable and helps avoid or minimize fear or anxiety. </a:t>
            </a:r>
          </a:p>
          <a:p>
            <a:r>
              <a:rPr lang="en-US" sz="2000" b="1" dirty="0"/>
              <a:t>Integrated approach with patient buy-in and active participation leads to improved pain control and enhanced quality of life.   </a:t>
            </a:r>
          </a:p>
          <a:p>
            <a:pPr marL="282575" lvl="0" indent="-282575">
              <a:spcBef>
                <a:spcPts val="600"/>
              </a:spcBef>
              <a:buFont typeface="Arial" pitchFamily="34" charset="0"/>
              <a:buChar char="•"/>
              <a:defRPr/>
            </a:pPr>
            <a:r>
              <a:rPr lang="en-US" sz="2000" b="1" dirty="0"/>
              <a:t>Close collaboration with mental health providers </a:t>
            </a:r>
            <a:r>
              <a:rPr lang="en-US" sz="2000" dirty="0"/>
              <a:t>including addiction medicine is recommended for many patients - e</a:t>
            </a:r>
            <a:r>
              <a:rPr lang="en-US" sz="2000" dirty="0">
                <a:cs typeface="ヒラギノ角ゴ Pro W3" charset="0"/>
              </a:rPr>
              <a:t>valuation for OUD and, if present, referral to Medication-Assisted Treatment may be indicated.</a:t>
            </a:r>
          </a:p>
          <a:p>
            <a:endParaRPr lang="en-US" sz="2400" dirty="0"/>
          </a:p>
          <a:p>
            <a:endParaRPr lang="en-US" sz="2400" dirty="0"/>
          </a:p>
          <a:p>
            <a:pPr>
              <a:buNone/>
            </a:pPr>
            <a:endParaRPr lang="en-US" sz="2400" dirty="0"/>
          </a:p>
        </p:txBody>
      </p:sp>
      <p:sp>
        <p:nvSpPr>
          <p:cNvPr id="5"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48</a:t>
            </a:fld>
            <a:endParaRPr lang="en-US" dirty="0"/>
          </a:p>
        </p:txBody>
      </p:sp>
    </p:spTree>
    <p:extLst>
      <p:ext uri="{BB962C8B-B14F-4D97-AF65-F5344CB8AC3E}">
        <p14:creationId xmlns:p14="http://schemas.microsoft.com/office/powerpoint/2010/main" val="2005015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3"/>
          <p:cNvSpPr>
            <a:spLocks noGrp="1"/>
          </p:cNvSpPr>
          <p:nvPr>
            <p:ph type="title"/>
          </p:nvPr>
        </p:nvSpPr>
        <p:spPr>
          <a:xfrm>
            <a:off x="433137" y="274638"/>
            <a:ext cx="9144000" cy="639762"/>
          </a:xfrm>
        </p:spPr>
        <p:txBody>
          <a:bodyPr/>
          <a:lstStyle/>
          <a:p>
            <a:r>
              <a:rPr lang="en-US" altLang="en-US" sz="2800" dirty="0">
                <a:solidFill>
                  <a:srgbClr val="FFFF00"/>
                </a:solidFill>
                <a:latin typeface="Trebuchet MS" pitchFamily="34" charset="0"/>
                <a:ea typeface="ＭＳ Ｐゴシック" pitchFamily="34" charset="-128"/>
              </a:rPr>
              <a:t>Update of the VA/</a:t>
            </a:r>
            <a:r>
              <a:rPr lang="en-US" altLang="en-US" sz="2800" dirty="0" err="1">
                <a:solidFill>
                  <a:srgbClr val="FFFF00"/>
                </a:solidFill>
                <a:latin typeface="Trebuchet MS" pitchFamily="34" charset="0"/>
                <a:ea typeface="ＭＳ Ｐゴシック" pitchFamily="34" charset="-128"/>
              </a:rPr>
              <a:t>DoD</a:t>
            </a:r>
            <a:r>
              <a:rPr lang="en-US" altLang="en-US" sz="2800" dirty="0">
                <a:solidFill>
                  <a:srgbClr val="FFFF00"/>
                </a:solidFill>
                <a:latin typeface="Trebuchet MS" pitchFamily="34" charset="0"/>
                <a:ea typeface="ＭＳ Ｐゴシック" pitchFamily="34" charset="-128"/>
              </a:rPr>
              <a:t> Opioid CPG</a:t>
            </a:r>
          </a:p>
        </p:txBody>
      </p:sp>
      <p:sp>
        <p:nvSpPr>
          <p:cNvPr id="122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Font typeface="Arial" pitchFamily="34" charset="0"/>
              <a:buChar char="•"/>
              <a:defRPr sz="2800">
                <a:solidFill>
                  <a:schemeClr val="tx1"/>
                </a:solidFill>
                <a:latin typeface="Calibri" pitchFamily="34" charset="0"/>
                <a:ea typeface="Georgia" pitchFamily="18" charset="0"/>
                <a:cs typeface="Georgia" pitchFamily="18" charset="0"/>
              </a:defRPr>
            </a:lvl1pPr>
            <a:lvl2pPr marL="742950" indent="-285750">
              <a:spcAft>
                <a:spcPts val="600"/>
              </a:spcAft>
              <a:buSzPct val="75000"/>
              <a:buFont typeface="Wingdings" pitchFamily="2" charset="2"/>
              <a:buChar char="§"/>
              <a:defRPr sz="2400">
                <a:solidFill>
                  <a:schemeClr val="tx1"/>
                </a:solidFill>
                <a:latin typeface="Calibri" pitchFamily="34" charset="0"/>
                <a:ea typeface="Georgia" pitchFamily="18" charset="0"/>
                <a:cs typeface="Georgia" pitchFamily="18" charset="0"/>
              </a:defRPr>
            </a:lvl2pPr>
            <a:lvl3pPr marL="1143000" indent="-228600">
              <a:spcAft>
                <a:spcPts val="600"/>
              </a:spcAft>
              <a:buFont typeface="Arial" pitchFamily="34" charset="0"/>
              <a:buChar char="•"/>
              <a:defRPr sz="2000">
                <a:solidFill>
                  <a:schemeClr val="tx1"/>
                </a:solidFill>
                <a:latin typeface="Calibri" pitchFamily="34" charset="0"/>
                <a:ea typeface="Georgia" pitchFamily="18" charset="0"/>
                <a:cs typeface="Georgia" pitchFamily="18" charset="0"/>
              </a:defRPr>
            </a:lvl3pPr>
            <a:lvl4pPr marL="1600200" indent="-228600">
              <a:spcAft>
                <a:spcPts val="600"/>
              </a:spcAft>
              <a:buSzPct val="75000"/>
              <a:buFont typeface="Wingdings" pitchFamily="2" charset="2"/>
              <a:buChar char="§"/>
              <a:defRPr>
                <a:solidFill>
                  <a:schemeClr val="tx1"/>
                </a:solidFill>
                <a:latin typeface="Calibri" pitchFamily="34" charset="0"/>
                <a:ea typeface="Georgia" pitchFamily="18" charset="0"/>
                <a:cs typeface="Georgia" pitchFamily="18" charset="0"/>
              </a:defRPr>
            </a:lvl4pPr>
            <a:lvl5pPr marL="2057400" indent="-228600">
              <a:spcBef>
                <a:spcPct val="20000"/>
              </a:spcBef>
              <a:buFont typeface="Arial" pitchFamily="34" charset="0"/>
              <a:buChar char="»"/>
              <a:defRPr sz="1200">
                <a:solidFill>
                  <a:schemeClr val="tx1"/>
                </a:solidFill>
                <a:latin typeface="Georgia" pitchFamily="18" charset="0"/>
                <a:ea typeface="Georgia" pitchFamily="18" charset="0"/>
                <a:cs typeface="Georgia" pitchFamily="18" charset="0"/>
              </a:defRPr>
            </a:lvl5pPr>
            <a:lvl6pPr marL="2514600" indent="-228600" eaLnBrk="0" fontAlgn="base" hangingPunct="0">
              <a:spcBef>
                <a:spcPct val="20000"/>
              </a:spcBef>
              <a:spcAft>
                <a:spcPct val="0"/>
              </a:spcAft>
              <a:buFont typeface="Arial" pitchFamily="34" charset="0"/>
              <a:buChar char="»"/>
              <a:defRPr sz="1200">
                <a:solidFill>
                  <a:schemeClr val="tx1"/>
                </a:solidFill>
                <a:latin typeface="Georgia" pitchFamily="18" charset="0"/>
                <a:ea typeface="Georgia" pitchFamily="18" charset="0"/>
                <a:cs typeface="Georgia" pitchFamily="18" charset="0"/>
              </a:defRPr>
            </a:lvl6pPr>
            <a:lvl7pPr marL="2971800" indent="-228600" eaLnBrk="0" fontAlgn="base" hangingPunct="0">
              <a:spcBef>
                <a:spcPct val="20000"/>
              </a:spcBef>
              <a:spcAft>
                <a:spcPct val="0"/>
              </a:spcAft>
              <a:buFont typeface="Arial" pitchFamily="34" charset="0"/>
              <a:buChar char="»"/>
              <a:defRPr sz="1200">
                <a:solidFill>
                  <a:schemeClr val="tx1"/>
                </a:solidFill>
                <a:latin typeface="Georgia" pitchFamily="18" charset="0"/>
                <a:ea typeface="Georgia" pitchFamily="18" charset="0"/>
                <a:cs typeface="Georgia" pitchFamily="18" charset="0"/>
              </a:defRPr>
            </a:lvl7pPr>
            <a:lvl8pPr marL="3429000" indent="-228600" eaLnBrk="0" fontAlgn="base" hangingPunct="0">
              <a:spcBef>
                <a:spcPct val="20000"/>
              </a:spcBef>
              <a:spcAft>
                <a:spcPct val="0"/>
              </a:spcAft>
              <a:buFont typeface="Arial" pitchFamily="34" charset="0"/>
              <a:buChar char="»"/>
              <a:defRPr sz="1200">
                <a:solidFill>
                  <a:schemeClr val="tx1"/>
                </a:solidFill>
                <a:latin typeface="Georgia" pitchFamily="18" charset="0"/>
                <a:ea typeface="Georgia" pitchFamily="18" charset="0"/>
                <a:cs typeface="Georgia" pitchFamily="18" charset="0"/>
              </a:defRPr>
            </a:lvl8pPr>
            <a:lvl9pPr marL="3886200" indent="-228600" eaLnBrk="0" fontAlgn="base" hangingPunct="0">
              <a:spcBef>
                <a:spcPct val="20000"/>
              </a:spcBef>
              <a:spcAft>
                <a:spcPct val="0"/>
              </a:spcAft>
              <a:buFont typeface="Arial" pitchFamily="34" charset="0"/>
              <a:buChar char="»"/>
              <a:defRPr sz="1200">
                <a:solidFill>
                  <a:schemeClr val="tx1"/>
                </a:solidFill>
                <a:latin typeface="Georgia" pitchFamily="18" charset="0"/>
                <a:ea typeface="Georgia" pitchFamily="18" charset="0"/>
                <a:cs typeface="Georgia" pitchFamily="18" charset="0"/>
              </a:defRPr>
            </a:lvl9pPr>
          </a:lstStyle>
          <a:p>
            <a:pPr>
              <a:spcAft>
                <a:spcPct val="0"/>
              </a:spcAft>
              <a:buFontTx/>
              <a:buNone/>
            </a:pPr>
            <a:fld id="{8956ED11-4430-4CCA-B969-A6F50A29F336}" type="slidenum">
              <a:rPr lang="en-US" altLang="en-US" sz="1400" smtClean="0">
                <a:solidFill>
                  <a:srgbClr val="7F7F7F"/>
                </a:solidFill>
                <a:ea typeface="ＭＳ Ｐゴシック" pitchFamily="34" charset="-128"/>
              </a:rPr>
              <a:pPr>
                <a:spcAft>
                  <a:spcPct val="0"/>
                </a:spcAft>
                <a:buFontTx/>
                <a:buNone/>
              </a:pPr>
              <a:t>49</a:t>
            </a:fld>
            <a:endParaRPr lang="en-US" altLang="en-US" sz="1400">
              <a:solidFill>
                <a:srgbClr val="7F7F7F"/>
              </a:solidFill>
              <a:ea typeface="ＭＳ Ｐゴシック" pitchFamily="34" charset="-128"/>
            </a:endParaRPr>
          </a:p>
        </p:txBody>
      </p:sp>
      <p:pic>
        <p:nvPicPr>
          <p:cNvPr id="2050" name="Picture 2"/>
          <p:cNvPicPr>
            <a:picLocks noChangeAspect="1" noChangeArrowheads="1"/>
          </p:cNvPicPr>
          <p:nvPr/>
        </p:nvPicPr>
        <p:blipFill>
          <a:blip r:embed="rId3" cstate="print"/>
          <a:srcRect/>
          <a:stretch>
            <a:fillRect/>
          </a:stretch>
        </p:blipFill>
        <p:spPr bwMode="auto">
          <a:xfrm>
            <a:off x="990600" y="914400"/>
            <a:ext cx="7620000" cy="4936497"/>
          </a:xfrm>
          <a:prstGeom prst="rect">
            <a:avLst/>
          </a:prstGeom>
          <a:noFill/>
          <a:ln w="9525">
            <a:noFill/>
            <a:miter lim="800000"/>
            <a:headEnd/>
            <a:tailEnd/>
          </a:ln>
        </p:spPr>
      </p:pic>
      <p:sp>
        <p:nvSpPr>
          <p:cNvPr id="7" name="TextBox 6"/>
          <p:cNvSpPr txBox="1"/>
          <p:nvPr/>
        </p:nvSpPr>
        <p:spPr>
          <a:xfrm>
            <a:off x="1371600" y="5791200"/>
            <a:ext cx="6903685" cy="830997"/>
          </a:xfrm>
          <a:prstGeom prst="rect">
            <a:avLst/>
          </a:prstGeom>
          <a:noFill/>
        </p:spPr>
        <p:txBody>
          <a:bodyPr wrap="none" rtlCol="0">
            <a:spAutoFit/>
          </a:bodyPr>
          <a:lstStyle/>
          <a:p>
            <a:r>
              <a:rPr lang="en-US" sz="2400" dirty="0">
                <a:hlinkClick r:id="rId4"/>
              </a:rPr>
              <a:t>http://www.healthquality.va.gov/guidelines/Pain/cot/</a:t>
            </a:r>
            <a:endParaRPr lang="en-US" sz="2400" dirty="0"/>
          </a:p>
          <a:p>
            <a:endParaRPr lang="en-US" sz="2400" dirty="0"/>
          </a:p>
        </p:txBody>
      </p:sp>
    </p:spTree>
    <p:extLst>
      <p:ext uri="{BB962C8B-B14F-4D97-AF65-F5344CB8AC3E}">
        <p14:creationId xmlns:p14="http://schemas.microsoft.com/office/powerpoint/2010/main" val="396617757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05000"/>
            <a:ext cx="4880152" cy="3433012"/>
          </a:xfrm>
          <a:prstGeom prst="rect">
            <a:avLst/>
          </a:prstGeom>
        </p:spPr>
      </p:pic>
      <p:sp>
        <p:nvSpPr>
          <p:cNvPr id="2" name="Title 1"/>
          <p:cNvSpPr>
            <a:spLocks noGrp="1"/>
          </p:cNvSpPr>
          <p:nvPr>
            <p:ph type="title"/>
          </p:nvPr>
        </p:nvSpPr>
        <p:spPr>
          <a:xfrm>
            <a:off x="1143000" y="67084"/>
            <a:ext cx="6705600" cy="857250"/>
          </a:xfrm>
        </p:spPr>
        <p:txBody>
          <a:bodyPr/>
          <a:lstStyle/>
          <a:p>
            <a:r>
              <a:rPr lang="en-US" sz="2800" b="1" dirty="0">
                <a:solidFill>
                  <a:srgbClr val="FFFF00"/>
                </a:solidFill>
              </a:rPr>
              <a:t>DoD: Ambulatory Visits</a:t>
            </a:r>
            <a:endParaRPr lang="en-US" sz="2100" b="1" dirty="0">
              <a:solidFill>
                <a:srgbClr val="FFFF00"/>
              </a:solidFill>
            </a:endParaRPr>
          </a:p>
        </p:txBody>
      </p:sp>
      <p:sp>
        <p:nvSpPr>
          <p:cNvPr id="3" name="TextBox 2">
            <a:extLst>
              <a:ext uri="{FF2B5EF4-FFF2-40B4-BE49-F238E27FC236}">
                <a16:creationId xmlns:a16="http://schemas.microsoft.com/office/drawing/2014/main" id="{5A052FCC-7CDD-4BB6-9CBC-424BED15A0E8}"/>
              </a:ext>
            </a:extLst>
          </p:cNvPr>
          <p:cNvSpPr txBox="1"/>
          <p:nvPr/>
        </p:nvSpPr>
        <p:spPr>
          <a:xfrm>
            <a:off x="2743200" y="6536323"/>
            <a:ext cx="3358612" cy="338554"/>
          </a:xfrm>
          <a:prstGeom prst="rect">
            <a:avLst/>
          </a:prstGeom>
          <a:noFill/>
        </p:spPr>
        <p:txBody>
          <a:bodyPr wrap="none" rtlCol="0">
            <a:spAutoFit/>
          </a:bodyPr>
          <a:lstStyle/>
          <a:p>
            <a:r>
              <a:rPr lang="en-US" sz="1600" b="1" dirty="0">
                <a:solidFill>
                  <a:srgbClr val="FFFFFF"/>
                </a:solidFill>
              </a:rPr>
              <a:t>Courtesy Eric B. </a:t>
            </a:r>
            <a:r>
              <a:rPr lang="en-US" sz="1600" b="1" dirty="0" err="1">
                <a:solidFill>
                  <a:srgbClr val="FFFFFF"/>
                </a:solidFill>
              </a:rPr>
              <a:t>Schoomaker</a:t>
            </a:r>
            <a:r>
              <a:rPr lang="en-US" sz="1600" b="1" dirty="0">
                <a:solidFill>
                  <a:srgbClr val="FFFFFF"/>
                </a:solidFill>
              </a:rPr>
              <a:t> MD PhD</a:t>
            </a:r>
          </a:p>
        </p:txBody>
      </p:sp>
      <p:sp>
        <p:nvSpPr>
          <p:cNvPr id="5" name="Content Placeholder 2"/>
          <p:cNvSpPr txBox="1">
            <a:spLocks/>
          </p:cNvSpPr>
          <p:nvPr/>
        </p:nvSpPr>
        <p:spPr>
          <a:xfrm>
            <a:off x="5943600" y="1924594"/>
            <a:ext cx="2414451" cy="35814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400"/>
              </a:spcBef>
              <a:buNone/>
            </a:pPr>
            <a:r>
              <a:rPr lang="en-US" sz="1600" b="1" dirty="0">
                <a:solidFill>
                  <a:prstClr val="black"/>
                </a:solidFill>
              </a:rPr>
              <a:t>US Armed Forces</a:t>
            </a:r>
            <a:br>
              <a:rPr lang="en-US" sz="1600" b="1" dirty="0">
                <a:solidFill>
                  <a:prstClr val="black"/>
                </a:solidFill>
              </a:rPr>
            </a:br>
            <a:r>
              <a:rPr lang="en-US" sz="1600" b="1" dirty="0">
                <a:solidFill>
                  <a:prstClr val="black"/>
                </a:solidFill>
              </a:rPr>
              <a:t>Ambulatory visits per year by major illness categories</a:t>
            </a:r>
            <a:r>
              <a:rPr lang="en-US" sz="1400" dirty="0">
                <a:solidFill>
                  <a:prstClr val="black"/>
                </a:solidFill>
              </a:rPr>
              <a:t> (ICD-9)</a:t>
            </a:r>
            <a:endParaRPr lang="en-US" sz="1400" b="1" dirty="0">
              <a:solidFill>
                <a:prstClr val="black"/>
              </a:solidFill>
            </a:endParaRPr>
          </a:p>
          <a:p>
            <a:pPr marL="0" indent="0">
              <a:spcBef>
                <a:spcPts val="400"/>
              </a:spcBef>
              <a:buNone/>
            </a:pPr>
            <a:endParaRPr lang="en-US" sz="1400" b="1" dirty="0">
              <a:solidFill>
                <a:prstClr val="black"/>
              </a:solidFill>
            </a:endParaRPr>
          </a:p>
          <a:p>
            <a:pPr marL="0" indent="0">
              <a:spcBef>
                <a:spcPts val="400"/>
              </a:spcBef>
              <a:buNone/>
            </a:pPr>
            <a:r>
              <a:rPr lang="en-US" sz="1600" b="1" dirty="0">
                <a:solidFill>
                  <a:prstClr val="black"/>
                </a:solidFill>
              </a:rPr>
              <a:t>Since 2005, steady rise in visits for</a:t>
            </a:r>
          </a:p>
          <a:p>
            <a:pPr>
              <a:spcBef>
                <a:spcPts val="400"/>
              </a:spcBef>
            </a:pPr>
            <a:r>
              <a:rPr lang="en-US" sz="1600" b="1" dirty="0">
                <a:solidFill>
                  <a:prstClr val="black"/>
                </a:solidFill>
              </a:rPr>
              <a:t>Musculoskeletal conditions</a:t>
            </a:r>
          </a:p>
          <a:p>
            <a:pPr>
              <a:spcBef>
                <a:spcPts val="400"/>
              </a:spcBef>
            </a:pPr>
            <a:r>
              <a:rPr lang="en-US" sz="1600" b="1" dirty="0">
                <a:solidFill>
                  <a:prstClr val="black"/>
                </a:solidFill>
              </a:rPr>
              <a:t>Mental Health disorders</a:t>
            </a:r>
            <a:endParaRPr lang="en-US" sz="1600" dirty="0">
              <a:solidFill>
                <a:prstClr val="black"/>
              </a:solidFill>
            </a:endParaRPr>
          </a:p>
        </p:txBody>
      </p:sp>
    </p:spTree>
    <p:extLst>
      <p:ext uri="{BB962C8B-B14F-4D97-AF65-F5344CB8AC3E}">
        <p14:creationId xmlns:p14="http://schemas.microsoft.com/office/powerpoint/2010/main" val="4235697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838"/>
            <a:ext cx="8229600" cy="1143000"/>
          </a:xfrm>
        </p:spPr>
        <p:txBody>
          <a:bodyPr/>
          <a:lstStyle/>
          <a:p>
            <a:r>
              <a:rPr lang="en-US" sz="2800" dirty="0">
                <a:solidFill>
                  <a:srgbClr val="FFFF00"/>
                </a:solidFill>
              </a:rPr>
              <a:t>VA/DoD Clinical Practice Guideline: Low Back Pain</a:t>
            </a:r>
          </a:p>
        </p:txBody>
      </p:sp>
      <p:sp>
        <p:nvSpPr>
          <p:cNvPr id="3" name="Content Placeholder 2"/>
          <p:cNvSpPr>
            <a:spLocks noGrp="1"/>
          </p:cNvSpPr>
          <p:nvPr>
            <p:ph idx="1"/>
          </p:nvPr>
        </p:nvSpPr>
        <p:spPr>
          <a:xfrm>
            <a:off x="513907" y="916082"/>
            <a:ext cx="8915400" cy="3240815"/>
          </a:xfrm>
        </p:spPr>
        <p:txBody>
          <a:bodyPr/>
          <a:lstStyle/>
          <a:p>
            <a:r>
              <a:rPr lang="en-US" b="1" dirty="0">
                <a:effectLst>
                  <a:outerShdw blurRad="38100" dist="38100" dir="2700000" algn="tl">
                    <a:srgbClr val="000000">
                      <a:alpha val="43137"/>
                    </a:srgbClr>
                  </a:outerShdw>
                </a:effectLst>
              </a:rPr>
              <a:t>For chronic low back pain: </a:t>
            </a:r>
            <a:r>
              <a:rPr lang="en-US" dirty="0"/>
              <a:t>	</a:t>
            </a:r>
          </a:p>
          <a:p>
            <a:pPr lvl="2"/>
            <a:r>
              <a:rPr lang="en-US" sz="2000" b="1" dirty="0"/>
              <a:t>Cognitive behavioral therapy (strong for)</a:t>
            </a:r>
          </a:p>
          <a:p>
            <a:pPr lvl="2"/>
            <a:r>
              <a:rPr lang="en-US" sz="2000" b="1" dirty="0"/>
              <a:t>Mindfulness based stress reduction</a:t>
            </a:r>
          </a:p>
          <a:p>
            <a:pPr lvl="2"/>
            <a:r>
              <a:rPr lang="en-US" sz="2000" b="1" dirty="0"/>
              <a:t>Clinician-directed exercises</a:t>
            </a:r>
          </a:p>
          <a:p>
            <a:pPr lvl="2"/>
            <a:r>
              <a:rPr lang="en-US" sz="2000" b="1" dirty="0"/>
              <a:t>Exercise program, which may include Pilates, Yoga, and Tai Chi</a:t>
            </a:r>
          </a:p>
          <a:p>
            <a:pPr lvl="2"/>
            <a:r>
              <a:rPr lang="en-US" sz="2000" b="1" dirty="0"/>
              <a:t>Acupuncture </a:t>
            </a:r>
          </a:p>
          <a:p>
            <a:r>
              <a:rPr lang="en-US" dirty="0"/>
              <a:t>For acute/chronic low back pain:  </a:t>
            </a:r>
            <a:r>
              <a:rPr lang="en-US" sz="2000" b="1" dirty="0"/>
              <a:t>spinal mobilization/manipulation</a:t>
            </a:r>
          </a:p>
          <a:p>
            <a:pPr marL="0" indent="0">
              <a:buNone/>
            </a:pPr>
            <a:br>
              <a:rPr lang="en-US" dirty="0"/>
            </a:br>
            <a:br>
              <a:rPr lang="en-US" sz="1900" dirty="0"/>
            </a:br>
            <a:br>
              <a:rPr lang="en-US" sz="1900" dirty="0"/>
            </a:br>
            <a:endParaRPr lang="en-US" sz="2100" dirty="0"/>
          </a:p>
        </p:txBody>
      </p:sp>
      <p:sp>
        <p:nvSpPr>
          <p:cNvPr id="8" name="Content Placeholder 2"/>
          <p:cNvSpPr txBox="1">
            <a:spLocks/>
          </p:cNvSpPr>
          <p:nvPr/>
        </p:nvSpPr>
        <p:spPr bwMode="auto">
          <a:xfrm>
            <a:off x="3850080" y="6062326"/>
            <a:ext cx="4912919" cy="4578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1400" u="sng" dirty="0">
                <a:solidFill>
                  <a:prstClr val="black"/>
                </a:solidFill>
                <a:hlinkClick r:id="rId3"/>
              </a:rPr>
              <a:t>https://www.healthquality.va.gov/guidelines/Pain/lbp/</a:t>
            </a:r>
            <a:endParaRPr lang="en-US" sz="1400" u="sng" dirty="0">
              <a:solidFill>
                <a:prstClr val="black"/>
              </a:solidFill>
            </a:endParaRPr>
          </a:p>
          <a:p>
            <a:pPr>
              <a:buNone/>
            </a:pPr>
            <a:endParaRPr lang="en-US" sz="1400" u="sng" dirty="0">
              <a:solidFill>
                <a:prstClr val="black"/>
              </a:solidFill>
            </a:endParaRPr>
          </a:p>
        </p:txBody>
      </p:sp>
      <p:sp>
        <p:nvSpPr>
          <p:cNvPr id="6" name="Content Placeholder 2">
            <a:extLst>
              <a:ext uri="{FF2B5EF4-FFF2-40B4-BE49-F238E27FC236}">
                <a16:creationId xmlns:a16="http://schemas.microsoft.com/office/drawing/2014/main" id="{A7CCF94F-E269-4ACA-AAA5-5328D6130C48}"/>
              </a:ext>
            </a:extLst>
          </p:cNvPr>
          <p:cNvSpPr txBox="1">
            <a:spLocks/>
          </p:cNvSpPr>
          <p:nvPr/>
        </p:nvSpPr>
        <p:spPr>
          <a:xfrm>
            <a:off x="2860657" y="3496824"/>
            <a:ext cx="6054743" cy="4065288"/>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For selected patients with chronic low back pain not satisfactorily responding to more limited approaches, we suggest offering a </a:t>
            </a:r>
            <a:r>
              <a:rPr lang="en-US" b="1" dirty="0"/>
              <a:t>multidisciplinary or interdisciplinary rehabilitation program </a:t>
            </a:r>
            <a:r>
              <a:rPr lang="en-US" dirty="0"/>
              <a:t>which should include at least one physical component and at least one other component of the biopsychosocial model (psychological, social, occupational) used in an explicitly coordinated manner. </a:t>
            </a:r>
          </a:p>
        </p:txBody>
      </p:sp>
      <p:sp>
        <p:nvSpPr>
          <p:cNvPr id="5" name="TextBox 4">
            <a:extLst>
              <a:ext uri="{FF2B5EF4-FFF2-40B4-BE49-F238E27FC236}">
                <a16:creationId xmlns:a16="http://schemas.microsoft.com/office/drawing/2014/main" id="{12E45414-98A9-4730-BD4C-2AA26E4CD579}"/>
              </a:ext>
            </a:extLst>
          </p:cNvPr>
          <p:cNvSpPr txBox="1"/>
          <p:nvPr/>
        </p:nvSpPr>
        <p:spPr>
          <a:xfrm flipH="1">
            <a:off x="6705600" y="6488668"/>
            <a:ext cx="2743200" cy="369332"/>
          </a:xfrm>
          <a:prstGeom prst="rect">
            <a:avLst/>
          </a:prstGeom>
          <a:noFill/>
        </p:spPr>
        <p:txBody>
          <a:bodyPr wrap="square" rtlCol="0">
            <a:spAutoFit/>
          </a:bodyPr>
          <a:lstStyle/>
          <a:p>
            <a:r>
              <a:rPr lang="en-US" dirty="0">
                <a:solidFill>
                  <a:schemeClr val="bg1"/>
                </a:solidFill>
              </a:rPr>
              <a:t>Updated Sept. 2017</a:t>
            </a:r>
          </a:p>
        </p:txBody>
      </p:sp>
      <p:pic>
        <p:nvPicPr>
          <p:cNvPr id="7" name="Picture 6">
            <a:extLst>
              <a:ext uri="{FF2B5EF4-FFF2-40B4-BE49-F238E27FC236}">
                <a16:creationId xmlns:a16="http://schemas.microsoft.com/office/drawing/2014/main" id="{FF49DAB0-6A84-4025-A043-548B7FE4CB54}"/>
              </a:ext>
            </a:extLst>
          </p:cNvPr>
          <p:cNvPicPr>
            <a:picLocks noChangeAspect="1"/>
          </p:cNvPicPr>
          <p:nvPr/>
        </p:nvPicPr>
        <p:blipFill>
          <a:blip r:embed="rId4"/>
          <a:stretch>
            <a:fillRect/>
          </a:stretch>
        </p:blipFill>
        <p:spPr>
          <a:xfrm rot="21344297">
            <a:off x="478830" y="3541985"/>
            <a:ext cx="2186530" cy="2714313"/>
          </a:xfrm>
          <a:prstGeom prst="rect">
            <a:avLst/>
          </a:prstGeom>
        </p:spPr>
      </p:pic>
    </p:spTree>
    <p:extLst>
      <p:ext uri="{BB962C8B-B14F-4D97-AF65-F5344CB8AC3E}">
        <p14:creationId xmlns:p14="http://schemas.microsoft.com/office/powerpoint/2010/main" val="969965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199"/>
            <a:ext cx="8229600" cy="648802"/>
          </a:xfrm>
        </p:spPr>
        <p:txBody>
          <a:bodyPr/>
          <a:lstStyle/>
          <a:p>
            <a:r>
              <a:rPr lang="en-US" sz="3600" dirty="0">
                <a:solidFill>
                  <a:srgbClr val="FFFF00"/>
                </a:solidFill>
              </a:rPr>
              <a:t>Education: Acade</a:t>
            </a:r>
            <a:r>
              <a:rPr lang="en-US" dirty="0">
                <a:solidFill>
                  <a:srgbClr val="FFFF00"/>
                </a:solidFill>
              </a:rPr>
              <a:t>mic Detailing</a:t>
            </a:r>
            <a:endParaRPr lang="en-US" sz="3600" dirty="0">
              <a:solidFill>
                <a:srgbClr val="FFFF00"/>
              </a:solidFill>
            </a:endParaRPr>
          </a:p>
        </p:txBody>
      </p:sp>
      <p:sp>
        <p:nvSpPr>
          <p:cNvPr id="6" name="Slide Number Placeholder 5"/>
          <p:cNvSpPr>
            <a:spLocks noGrp="1"/>
          </p:cNvSpPr>
          <p:nvPr>
            <p:ph type="sldNum" sz="quarter" idx="4294967295"/>
          </p:nvPr>
        </p:nvSpPr>
        <p:spPr>
          <a:xfrm>
            <a:off x="8496300" y="6553200"/>
            <a:ext cx="342900" cy="304800"/>
          </a:xfrm>
          <a:prstGeom prst="rect">
            <a:avLst/>
          </a:prstGeom>
        </p:spPr>
        <p:txBody>
          <a:bodyPr/>
          <a:lstStyle/>
          <a:p>
            <a:pPr>
              <a:defRPr/>
            </a:pPr>
            <a:fld id="{953D45C7-AFA8-4622-8BFA-D400F3569C1E}" type="slidenum">
              <a:rPr lang="en-US" smtClean="0">
                <a:solidFill>
                  <a:prstClr val="white"/>
                </a:solidFill>
              </a:rPr>
              <a:pPr>
                <a:defRPr/>
              </a:pPr>
              <a:t>51</a:t>
            </a:fld>
            <a:endParaRPr lang="en-US" dirty="0">
              <a:solidFill>
                <a:prstClr val="white"/>
              </a:solidFill>
            </a:endParaRPr>
          </a:p>
        </p:txBody>
      </p:sp>
      <p:sp>
        <p:nvSpPr>
          <p:cNvPr id="3" name="Content Placeholder 2"/>
          <p:cNvSpPr>
            <a:spLocks noGrp="1"/>
          </p:cNvSpPr>
          <p:nvPr>
            <p:ph idx="1"/>
          </p:nvPr>
        </p:nvSpPr>
        <p:spPr>
          <a:xfrm>
            <a:off x="533400" y="1219200"/>
            <a:ext cx="8382000" cy="4412632"/>
          </a:xfrm>
          <a:noFill/>
        </p:spPr>
        <p:txBody>
          <a:bodyPr/>
          <a:lstStyle/>
          <a:p>
            <a:pPr>
              <a:buNone/>
            </a:pPr>
            <a:r>
              <a:rPr lang="en-US" sz="2400" b="1" dirty="0"/>
              <a:t>Academic Detailing</a:t>
            </a:r>
          </a:p>
          <a:p>
            <a:pPr>
              <a:spcBef>
                <a:spcPts val="0"/>
              </a:spcBef>
            </a:pPr>
            <a:r>
              <a:rPr lang="en-US" b="1" i="1" dirty="0">
                <a:cs typeface="Helvetica" panose="020B0604020202020204" pitchFamily="34" charset="0"/>
              </a:rPr>
              <a:t>In-person </a:t>
            </a:r>
            <a:r>
              <a:rPr lang="en-US" dirty="0">
                <a:cs typeface="Helvetica" panose="020B0604020202020204" pitchFamily="34" charset="0"/>
              </a:rPr>
              <a:t>educational outreach</a:t>
            </a:r>
          </a:p>
          <a:p>
            <a:pPr lvl="1">
              <a:spcBef>
                <a:spcPts val="0"/>
              </a:spcBef>
            </a:pPr>
            <a:r>
              <a:rPr lang="en-US" dirty="0">
                <a:cs typeface="Helvetica" panose="020B0604020202020204" pitchFamily="34" charset="0"/>
              </a:rPr>
              <a:t>Information is provided </a:t>
            </a:r>
            <a:r>
              <a:rPr lang="en-US" b="1" i="1" dirty="0">
                <a:cs typeface="Helvetica" panose="020B0604020202020204" pitchFamily="34" charset="0"/>
              </a:rPr>
              <a:t>interactively</a:t>
            </a:r>
            <a:r>
              <a:rPr lang="en-US" dirty="0">
                <a:cs typeface="Helvetica" panose="020B0604020202020204" pitchFamily="34" charset="0"/>
              </a:rPr>
              <a:t> so the academic detailer can: </a:t>
            </a:r>
          </a:p>
          <a:p>
            <a:pPr marL="1031875" lvl="2" indent="-234950">
              <a:spcBef>
                <a:spcPts val="0"/>
              </a:spcBef>
            </a:pPr>
            <a:r>
              <a:rPr lang="en-US" sz="1400" b="1" i="1" dirty="0">
                <a:cs typeface="Helvetica" panose="020B0604020202020204" pitchFamily="34" charset="0"/>
              </a:rPr>
              <a:t>Understand</a:t>
            </a:r>
            <a:r>
              <a:rPr lang="en-US" sz="1400" dirty="0">
                <a:cs typeface="Helvetica" panose="020B0604020202020204" pitchFamily="34" charset="0"/>
              </a:rPr>
              <a:t> where the provider is coming from in terms of knowledge, attitudes, and </a:t>
            </a:r>
            <a:r>
              <a:rPr lang="en-US" sz="1400" b="1" i="1" dirty="0">
                <a:cs typeface="Helvetica" panose="020B0604020202020204" pitchFamily="34" charset="0"/>
              </a:rPr>
              <a:t>personal motivations </a:t>
            </a:r>
            <a:r>
              <a:rPr lang="en-US" sz="1400" dirty="0">
                <a:cs typeface="Helvetica" panose="020B0604020202020204" pitchFamily="34" charset="0"/>
              </a:rPr>
              <a:t>for practice</a:t>
            </a:r>
          </a:p>
          <a:p>
            <a:pPr marL="1031875" lvl="2" indent="-234950">
              <a:spcBef>
                <a:spcPts val="0"/>
              </a:spcBef>
            </a:pPr>
            <a:r>
              <a:rPr lang="en-US" sz="1400" b="1" i="1" dirty="0">
                <a:cs typeface="Helvetica" panose="020B0604020202020204" pitchFamily="34" charset="0"/>
              </a:rPr>
              <a:t>Modify </a:t>
            </a:r>
            <a:r>
              <a:rPr lang="en-US" sz="1400" dirty="0">
                <a:cs typeface="Helvetica" panose="020B0604020202020204" pitchFamily="34" charset="0"/>
              </a:rPr>
              <a:t>the interaction to meet the needs of the provider</a:t>
            </a:r>
          </a:p>
          <a:p>
            <a:pPr marL="1031875" lvl="2" indent="-234950">
              <a:spcBef>
                <a:spcPts val="0"/>
              </a:spcBef>
            </a:pPr>
            <a:r>
              <a:rPr lang="en-US" sz="1400" b="1" i="1" dirty="0">
                <a:cs typeface="Helvetica" panose="020B0604020202020204" pitchFamily="34" charset="0"/>
              </a:rPr>
              <a:t>Engage</a:t>
            </a:r>
            <a:r>
              <a:rPr lang="en-US" sz="1400" dirty="0">
                <a:cs typeface="Helvetica" panose="020B0604020202020204" pitchFamily="34" charset="0"/>
              </a:rPr>
              <a:t> the provider by acknowledging their expertise and learning together rather than teaching </a:t>
            </a:r>
          </a:p>
          <a:p>
            <a:pPr>
              <a:spcBef>
                <a:spcPts val="0"/>
              </a:spcBef>
            </a:pPr>
            <a:r>
              <a:rPr lang="en-US" dirty="0">
                <a:cs typeface="Helvetica" panose="020B0604020202020204" pitchFamily="34" charset="0"/>
              </a:rPr>
              <a:t>Uses balanced evidence-based information and tools</a:t>
            </a:r>
          </a:p>
          <a:p>
            <a:pPr>
              <a:spcBef>
                <a:spcPts val="0"/>
              </a:spcBef>
            </a:pPr>
            <a:r>
              <a:rPr lang="en-US" dirty="0">
                <a:cs typeface="Helvetica" panose="020B0604020202020204" pitchFamily="34" charset="0"/>
              </a:rPr>
              <a:t>Delivered by a healthcare professional specially skilled in empathic persuasive communication</a:t>
            </a:r>
          </a:p>
          <a:p>
            <a:pPr>
              <a:spcBef>
                <a:spcPts val="0"/>
              </a:spcBef>
            </a:pPr>
            <a:r>
              <a:rPr lang="en-US" dirty="0">
                <a:cs typeface="Helvetica" panose="020B0604020202020204" pitchFamily="34" charset="0"/>
              </a:rPr>
              <a:t>Over time, the educator and provider develop a trusted and useful </a:t>
            </a:r>
            <a:r>
              <a:rPr lang="en-US" b="1" i="1" dirty="0">
                <a:cs typeface="Helvetica" panose="020B0604020202020204" pitchFamily="34" charset="0"/>
              </a:rPr>
              <a:t>relationship</a:t>
            </a:r>
          </a:p>
          <a:p>
            <a:r>
              <a:rPr lang="en-US" sz="1800" dirty="0"/>
              <a:t>Multiple campaigns incl. Pain Management, Opioid Safety Initiative, Opioid Use Disorder (OUD), Insomnia; Psychotropic Drug Safety Initiative (PDSI), incl. benzodiazepines.</a:t>
            </a:r>
          </a:p>
          <a:p>
            <a:r>
              <a:rPr lang="en-US" sz="1800" u="sng" dirty="0">
                <a:hlinkClick r:id="rId3"/>
              </a:rPr>
              <a:t>http://www.pbm.va.gov/PBM/academicdetailingservicehome.asp</a:t>
            </a:r>
            <a:endParaRPr lang="en-US" sz="1800" dirty="0"/>
          </a:p>
          <a:p>
            <a:endParaRPr lang="en-US" sz="1800" dirty="0"/>
          </a:p>
          <a:p>
            <a:pPr lvl="0"/>
            <a:endParaRPr lang="en-US" dirty="0">
              <a:solidFill>
                <a:prstClr val="black"/>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487" y="914400"/>
            <a:ext cx="3795713" cy="87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358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38200" y="134229"/>
            <a:ext cx="7391400" cy="533400"/>
          </a:xfrm>
        </p:spPr>
        <p:txBody>
          <a:bodyPr/>
          <a:lstStyle/>
          <a:p>
            <a:r>
              <a:rPr lang="en-US" altLang="en-US" sz="2800" dirty="0">
                <a:solidFill>
                  <a:srgbClr val="FFFF00"/>
                </a:solidFill>
              </a:rPr>
              <a:t>VA/DoD Joint Pain Education Project (JPEP)</a:t>
            </a:r>
            <a:endParaRPr lang="en-US" altLang="en-US" sz="2800" i="1" dirty="0"/>
          </a:p>
        </p:txBody>
      </p:sp>
      <p:sp>
        <p:nvSpPr>
          <p:cNvPr id="4" name="Slide Number Placeholder 3"/>
          <p:cNvSpPr>
            <a:spLocks noGrp="1"/>
          </p:cNvSpPr>
          <p:nvPr>
            <p:ph type="sldNum" sz="quarter" idx="4294967295"/>
          </p:nvPr>
        </p:nvSpPr>
        <p:spPr>
          <a:xfrm>
            <a:off x="8315425" y="6553200"/>
            <a:ext cx="381000" cy="349250"/>
          </a:xfrm>
        </p:spPr>
        <p:txBody>
          <a:bodyPr/>
          <a:lstStyle/>
          <a:p>
            <a:pPr>
              <a:defRPr/>
            </a:pPr>
            <a:fld id="{08DC23AA-12DD-4D5F-A18A-73EDF50CFF28}" type="slidenum">
              <a:rPr lang="en-US" sz="1200" smtClean="0">
                <a:solidFill>
                  <a:schemeClr val="bg1"/>
                </a:solidFill>
              </a:rPr>
              <a:pPr>
                <a:defRPr/>
              </a:pPr>
              <a:t>52</a:t>
            </a:fld>
            <a:endParaRPr lang="en-US" sz="1200" dirty="0">
              <a:solidFill>
                <a:schemeClr val="bg1"/>
              </a:solidFill>
            </a:endParaRPr>
          </a:p>
        </p:txBody>
      </p:sp>
      <p:sp>
        <p:nvSpPr>
          <p:cNvPr id="2" name="Rectangle 1">
            <a:extLst>
              <a:ext uri="{FF2B5EF4-FFF2-40B4-BE49-F238E27FC236}">
                <a16:creationId xmlns:a16="http://schemas.microsoft.com/office/drawing/2014/main" id="{79A61487-AD6E-4094-BCF5-A1CCE2464034}"/>
              </a:ext>
            </a:extLst>
          </p:cNvPr>
          <p:cNvSpPr/>
          <p:nvPr/>
        </p:nvSpPr>
        <p:spPr>
          <a:xfrm>
            <a:off x="228600" y="914400"/>
            <a:ext cx="9067800" cy="2000548"/>
          </a:xfrm>
          <a:prstGeom prst="rect">
            <a:avLst/>
          </a:prstGeom>
        </p:spPr>
        <p:txBody>
          <a:bodyPr wrap="square">
            <a:spAutoFit/>
          </a:bodyPr>
          <a:lstStyle/>
          <a:p>
            <a:r>
              <a:rPr lang="en-US" sz="2400" b="1" dirty="0"/>
              <a:t>The Objectives of the JPEP are to:</a:t>
            </a:r>
            <a:endParaRPr lang="en-US" sz="2400" dirty="0"/>
          </a:p>
          <a:p>
            <a:pPr marL="342900" indent="-342900">
              <a:buFont typeface="Arial" panose="020B0604020202020204" pitchFamily="34" charset="0"/>
              <a:buChar char="•"/>
            </a:pPr>
            <a:r>
              <a:rPr lang="en-US" sz="2000" dirty="0"/>
              <a:t>Standardize DoD/VHA education curriculum content, supporting materials, and a variety of commonly accessible delivery systems.</a:t>
            </a:r>
          </a:p>
          <a:p>
            <a:pPr marL="342900" indent="-342900">
              <a:buFont typeface="Arial" panose="020B0604020202020204" pitchFamily="34" charset="0"/>
              <a:buChar char="•"/>
            </a:pPr>
            <a:r>
              <a:rPr lang="en-US" sz="2000" dirty="0"/>
              <a:t>Enhance pain care transition between the DoD and VA</a:t>
            </a:r>
          </a:p>
          <a:p>
            <a:pPr marL="342900" indent="-342900">
              <a:buFont typeface="Arial" panose="020B0604020202020204" pitchFamily="34" charset="0"/>
              <a:buChar char="•"/>
            </a:pPr>
            <a:r>
              <a:rPr lang="en-US" sz="2000" dirty="0"/>
              <a:t>Commit to learning and training our providers, teams, centers, and agencies together; building a new model of pain care</a:t>
            </a:r>
          </a:p>
        </p:txBody>
      </p:sp>
      <p:pic>
        <p:nvPicPr>
          <p:cNvPr id="3" name="Picture 2">
            <a:extLst>
              <a:ext uri="{FF2B5EF4-FFF2-40B4-BE49-F238E27FC236}">
                <a16:creationId xmlns:a16="http://schemas.microsoft.com/office/drawing/2014/main" id="{65C8F862-0E87-4C14-A122-A9BFB052FE66}"/>
              </a:ext>
            </a:extLst>
          </p:cNvPr>
          <p:cNvPicPr>
            <a:picLocks noChangeAspect="1"/>
          </p:cNvPicPr>
          <p:nvPr/>
        </p:nvPicPr>
        <p:blipFill>
          <a:blip r:embed="rId2"/>
          <a:stretch>
            <a:fillRect/>
          </a:stretch>
        </p:blipFill>
        <p:spPr>
          <a:xfrm>
            <a:off x="4191000" y="3062760"/>
            <a:ext cx="4638992" cy="3274583"/>
          </a:xfrm>
          <a:prstGeom prst="rect">
            <a:avLst/>
          </a:prstGeom>
        </p:spPr>
      </p:pic>
      <p:sp>
        <p:nvSpPr>
          <p:cNvPr id="8" name="Rectangle 7">
            <a:extLst>
              <a:ext uri="{FF2B5EF4-FFF2-40B4-BE49-F238E27FC236}">
                <a16:creationId xmlns:a16="http://schemas.microsoft.com/office/drawing/2014/main" id="{B1F32451-FE98-43E4-A338-686851D033FA}"/>
              </a:ext>
            </a:extLst>
          </p:cNvPr>
          <p:cNvSpPr/>
          <p:nvPr/>
        </p:nvSpPr>
        <p:spPr>
          <a:xfrm>
            <a:off x="228600" y="3037360"/>
            <a:ext cx="3505200" cy="5570756"/>
          </a:xfrm>
          <a:prstGeom prst="rect">
            <a:avLst/>
          </a:prstGeom>
        </p:spPr>
        <p:txBody>
          <a:bodyPr wrap="square">
            <a:spAutoFit/>
          </a:bodyPr>
          <a:lstStyle/>
          <a:p>
            <a:pPr marL="342900" indent="-342900">
              <a:buFont typeface="Arial" panose="020B0604020202020204" pitchFamily="34" charset="0"/>
              <a:buChar char="•"/>
            </a:pPr>
            <a:r>
              <a:rPr lang="en-US" sz="2000" dirty="0"/>
              <a:t>31 educational modules (provider training curriculum)</a:t>
            </a:r>
          </a:p>
          <a:p>
            <a:pPr marL="342900" indent="-342900">
              <a:buFont typeface="Arial" panose="020B0604020202020204" pitchFamily="34" charset="0"/>
              <a:buChar char="•"/>
            </a:pPr>
            <a:r>
              <a:rPr lang="en-US" sz="2000" dirty="0"/>
              <a:t>Target audience:</a:t>
            </a:r>
          </a:p>
          <a:p>
            <a:pPr marL="800100" lvl="1" indent="-342900">
              <a:buFont typeface="Arial" panose="020B0604020202020204" pitchFamily="34" charset="0"/>
              <a:buChar char="•"/>
            </a:pPr>
            <a:r>
              <a:rPr lang="en-US" sz="2000" dirty="0"/>
              <a:t>Primary Care providers</a:t>
            </a:r>
          </a:p>
          <a:p>
            <a:pPr marL="800100" lvl="1" indent="-342900">
              <a:buFont typeface="Arial" panose="020B0604020202020204" pitchFamily="34" charset="0"/>
              <a:buChar char="•"/>
            </a:pPr>
            <a:r>
              <a:rPr lang="en-US" sz="2000" dirty="0"/>
              <a:t>PACT/Medical Home teams</a:t>
            </a:r>
          </a:p>
          <a:p>
            <a:pPr marL="342900" indent="-342900">
              <a:buFont typeface="Arial" panose="020B0604020202020204" pitchFamily="34" charset="0"/>
              <a:buChar char="•"/>
            </a:pPr>
            <a:r>
              <a:rPr lang="en-US" sz="2000" dirty="0"/>
              <a:t>Used for webinars</a:t>
            </a:r>
          </a:p>
          <a:p>
            <a:pPr marL="342900" indent="-342900">
              <a:buFont typeface="Arial" panose="020B0604020202020204" pitchFamily="34" charset="0"/>
              <a:buChar char="•"/>
            </a:pPr>
            <a:r>
              <a:rPr lang="en-US" sz="2000" dirty="0"/>
              <a:t>Ongoing effort to convert into self-study web training programs </a:t>
            </a:r>
          </a:p>
          <a:p>
            <a:pPr marL="342900" indent="-342900">
              <a:buFont typeface="Arial" panose="020B0604020202020204" pitchFamily="34" charset="0"/>
              <a:buChar char="•"/>
            </a:pPr>
            <a:endParaRPr lang="en-US" sz="2000" dirty="0"/>
          </a:p>
          <a:p>
            <a:endParaRPr lang="en-US" sz="2000" dirty="0"/>
          </a:p>
          <a:p>
            <a:endParaRPr lang="en-US" altLang="en-US" sz="2400" dirty="0"/>
          </a:p>
          <a:p>
            <a:r>
              <a:rPr lang="en-US" altLang="en-US" sz="2400" b="1" dirty="0"/>
              <a:t>			</a:t>
            </a:r>
            <a:endParaRPr lang="en-US" altLang="en-US" sz="2000" b="1" dirty="0"/>
          </a:p>
          <a:p>
            <a:endParaRPr lang="en-US" altLang="en-US" sz="2400" b="1" dirty="0"/>
          </a:p>
          <a:p>
            <a:endParaRPr lang="en-US" sz="24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5011"/>
            <a:ext cx="6096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610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137160"/>
            <a:ext cx="7162800" cy="762000"/>
          </a:xfrm>
        </p:spPr>
        <p:txBody>
          <a:bodyPr/>
          <a:lstStyle/>
          <a:p>
            <a:r>
              <a:rPr lang="en-US" altLang="en-US" sz="3600" dirty="0"/>
              <a:t>       </a:t>
            </a:r>
            <a:r>
              <a:rPr lang="en-US" altLang="en-US" dirty="0">
                <a:solidFill>
                  <a:srgbClr val="FFFF00"/>
                </a:solidFill>
              </a:rPr>
              <a:t>VA/DoD JPEP Educational Videos</a:t>
            </a:r>
            <a:endParaRPr lang="en-US" altLang="en-US" sz="3600" i="1" dirty="0"/>
          </a:p>
        </p:txBody>
      </p:sp>
      <p:sp>
        <p:nvSpPr>
          <p:cNvPr id="4" name="Slide Number Placeholder 3"/>
          <p:cNvSpPr>
            <a:spLocks noGrp="1"/>
          </p:cNvSpPr>
          <p:nvPr>
            <p:ph type="sldNum" sz="quarter" idx="4294967295"/>
          </p:nvPr>
        </p:nvSpPr>
        <p:spPr>
          <a:xfrm>
            <a:off x="8315425" y="6553200"/>
            <a:ext cx="381000" cy="349250"/>
          </a:xfrm>
        </p:spPr>
        <p:txBody>
          <a:bodyPr/>
          <a:lstStyle/>
          <a:p>
            <a:pPr>
              <a:defRPr/>
            </a:pPr>
            <a:fld id="{08DC23AA-12DD-4D5F-A18A-73EDF50CFF28}" type="slidenum">
              <a:rPr lang="en-US" sz="1200" smtClean="0">
                <a:solidFill>
                  <a:schemeClr val="bg1"/>
                </a:solidFill>
              </a:rPr>
              <a:pPr>
                <a:defRPr/>
              </a:pPr>
              <a:t>53</a:t>
            </a:fld>
            <a:endParaRPr lang="en-US" sz="1200" dirty="0">
              <a:solidFill>
                <a:schemeClr val="bg1"/>
              </a:solidFill>
            </a:endParaRPr>
          </a:p>
        </p:txBody>
      </p:sp>
      <p:pic>
        <p:nvPicPr>
          <p:cNvPr id="6" name="Picture 5">
            <a:extLst>
              <a:ext uri="{FF2B5EF4-FFF2-40B4-BE49-F238E27FC236}">
                <a16:creationId xmlns:a16="http://schemas.microsoft.com/office/drawing/2014/main" id="{E74EE6B4-42C5-4A5E-A037-405C4981C9B8}"/>
              </a:ext>
            </a:extLst>
          </p:cNvPr>
          <p:cNvPicPr>
            <a:picLocks noChangeAspect="1"/>
          </p:cNvPicPr>
          <p:nvPr/>
        </p:nvPicPr>
        <p:blipFill>
          <a:blip r:embed="rId2"/>
          <a:stretch>
            <a:fillRect/>
          </a:stretch>
        </p:blipFill>
        <p:spPr>
          <a:xfrm>
            <a:off x="533500" y="4000500"/>
            <a:ext cx="8162925" cy="2476500"/>
          </a:xfrm>
          <a:prstGeom prst="rect">
            <a:avLst/>
          </a:prstGeom>
        </p:spPr>
      </p:pic>
      <p:sp>
        <p:nvSpPr>
          <p:cNvPr id="7" name="Rectangle 6">
            <a:extLst>
              <a:ext uri="{FF2B5EF4-FFF2-40B4-BE49-F238E27FC236}">
                <a16:creationId xmlns:a16="http://schemas.microsoft.com/office/drawing/2014/main" id="{196D6F31-4FBA-4C92-9CCE-C45C693FFB8D}"/>
              </a:ext>
            </a:extLst>
          </p:cNvPr>
          <p:cNvSpPr/>
          <p:nvPr/>
        </p:nvSpPr>
        <p:spPr>
          <a:xfrm>
            <a:off x="467894" y="6477000"/>
            <a:ext cx="7761705" cy="923330"/>
          </a:xfrm>
          <a:prstGeom prst="rect">
            <a:avLst/>
          </a:prstGeom>
        </p:spPr>
        <p:txBody>
          <a:bodyPr wrap="square">
            <a:spAutoFit/>
          </a:bodyPr>
          <a:lstStyle/>
          <a:p>
            <a:endParaRPr lang="en-US" b="1" dirty="0">
              <a:solidFill>
                <a:schemeClr val="bg1"/>
              </a:solidFill>
            </a:endParaRPr>
          </a:p>
          <a:p>
            <a:endParaRPr lang="en-US" b="1" dirty="0">
              <a:solidFill>
                <a:schemeClr val="bg1"/>
              </a:solidFill>
            </a:endParaRPr>
          </a:p>
          <a:p>
            <a:r>
              <a:rPr lang="en-US" b="1" dirty="0">
                <a:solidFill>
                  <a:schemeClr val="bg1"/>
                </a:solidFill>
              </a:rPr>
              <a:t> </a:t>
            </a:r>
            <a:r>
              <a:rPr lang="en-US" b="1" dirty="0">
                <a:solidFill>
                  <a:schemeClr val="bg1"/>
                </a:solidFill>
                <a:hlinkClick r:id="rId3"/>
              </a:rPr>
              <a:t>DVCIPM's Vimeo page</a:t>
            </a:r>
            <a:r>
              <a:rPr lang="en-US" b="1" dirty="0">
                <a:solidFill>
                  <a:schemeClr val="bg1"/>
                </a:solidFill>
              </a:rPr>
              <a:t>. </a:t>
            </a:r>
            <a:endParaRPr lang="en-US" dirty="0">
              <a:solidFill>
                <a:schemeClr val="bg1"/>
              </a:solidFill>
            </a:endParaRPr>
          </a:p>
        </p:txBody>
      </p:sp>
      <p:pic>
        <p:nvPicPr>
          <p:cNvPr id="8" name="Picture 7">
            <a:extLst>
              <a:ext uri="{FF2B5EF4-FFF2-40B4-BE49-F238E27FC236}">
                <a16:creationId xmlns:a16="http://schemas.microsoft.com/office/drawing/2014/main" id="{3A9C9B34-AFA3-41FC-84C6-98E9F5E27C19}"/>
              </a:ext>
            </a:extLst>
          </p:cNvPr>
          <p:cNvPicPr>
            <a:picLocks noChangeAspect="1"/>
          </p:cNvPicPr>
          <p:nvPr/>
        </p:nvPicPr>
        <p:blipFill>
          <a:blip r:embed="rId4"/>
          <a:stretch>
            <a:fillRect/>
          </a:stretch>
        </p:blipFill>
        <p:spPr>
          <a:xfrm>
            <a:off x="3316706" y="990600"/>
            <a:ext cx="5293794" cy="3009900"/>
          </a:xfrm>
          <a:prstGeom prst="rect">
            <a:avLst/>
          </a:prstGeom>
        </p:spPr>
      </p:pic>
      <p:sp>
        <p:nvSpPr>
          <p:cNvPr id="9" name="Rectangle 8">
            <a:extLst>
              <a:ext uri="{FF2B5EF4-FFF2-40B4-BE49-F238E27FC236}">
                <a16:creationId xmlns:a16="http://schemas.microsoft.com/office/drawing/2014/main" id="{FAE15934-11B7-4A93-9366-6DE5D24C9327}"/>
              </a:ext>
            </a:extLst>
          </p:cNvPr>
          <p:cNvSpPr/>
          <p:nvPr/>
        </p:nvSpPr>
        <p:spPr>
          <a:xfrm>
            <a:off x="381000" y="1716613"/>
            <a:ext cx="2935706" cy="3046988"/>
          </a:xfrm>
          <a:prstGeom prst="rect">
            <a:avLst/>
          </a:prstGeom>
        </p:spPr>
        <p:txBody>
          <a:bodyPr wrap="square">
            <a:spAutoFit/>
          </a:bodyPr>
          <a:lstStyle/>
          <a:p>
            <a:r>
              <a:rPr lang="en-US" sz="1600" dirty="0">
                <a:hlinkClick r:id="rId5"/>
              </a:rPr>
              <a:t>www.dvcipm.org</a:t>
            </a:r>
            <a:endParaRPr lang="en-US" sz="1600" dirty="0"/>
          </a:p>
          <a:p>
            <a:r>
              <a:rPr lang="en-US" sz="1600" dirty="0">
                <a:hlinkClick r:id="rId6"/>
              </a:rPr>
              <a:t>www.vimeo.com/dvcipm</a:t>
            </a:r>
            <a:endParaRPr lang="en-US" sz="1600" dirty="0"/>
          </a:p>
          <a:p>
            <a:endParaRPr lang="en-US" sz="1600" dirty="0"/>
          </a:p>
          <a:p>
            <a:endParaRPr lang="en-US" sz="1600" dirty="0"/>
          </a:p>
          <a:p>
            <a:r>
              <a:rPr lang="en-US" sz="1600" dirty="0">
                <a:hlinkClick r:id="rId7"/>
              </a:rPr>
              <a:t>http://www.dvcipm.org/clinical-resources/joint-pain-education-project-jpep/pain-educational-videos/</a:t>
            </a:r>
            <a:endParaRPr lang="en-US" sz="1600" dirty="0"/>
          </a:p>
          <a:p>
            <a:endParaRPr lang="en-US" sz="1600" dirty="0"/>
          </a:p>
          <a:p>
            <a:endParaRPr lang="en-US" sz="1600" dirty="0"/>
          </a:p>
          <a:p>
            <a:endParaRPr lang="en-US" sz="1600" dirty="0"/>
          </a:p>
          <a:p>
            <a:endParaRPr lang="en-US" sz="1600" dirty="0"/>
          </a:p>
        </p:txBody>
      </p:sp>
      <p:sp>
        <p:nvSpPr>
          <p:cNvPr id="11" name="TextBox 10">
            <a:extLst>
              <a:ext uri="{FF2B5EF4-FFF2-40B4-BE49-F238E27FC236}">
                <a16:creationId xmlns:a16="http://schemas.microsoft.com/office/drawing/2014/main" id="{6FEB9955-9AA2-469D-A17E-D86DCF14D64C}"/>
              </a:ext>
            </a:extLst>
          </p:cNvPr>
          <p:cNvSpPr txBox="1"/>
          <p:nvPr/>
        </p:nvSpPr>
        <p:spPr>
          <a:xfrm>
            <a:off x="363220" y="1070282"/>
            <a:ext cx="3037306" cy="646331"/>
          </a:xfrm>
          <a:prstGeom prst="rect">
            <a:avLst/>
          </a:prstGeom>
          <a:noFill/>
        </p:spPr>
        <p:txBody>
          <a:bodyPr wrap="square" rtlCol="0">
            <a:spAutoFit/>
          </a:bodyPr>
          <a:lstStyle/>
          <a:p>
            <a:r>
              <a:rPr lang="en-US" dirty="0"/>
              <a:t>Provider and patient education videos</a:t>
            </a: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1625" y="76200"/>
            <a:ext cx="609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226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991209"/>
            <a:ext cx="7239000" cy="762000"/>
          </a:xfrm>
        </p:spPr>
        <p:txBody>
          <a:bodyPr>
            <a:noAutofit/>
          </a:bodyPr>
          <a:lstStyle/>
          <a:p>
            <a:pPr algn="l"/>
            <a:r>
              <a:rPr lang="en-US" sz="2400" b="1" dirty="0">
                <a:solidFill>
                  <a:srgbClr val="002060"/>
                </a:solidFill>
              </a:rPr>
              <a:t>Defense and Veterans Pain Rating Scale (DVPRS):</a:t>
            </a:r>
            <a:br>
              <a:rPr lang="en-US" sz="2400" b="1" dirty="0">
                <a:solidFill>
                  <a:srgbClr val="002060"/>
                </a:solidFill>
              </a:rPr>
            </a:br>
            <a:r>
              <a:rPr lang="en-US" sz="2400" i="1" dirty="0">
                <a:solidFill>
                  <a:srgbClr val="002060"/>
                </a:solidFill>
              </a:rPr>
              <a:t>Changing the Culture of Pain Care</a:t>
            </a:r>
            <a:endParaRPr lang="en-US" sz="2400" b="1" i="1" dirty="0">
              <a:solidFill>
                <a:srgbClr val="002060"/>
              </a:solidFill>
            </a:endParaRPr>
          </a:p>
        </p:txBody>
      </p:sp>
      <p:sp>
        <p:nvSpPr>
          <p:cNvPr id="7" name="Content Placeholder 6"/>
          <p:cNvSpPr>
            <a:spLocks noGrp="1"/>
          </p:cNvSpPr>
          <p:nvPr>
            <p:ph idx="1"/>
          </p:nvPr>
        </p:nvSpPr>
        <p:spPr>
          <a:xfrm>
            <a:off x="235729" y="1753208"/>
            <a:ext cx="8146271" cy="1218591"/>
          </a:xfrm>
        </p:spPr>
        <p:txBody>
          <a:bodyPr>
            <a:noAutofit/>
          </a:bodyPr>
          <a:lstStyle/>
          <a:p>
            <a:r>
              <a:rPr lang="en-US" sz="1500" dirty="0">
                <a:solidFill>
                  <a:srgbClr val="C00000"/>
                </a:solidFill>
              </a:rPr>
              <a:t>Goal:</a:t>
            </a:r>
            <a:r>
              <a:rPr lang="en-US" sz="1500" b="1" dirty="0">
                <a:solidFill>
                  <a:srgbClr val="C00000"/>
                </a:solidFill>
              </a:rPr>
              <a:t> Standardized Pain Assessment Tool</a:t>
            </a:r>
          </a:p>
          <a:p>
            <a:r>
              <a:rPr lang="en-US" sz="1500" dirty="0"/>
              <a:t>A common language DoD and VHA pain assessment tool with visual cues and a common set of measurement questions—linked to function.</a:t>
            </a:r>
          </a:p>
          <a:p>
            <a:r>
              <a:rPr lang="en-US" sz="1500" dirty="0">
                <a:hlinkClick r:id="rId3"/>
              </a:rPr>
              <a:t>http://www.dvcipm.org/clinical-resources/defense-veterans-pain-rating-scale-dvprs/</a:t>
            </a:r>
            <a:endParaRPr lang="en-US" sz="1500" dirty="0"/>
          </a:p>
          <a:p>
            <a:endParaRPr lang="en-US" sz="1500" dirty="0"/>
          </a:p>
          <a:p>
            <a:pPr marL="0" indent="0">
              <a:buNone/>
            </a:pPr>
            <a:endParaRPr lang="en-US" sz="1500" dirty="0"/>
          </a:p>
        </p:txBody>
      </p:sp>
      <p:sp>
        <p:nvSpPr>
          <p:cNvPr id="6" name="Title 1">
            <a:extLst>
              <a:ext uri="{FF2B5EF4-FFF2-40B4-BE49-F238E27FC236}">
                <a16:creationId xmlns:a16="http://schemas.microsoft.com/office/drawing/2014/main" id="{9523CFDA-0DD4-4401-8B0C-482775BBC987}"/>
              </a:ext>
            </a:extLst>
          </p:cNvPr>
          <p:cNvSpPr txBox="1">
            <a:spLocks/>
          </p:cNvSpPr>
          <p:nvPr/>
        </p:nvSpPr>
        <p:spPr>
          <a:xfrm>
            <a:off x="914400" y="137160"/>
            <a:ext cx="7162800" cy="762000"/>
          </a:xfrm>
          <a:prstGeom prst="rect">
            <a:avLst/>
          </a:prstGeom>
        </p:spPr>
        <p:txBody>
          <a:bodyPr/>
          <a:lstStyle>
            <a:lvl1pPr algn="ctr" defTabSz="457200" rtl="0" eaLnBrk="1" fontAlgn="base" hangingPunct="1">
              <a:spcBef>
                <a:spcPct val="0"/>
              </a:spcBef>
              <a:spcAft>
                <a:spcPct val="0"/>
              </a:spcAft>
              <a:defRPr sz="3600" kern="1200" baseline="0">
                <a:solidFill>
                  <a:schemeClr val="bg1"/>
                </a:solidFill>
                <a:latin typeface="Calibri" panose="020F0502020204030204" pitchFamily="34" charset="0"/>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altLang="en-US" dirty="0"/>
              <a:t>       </a:t>
            </a:r>
            <a:r>
              <a:rPr lang="en-US" altLang="en-US" dirty="0">
                <a:solidFill>
                  <a:srgbClr val="FFFF00"/>
                </a:solidFill>
              </a:rPr>
              <a:t>VA/DoD Pain Measurement</a:t>
            </a:r>
            <a:endParaRPr lang="en-US" altLang="en-US" i="1" dirty="0"/>
          </a:p>
        </p:txBody>
      </p:sp>
      <p:pic>
        <p:nvPicPr>
          <p:cNvPr id="9" name="Picture 8">
            <a:extLst>
              <a:ext uri="{FF2B5EF4-FFF2-40B4-BE49-F238E27FC236}">
                <a16:creationId xmlns:a16="http://schemas.microsoft.com/office/drawing/2014/main" id="{C9A2F37D-2A94-4557-9069-D219DDBC1121}"/>
              </a:ext>
            </a:extLst>
          </p:cNvPr>
          <p:cNvPicPr>
            <a:picLocks noChangeAspect="1"/>
          </p:cNvPicPr>
          <p:nvPr/>
        </p:nvPicPr>
        <p:blipFill>
          <a:blip r:embed="rId4"/>
          <a:stretch>
            <a:fillRect/>
          </a:stretch>
        </p:blipFill>
        <p:spPr>
          <a:xfrm>
            <a:off x="104775" y="2971799"/>
            <a:ext cx="4509513" cy="2819401"/>
          </a:xfrm>
          <a:prstGeom prst="rect">
            <a:avLst/>
          </a:prstGeom>
          <a:ln w="9525">
            <a:solidFill>
              <a:schemeClr val="tx1"/>
            </a:solidFill>
          </a:ln>
        </p:spPr>
      </p:pic>
      <p:pic>
        <p:nvPicPr>
          <p:cNvPr id="10" name="Picture 9">
            <a:extLst>
              <a:ext uri="{FF2B5EF4-FFF2-40B4-BE49-F238E27FC236}">
                <a16:creationId xmlns:a16="http://schemas.microsoft.com/office/drawing/2014/main" id="{7F7CB74B-A1C4-4866-93D7-56F468552760}"/>
              </a:ext>
            </a:extLst>
          </p:cNvPr>
          <p:cNvPicPr>
            <a:picLocks noChangeAspect="1"/>
          </p:cNvPicPr>
          <p:nvPr/>
        </p:nvPicPr>
        <p:blipFill>
          <a:blip r:embed="rId5"/>
          <a:stretch>
            <a:fillRect/>
          </a:stretch>
        </p:blipFill>
        <p:spPr>
          <a:xfrm>
            <a:off x="4644768" y="2971800"/>
            <a:ext cx="4509513" cy="2819401"/>
          </a:xfrm>
          <a:prstGeom prst="rect">
            <a:avLst/>
          </a:prstGeom>
          <a:ln w="9525">
            <a:solidFill>
              <a:schemeClr val="tx1"/>
            </a:solidFill>
          </a:ln>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76200"/>
            <a:ext cx="609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358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anim calcmode="lin" valueType="num">
                                      <p:cBhvr>
                                        <p:cTn id="2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2188" y="1905000"/>
            <a:ext cx="3997412" cy="3910949"/>
          </a:xfrm>
        </p:spPr>
        <p:txBody>
          <a:bodyPr>
            <a:noAutofit/>
          </a:bodyPr>
          <a:lstStyle/>
          <a:p>
            <a:r>
              <a:rPr lang="en-US" sz="1600" dirty="0"/>
              <a:t>The Pain Assessment Screening Tool and Outcomes Registry (PASTOR) is a 20-30 minute survey that produces a comprehensive 3-page clinician report of a patient's chronic pain. </a:t>
            </a:r>
          </a:p>
          <a:p>
            <a:r>
              <a:rPr lang="en-US" sz="1600" dirty="0"/>
              <a:t>PASTOR uses instruments developed by the National Institutes of Health (NIH), collectively known as the Patient Reported Outcomes Measurement Information System (PROMIS), including Computer Adaptive Testing (CAT)</a:t>
            </a:r>
          </a:p>
          <a:p>
            <a:r>
              <a:rPr lang="en-US" sz="1600" dirty="0"/>
              <a:t> PASTOR is able to obtain scores in pain related areas such as sleep disturbance or physical function in as few as 4-6 questions each without sacrificing the precision of a classic short form.</a:t>
            </a:r>
            <a:endParaRPr lang="en-US" sz="1600" dirty="0">
              <a:hlinkClick r:id="rId3"/>
            </a:endParaRPr>
          </a:p>
          <a:p>
            <a:r>
              <a:rPr lang="en-US" sz="1100" dirty="0">
                <a:hlinkClick r:id="rId4"/>
              </a:rPr>
              <a:t>http://www.dvcipm.org/clinical-resources/pain-assessment-screening-tool-and-outcomes-registry-pastor/</a:t>
            </a:r>
            <a:endParaRPr lang="en-US" sz="1100" dirty="0"/>
          </a:p>
          <a:p>
            <a:endParaRPr lang="en-US" sz="1500" dirty="0"/>
          </a:p>
          <a:p>
            <a:pPr marL="0" indent="0">
              <a:buNone/>
            </a:pPr>
            <a:endParaRPr lang="en-US" sz="1500" dirty="0"/>
          </a:p>
        </p:txBody>
      </p:sp>
      <p:sp>
        <p:nvSpPr>
          <p:cNvPr id="6" name="Title 1">
            <a:extLst>
              <a:ext uri="{FF2B5EF4-FFF2-40B4-BE49-F238E27FC236}">
                <a16:creationId xmlns:a16="http://schemas.microsoft.com/office/drawing/2014/main" id="{9523CFDA-0DD4-4401-8B0C-482775BBC987}"/>
              </a:ext>
            </a:extLst>
          </p:cNvPr>
          <p:cNvSpPr txBox="1">
            <a:spLocks/>
          </p:cNvSpPr>
          <p:nvPr/>
        </p:nvSpPr>
        <p:spPr>
          <a:xfrm>
            <a:off x="914400" y="137160"/>
            <a:ext cx="3581400" cy="762000"/>
          </a:xfrm>
          <a:prstGeom prst="rect">
            <a:avLst/>
          </a:prstGeom>
        </p:spPr>
        <p:txBody>
          <a:bodyPr/>
          <a:lstStyle>
            <a:lvl1pPr algn="ctr" defTabSz="457200" rtl="0" eaLnBrk="1" fontAlgn="base" hangingPunct="1">
              <a:spcBef>
                <a:spcPct val="0"/>
              </a:spcBef>
              <a:spcAft>
                <a:spcPct val="0"/>
              </a:spcAft>
              <a:defRPr sz="3600" kern="1200" baseline="0">
                <a:solidFill>
                  <a:schemeClr val="bg1"/>
                </a:solidFill>
                <a:latin typeface="Calibri" panose="020F0502020204030204" pitchFamily="34" charset="0"/>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endParaRPr lang="en-US" altLang="en-US" i="1"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050" y="137160"/>
            <a:ext cx="4366045"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88" y="1143000"/>
            <a:ext cx="1905001" cy="6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a:extLst>
              <a:ext uri="{FF2B5EF4-FFF2-40B4-BE49-F238E27FC236}">
                <a16:creationId xmlns:a16="http://schemas.microsoft.com/office/drawing/2014/main" id="{9523CFDA-0DD4-4401-8B0C-482775BBC987}"/>
              </a:ext>
            </a:extLst>
          </p:cNvPr>
          <p:cNvSpPr txBox="1">
            <a:spLocks/>
          </p:cNvSpPr>
          <p:nvPr/>
        </p:nvSpPr>
        <p:spPr>
          <a:xfrm>
            <a:off x="914400" y="137160"/>
            <a:ext cx="3276600" cy="624840"/>
          </a:xfrm>
          <a:prstGeom prst="rect">
            <a:avLst/>
          </a:prstGeom>
        </p:spPr>
        <p:txBody>
          <a:bodyPr/>
          <a:lstStyle>
            <a:lvl1pPr algn="ctr" defTabSz="457200" rtl="0" eaLnBrk="1" fontAlgn="base" hangingPunct="1">
              <a:spcBef>
                <a:spcPct val="0"/>
              </a:spcBef>
              <a:spcAft>
                <a:spcPct val="0"/>
              </a:spcAft>
              <a:defRPr sz="3600" kern="1200" baseline="0">
                <a:solidFill>
                  <a:schemeClr val="bg1"/>
                </a:solidFill>
                <a:latin typeface="Calibri" panose="020F0502020204030204" pitchFamily="34" charset="0"/>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altLang="en-US" dirty="0">
                <a:solidFill>
                  <a:srgbClr val="FFFF00"/>
                </a:solidFill>
              </a:rPr>
              <a:t>DoD: PASTOR</a:t>
            </a:r>
            <a:endParaRPr lang="en-US" altLang="en-US" i="1" dirty="0"/>
          </a:p>
        </p:txBody>
      </p:sp>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83661"/>
            <a:ext cx="609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19785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991209"/>
            <a:ext cx="7239000" cy="608991"/>
          </a:xfrm>
        </p:spPr>
        <p:txBody>
          <a:bodyPr>
            <a:noAutofit/>
          </a:bodyPr>
          <a:lstStyle/>
          <a:p>
            <a:pPr algn="l"/>
            <a:r>
              <a:rPr lang="en-US" sz="2400" b="1" dirty="0">
                <a:solidFill>
                  <a:srgbClr val="002060"/>
                </a:solidFill>
              </a:rPr>
              <a:t>Acupuncture Training Across Clinical Settings (ATACS) </a:t>
            </a:r>
            <a:endParaRPr lang="en-US" sz="2400" b="1" i="1" dirty="0">
              <a:solidFill>
                <a:srgbClr val="002060"/>
              </a:solidFill>
            </a:endParaRPr>
          </a:p>
        </p:txBody>
      </p:sp>
      <p:sp>
        <p:nvSpPr>
          <p:cNvPr id="7" name="Content Placeholder 6"/>
          <p:cNvSpPr>
            <a:spLocks noGrp="1"/>
          </p:cNvSpPr>
          <p:nvPr>
            <p:ph idx="1"/>
          </p:nvPr>
        </p:nvSpPr>
        <p:spPr>
          <a:xfrm>
            <a:off x="2667000" y="2185051"/>
            <a:ext cx="5867400" cy="3910949"/>
          </a:xfrm>
        </p:spPr>
        <p:txBody>
          <a:bodyPr>
            <a:noAutofit/>
          </a:bodyPr>
          <a:lstStyle/>
          <a:p>
            <a:r>
              <a:rPr lang="en-US" sz="1600" dirty="0"/>
              <a:t>DVCIPM and VHA National Pain Management Program Office recently completed a Joint Incentive Fund acupuncture education and training program entitled, </a:t>
            </a:r>
            <a:r>
              <a:rPr lang="en-US" sz="1600" b="1" dirty="0"/>
              <a:t>Acupuncture Training Across Clinical Settings </a:t>
            </a:r>
            <a:r>
              <a:rPr lang="en-US" sz="1600" dirty="0"/>
              <a:t>(ATACS) over the past 3 years.  </a:t>
            </a:r>
          </a:p>
          <a:p>
            <a:r>
              <a:rPr lang="en-US" sz="1600" dirty="0"/>
              <a:t>ATACS deployed certified Battlefield Acupuncture (BFA) trainers to receptive Department of Defense/Veterans Affairs (DoD/VA) medical centers to teach this technique to qualified providers and collect data to assess patient and project outcomes.  </a:t>
            </a:r>
          </a:p>
          <a:p>
            <a:r>
              <a:rPr lang="en-US" sz="1600" dirty="0"/>
              <a:t>Over 2,800 providers were </a:t>
            </a:r>
          </a:p>
          <a:p>
            <a:endParaRPr lang="en-US" sz="1600" dirty="0">
              <a:hlinkClick r:id="rId3"/>
            </a:endParaRPr>
          </a:p>
          <a:p>
            <a:r>
              <a:rPr lang="en-US" sz="1400" dirty="0">
                <a:hlinkClick r:id="rId3"/>
              </a:rPr>
              <a:t>http://www.dvcipm.org/clinical-resources/battlefield-acupuncture/</a:t>
            </a:r>
            <a:endParaRPr lang="en-US" sz="1400" dirty="0"/>
          </a:p>
          <a:p>
            <a:endParaRPr lang="en-US" sz="1500" dirty="0"/>
          </a:p>
          <a:p>
            <a:pPr marL="0" indent="0">
              <a:buNone/>
            </a:pPr>
            <a:endParaRPr lang="en-US" sz="1500" dirty="0"/>
          </a:p>
        </p:txBody>
      </p:sp>
      <p:sp>
        <p:nvSpPr>
          <p:cNvPr id="6" name="Title 1">
            <a:extLst>
              <a:ext uri="{FF2B5EF4-FFF2-40B4-BE49-F238E27FC236}">
                <a16:creationId xmlns:a16="http://schemas.microsoft.com/office/drawing/2014/main" id="{9523CFDA-0DD4-4401-8B0C-482775BBC987}"/>
              </a:ext>
            </a:extLst>
          </p:cNvPr>
          <p:cNvSpPr txBox="1">
            <a:spLocks/>
          </p:cNvSpPr>
          <p:nvPr/>
        </p:nvSpPr>
        <p:spPr>
          <a:xfrm>
            <a:off x="914400" y="137160"/>
            <a:ext cx="7162800" cy="762000"/>
          </a:xfrm>
          <a:prstGeom prst="rect">
            <a:avLst/>
          </a:prstGeom>
        </p:spPr>
        <p:txBody>
          <a:bodyPr/>
          <a:lstStyle>
            <a:lvl1pPr algn="ctr" defTabSz="457200" rtl="0" eaLnBrk="1" fontAlgn="base" hangingPunct="1">
              <a:spcBef>
                <a:spcPct val="0"/>
              </a:spcBef>
              <a:spcAft>
                <a:spcPct val="0"/>
              </a:spcAft>
              <a:defRPr sz="3600" kern="1200" baseline="0">
                <a:solidFill>
                  <a:schemeClr val="bg1"/>
                </a:solidFill>
                <a:latin typeface="Calibri" panose="020F0502020204030204" pitchFamily="34" charset="0"/>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altLang="en-US" dirty="0"/>
              <a:t>       </a:t>
            </a:r>
            <a:r>
              <a:rPr lang="en-US" altLang="en-US" dirty="0">
                <a:solidFill>
                  <a:srgbClr val="FFFF00"/>
                </a:solidFill>
              </a:rPr>
              <a:t>VA/DoD Acupuncture: ATACS</a:t>
            </a:r>
            <a:endParaRPr lang="en-US" altLang="en-US" i="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09800"/>
            <a:ext cx="1676400" cy="286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8773" y="104209"/>
            <a:ext cx="609600" cy="73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728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anim calcmode="lin" valueType="num">
                                      <p:cBhvr>
                                        <p:cTn id="2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111" y="152400"/>
            <a:ext cx="8340329" cy="641429"/>
          </a:xfrm>
        </p:spPr>
        <p:txBody>
          <a:bodyPr rtlCol="0">
            <a:normAutofit/>
          </a:bodyPr>
          <a:lstStyle/>
          <a:p>
            <a:pPr eaLnBrk="1" fontAlgn="auto" hangingPunct="1">
              <a:spcAft>
                <a:spcPts val="0"/>
              </a:spcAft>
              <a:defRPr/>
            </a:pPr>
            <a:r>
              <a:rPr lang="en-US" sz="3200" dirty="0">
                <a:solidFill>
                  <a:srgbClr val="FFFF00"/>
                </a:solidFill>
              </a:rPr>
              <a:t>Multimodal Pain Care</a:t>
            </a:r>
            <a:endParaRPr lang="en-US" dirty="0">
              <a:solidFill>
                <a:srgbClr val="FFFF00"/>
              </a:solidFill>
            </a:endParaRPr>
          </a:p>
        </p:txBody>
      </p:sp>
      <p:sp>
        <p:nvSpPr>
          <p:cNvPr id="4"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57</a:t>
            </a:fld>
            <a:endParaRPr lang="en-US" dirty="0"/>
          </a:p>
        </p:txBody>
      </p:sp>
      <p:pic>
        <p:nvPicPr>
          <p:cNvPr id="6" name="Picture 5">
            <a:extLst>
              <a:ext uri="{FF2B5EF4-FFF2-40B4-BE49-F238E27FC236}">
                <a16:creationId xmlns:a16="http://schemas.microsoft.com/office/drawing/2014/main" id="{8237CFEC-1C07-472D-BFE8-D03167FAE805}"/>
              </a:ext>
            </a:extLst>
          </p:cNvPr>
          <p:cNvPicPr>
            <a:picLocks noChangeAspect="1"/>
          </p:cNvPicPr>
          <p:nvPr/>
        </p:nvPicPr>
        <p:blipFill>
          <a:blip r:embed="rId3"/>
          <a:stretch>
            <a:fillRect/>
          </a:stretch>
        </p:blipFill>
        <p:spPr>
          <a:xfrm>
            <a:off x="187166" y="1143000"/>
            <a:ext cx="8911113" cy="4800600"/>
          </a:xfrm>
          <a:prstGeom prst="rect">
            <a:avLst/>
          </a:prstGeom>
        </p:spPr>
      </p:pic>
      <p:sp>
        <p:nvSpPr>
          <p:cNvPr id="8" name="Text Box 35">
            <a:extLst>
              <a:ext uri="{FF2B5EF4-FFF2-40B4-BE49-F238E27FC236}">
                <a16:creationId xmlns:a16="http://schemas.microsoft.com/office/drawing/2014/main" id="{2B83A743-2ED1-41A8-9295-08770113FE6C}"/>
              </a:ext>
            </a:extLst>
          </p:cNvPr>
          <p:cNvSpPr txBox="1">
            <a:spLocks noChangeArrowheads="1"/>
          </p:cNvSpPr>
          <p:nvPr/>
        </p:nvSpPr>
        <p:spPr bwMode="auto">
          <a:xfrm>
            <a:off x="3276600" y="6553200"/>
            <a:ext cx="53213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100" dirty="0">
                <a:solidFill>
                  <a:schemeClr val="bg1"/>
                </a:solidFill>
              </a:rPr>
              <a:t>Modified from Dobscha et al. JAMA 2009</a:t>
            </a:r>
            <a:endParaRPr lang="en-US" sz="2400" b="1" dirty="0">
              <a:solidFill>
                <a:schemeClr val="bg1"/>
              </a:solidFill>
            </a:endParaRPr>
          </a:p>
        </p:txBody>
      </p:sp>
    </p:spTree>
    <p:extLst>
      <p:ext uri="{BB962C8B-B14F-4D97-AF65-F5344CB8AC3E}">
        <p14:creationId xmlns:p14="http://schemas.microsoft.com/office/powerpoint/2010/main" val="1558159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46EB26D3-44B7-460B-9460-97AF28DAE874}"/>
              </a:ext>
            </a:extLst>
          </p:cNvPr>
          <p:cNvSpPr txBox="1">
            <a:spLocks/>
          </p:cNvSpPr>
          <p:nvPr/>
        </p:nvSpPr>
        <p:spPr>
          <a:xfrm>
            <a:off x="715127" y="3430697"/>
            <a:ext cx="2438400" cy="620066"/>
          </a:xfrm>
          <a:prstGeom prst="rect">
            <a:avLst/>
          </a:prstGeom>
          <a:noFill/>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solidFill>
                  <a:schemeClr val="tx2">
                    <a:lumMod val="75000"/>
                  </a:schemeClr>
                </a:solidFill>
              </a:rPr>
              <a:t>Cognitive Behavioral Therapy (CBT)</a:t>
            </a:r>
          </a:p>
        </p:txBody>
      </p:sp>
      <p:sp>
        <p:nvSpPr>
          <p:cNvPr id="2" name="Title 1"/>
          <p:cNvSpPr>
            <a:spLocks noGrp="1"/>
          </p:cNvSpPr>
          <p:nvPr>
            <p:ph type="title"/>
          </p:nvPr>
        </p:nvSpPr>
        <p:spPr>
          <a:xfrm>
            <a:off x="383382" y="16727"/>
            <a:ext cx="8340329" cy="1325563"/>
          </a:xfrm>
        </p:spPr>
        <p:txBody>
          <a:bodyPr rtlCol="0">
            <a:normAutofit fontScale="90000"/>
          </a:bodyPr>
          <a:lstStyle/>
          <a:p>
            <a:pPr fontAlgn="auto">
              <a:spcAft>
                <a:spcPts val="0"/>
              </a:spcAft>
              <a:defRPr/>
            </a:pPr>
            <a:r>
              <a:rPr lang="en-US" sz="2400" dirty="0">
                <a:solidFill>
                  <a:srgbClr val="FFFF00"/>
                </a:solidFill>
              </a:rPr>
              <a:t>HSR&amp;D State Of The Art (SOTA) Conference 2016 </a:t>
            </a:r>
            <a:br>
              <a:rPr lang="en-US" sz="2400" dirty="0">
                <a:solidFill>
                  <a:srgbClr val="FFFF00"/>
                </a:solidFill>
              </a:rPr>
            </a:br>
            <a:r>
              <a:rPr lang="en-US" sz="2200" dirty="0"/>
              <a:t>Self Care/Active non-Pharmacologic Therapies for Pain</a:t>
            </a:r>
            <a:br>
              <a:rPr lang="en-US" sz="2200" dirty="0"/>
            </a:br>
            <a:endParaRPr lang="en-US" dirty="0"/>
          </a:p>
        </p:txBody>
      </p:sp>
      <p:graphicFrame>
        <p:nvGraphicFramePr>
          <p:cNvPr id="7" name="Diagram 6">
            <a:extLst>
              <a:ext uri="{FF2B5EF4-FFF2-40B4-BE49-F238E27FC236}">
                <a16:creationId xmlns:a16="http://schemas.microsoft.com/office/drawing/2014/main" id="{F29D1C28-7BFF-46CF-B235-2C1959628408}"/>
              </a:ext>
            </a:extLst>
          </p:cNvPr>
          <p:cNvGraphicFramePr/>
          <p:nvPr>
            <p:extLst>
              <p:ext uri="{D42A27DB-BD31-4B8C-83A1-F6EECF244321}">
                <p14:modId xmlns:p14="http://schemas.microsoft.com/office/powerpoint/2010/main" val="2710645114"/>
              </p:ext>
            </p:extLst>
          </p:nvPr>
        </p:nvGraphicFramePr>
        <p:xfrm>
          <a:off x="493085" y="1725891"/>
          <a:ext cx="8229600" cy="4650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5">
            <a:extLst>
              <a:ext uri="{FF2B5EF4-FFF2-40B4-BE49-F238E27FC236}">
                <a16:creationId xmlns:a16="http://schemas.microsoft.com/office/drawing/2014/main" id="{DF0909BF-DE7B-4FBC-A182-FC6EB570FC80}"/>
              </a:ext>
            </a:extLst>
          </p:cNvPr>
          <p:cNvSpPr txBox="1">
            <a:spLocks/>
          </p:cNvSpPr>
          <p:nvPr/>
        </p:nvSpPr>
        <p:spPr>
          <a:xfrm>
            <a:off x="2463069" y="2666834"/>
            <a:ext cx="1600200" cy="502749"/>
          </a:xfrm>
          <a:prstGeom prst="rect">
            <a:avLst/>
          </a:prstGeom>
          <a:noFill/>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solidFill>
                  <a:schemeClr val="accent4">
                    <a:lumMod val="75000"/>
                  </a:schemeClr>
                </a:solidFill>
              </a:rPr>
              <a:t>Acupuncture</a:t>
            </a:r>
          </a:p>
        </p:txBody>
      </p:sp>
      <p:sp>
        <p:nvSpPr>
          <p:cNvPr id="6" name="Content Placeholder 5">
            <a:extLst>
              <a:ext uri="{FF2B5EF4-FFF2-40B4-BE49-F238E27FC236}">
                <a16:creationId xmlns:a16="http://schemas.microsoft.com/office/drawing/2014/main" id="{3E301557-34B0-4315-BB8E-96A30636DED9}"/>
              </a:ext>
            </a:extLst>
          </p:cNvPr>
          <p:cNvSpPr>
            <a:spLocks noGrp="1"/>
          </p:cNvSpPr>
          <p:nvPr>
            <p:ph idx="1"/>
          </p:nvPr>
        </p:nvSpPr>
        <p:spPr>
          <a:xfrm>
            <a:off x="4876800" y="1676400"/>
            <a:ext cx="1371600" cy="719042"/>
          </a:xfrm>
          <a:solidFill>
            <a:srgbClr val="FFFFFF"/>
          </a:solidFill>
          <a:ln w="28575">
            <a:solidFill>
              <a:schemeClr val="tx1"/>
            </a:solidFill>
          </a:ln>
        </p:spPr>
        <p:txBody>
          <a:bodyPr/>
          <a:lstStyle/>
          <a:p>
            <a:pPr marL="0" indent="0">
              <a:buNone/>
            </a:pPr>
            <a:r>
              <a:rPr lang="en-US" b="1" dirty="0"/>
              <a:t>Manual Therapies</a:t>
            </a:r>
          </a:p>
        </p:txBody>
      </p:sp>
      <p:sp>
        <p:nvSpPr>
          <p:cNvPr id="10" name="Content Placeholder 5">
            <a:extLst>
              <a:ext uri="{FF2B5EF4-FFF2-40B4-BE49-F238E27FC236}">
                <a16:creationId xmlns:a16="http://schemas.microsoft.com/office/drawing/2014/main" id="{8522D558-BD93-4C0F-B51C-FD60575E42C6}"/>
              </a:ext>
            </a:extLst>
          </p:cNvPr>
          <p:cNvSpPr txBox="1">
            <a:spLocks/>
          </p:cNvSpPr>
          <p:nvPr/>
        </p:nvSpPr>
        <p:spPr>
          <a:xfrm>
            <a:off x="4991100" y="5428509"/>
            <a:ext cx="1371600" cy="948130"/>
          </a:xfrm>
          <a:prstGeom prst="rect">
            <a:avLst/>
          </a:prstGeom>
          <a:solidFill>
            <a:srgbClr val="FFFFFF"/>
          </a:solidFill>
          <a:ln w="28575">
            <a:solidFill>
              <a:schemeClr val="tx1"/>
            </a:solidFill>
          </a:ln>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Exercise/     Movement Therapies</a:t>
            </a:r>
          </a:p>
        </p:txBody>
      </p:sp>
      <p:sp>
        <p:nvSpPr>
          <p:cNvPr id="12" name="Content Placeholder 5">
            <a:extLst>
              <a:ext uri="{FF2B5EF4-FFF2-40B4-BE49-F238E27FC236}">
                <a16:creationId xmlns:a16="http://schemas.microsoft.com/office/drawing/2014/main" id="{61CE6C3A-5D67-4DDD-996B-5AB32423E513}"/>
              </a:ext>
            </a:extLst>
          </p:cNvPr>
          <p:cNvSpPr txBox="1">
            <a:spLocks/>
          </p:cNvSpPr>
          <p:nvPr/>
        </p:nvSpPr>
        <p:spPr>
          <a:xfrm>
            <a:off x="2709318" y="5442787"/>
            <a:ext cx="1651340" cy="948130"/>
          </a:xfrm>
          <a:prstGeom prst="rect">
            <a:avLst/>
          </a:prstGeom>
          <a:solidFill>
            <a:srgbClr val="FFFFFF"/>
          </a:solidFill>
          <a:ln w="28575">
            <a:solidFill>
              <a:schemeClr val="tx1"/>
            </a:solidFill>
          </a:ln>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Behavioral/ Psychological Therapies</a:t>
            </a:r>
          </a:p>
        </p:txBody>
      </p:sp>
      <p:sp>
        <p:nvSpPr>
          <p:cNvPr id="13" name="Content Placeholder 5">
            <a:extLst>
              <a:ext uri="{FF2B5EF4-FFF2-40B4-BE49-F238E27FC236}">
                <a16:creationId xmlns:a16="http://schemas.microsoft.com/office/drawing/2014/main" id="{B6D9A0D7-1963-435A-ABF4-69417D339E83}"/>
              </a:ext>
            </a:extLst>
          </p:cNvPr>
          <p:cNvSpPr txBox="1">
            <a:spLocks/>
          </p:cNvSpPr>
          <p:nvPr/>
        </p:nvSpPr>
        <p:spPr>
          <a:xfrm>
            <a:off x="3733800" y="1985469"/>
            <a:ext cx="1600200" cy="502749"/>
          </a:xfrm>
          <a:prstGeom prst="rect">
            <a:avLst/>
          </a:prstGeom>
          <a:noFill/>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solidFill>
                  <a:schemeClr val="accent4">
                    <a:lumMod val="75000"/>
                  </a:schemeClr>
                </a:solidFill>
              </a:rPr>
              <a:t>Massage</a:t>
            </a:r>
          </a:p>
        </p:txBody>
      </p:sp>
      <p:sp>
        <p:nvSpPr>
          <p:cNvPr id="14" name="Content Placeholder 5">
            <a:extLst>
              <a:ext uri="{FF2B5EF4-FFF2-40B4-BE49-F238E27FC236}">
                <a16:creationId xmlns:a16="http://schemas.microsoft.com/office/drawing/2014/main" id="{69DBE4A4-E60E-4406-A92D-4D205F7B1A24}"/>
              </a:ext>
            </a:extLst>
          </p:cNvPr>
          <p:cNvSpPr txBox="1">
            <a:spLocks/>
          </p:cNvSpPr>
          <p:nvPr/>
        </p:nvSpPr>
        <p:spPr>
          <a:xfrm>
            <a:off x="4906945" y="2630351"/>
            <a:ext cx="1790700" cy="502749"/>
          </a:xfrm>
          <a:prstGeom prst="rect">
            <a:avLst/>
          </a:prstGeom>
          <a:noFill/>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solidFill>
                  <a:schemeClr val="accent4">
                    <a:lumMod val="75000"/>
                  </a:schemeClr>
                </a:solidFill>
              </a:rPr>
              <a:t>Manipulation</a:t>
            </a:r>
          </a:p>
        </p:txBody>
      </p:sp>
      <p:sp>
        <p:nvSpPr>
          <p:cNvPr id="16" name="Content Placeholder 5">
            <a:extLst>
              <a:ext uri="{FF2B5EF4-FFF2-40B4-BE49-F238E27FC236}">
                <a16:creationId xmlns:a16="http://schemas.microsoft.com/office/drawing/2014/main" id="{1D55F26A-8649-4A2F-B518-E3DE71CF4BA2}"/>
              </a:ext>
            </a:extLst>
          </p:cNvPr>
          <p:cNvSpPr txBox="1">
            <a:spLocks/>
          </p:cNvSpPr>
          <p:nvPr/>
        </p:nvSpPr>
        <p:spPr>
          <a:xfrm>
            <a:off x="152400" y="4553081"/>
            <a:ext cx="3238500" cy="620066"/>
          </a:xfrm>
          <a:prstGeom prst="rect">
            <a:avLst/>
          </a:prstGeom>
          <a:noFill/>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solidFill>
                  <a:schemeClr val="tx2">
                    <a:lumMod val="75000"/>
                  </a:schemeClr>
                </a:solidFill>
              </a:rPr>
              <a:t>Acceptance &amp; Commitment Therapy (ACT)</a:t>
            </a:r>
          </a:p>
        </p:txBody>
      </p:sp>
      <p:sp>
        <p:nvSpPr>
          <p:cNvPr id="17" name="Content Placeholder 5">
            <a:extLst>
              <a:ext uri="{FF2B5EF4-FFF2-40B4-BE49-F238E27FC236}">
                <a16:creationId xmlns:a16="http://schemas.microsoft.com/office/drawing/2014/main" id="{91D3A81C-53E9-41D8-A05A-DF1CC24C0695}"/>
              </a:ext>
            </a:extLst>
          </p:cNvPr>
          <p:cNvSpPr txBox="1">
            <a:spLocks/>
          </p:cNvSpPr>
          <p:nvPr/>
        </p:nvSpPr>
        <p:spPr>
          <a:xfrm>
            <a:off x="2527218" y="3848788"/>
            <a:ext cx="2882981" cy="605197"/>
          </a:xfrm>
          <a:prstGeom prst="rect">
            <a:avLst/>
          </a:prstGeom>
          <a:noFill/>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solidFill>
                  <a:schemeClr val="tx2">
                    <a:lumMod val="75000"/>
                  </a:schemeClr>
                </a:solidFill>
              </a:rPr>
              <a:t>Mindfulness Based Stress Reduction (MSBR)</a:t>
            </a:r>
          </a:p>
        </p:txBody>
      </p:sp>
      <p:sp>
        <p:nvSpPr>
          <p:cNvPr id="18" name="Content Placeholder 5">
            <a:extLst>
              <a:ext uri="{FF2B5EF4-FFF2-40B4-BE49-F238E27FC236}">
                <a16:creationId xmlns:a16="http://schemas.microsoft.com/office/drawing/2014/main" id="{3AF446FE-D20C-44C1-94ED-BA3B8A6F86B8}"/>
              </a:ext>
            </a:extLst>
          </p:cNvPr>
          <p:cNvSpPr txBox="1">
            <a:spLocks/>
          </p:cNvSpPr>
          <p:nvPr/>
        </p:nvSpPr>
        <p:spPr>
          <a:xfrm>
            <a:off x="4646525" y="4283214"/>
            <a:ext cx="685800" cy="535580"/>
          </a:xfrm>
          <a:prstGeom prst="rect">
            <a:avLst/>
          </a:prstGeom>
          <a:noFill/>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solidFill>
                  <a:schemeClr val="accent3">
                    <a:lumMod val="50000"/>
                  </a:schemeClr>
                </a:solidFill>
              </a:rPr>
              <a:t>Yoga</a:t>
            </a:r>
          </a:p>
        </p:txBody>
      </p:sp>
      <p:sp>
        <p:nvSpPr>
          <p:cNvPr id="19" name="Content Placeholder 5">
            <a:extLst>
              <a:ext uri="{FF2B5EF4-FFF2-40B4-BE49-F238E27FC236}">
                <a16:creationId xmlns:a16="http://schemas.microsoft.com/office/drawing/2014/main" id="{D7903113-143F-4616-A215-6CEEC6D8F3CC}"/>
              </a:ext>
            </a:extLst>
          </p:cNvPr>
          <p:cNvSpPr txBox="1">
            <a:spLocks/>
          </p:cNvSpPr>
          <p:nvPr/>
        </p:nvSpPr>
        <p:spPr>
          <a:xfrm>
            <a:off x="4169735" y="4637474"/>
            <a:ext cx="876300" cy="451279"/>
          </a:xfrm>
          <a:prstGeom prst="rect">
            <a:avLst/>
          </a:prstGeom>
          <a:noFill/>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solidFill>
                  <a:schemeClr val="accent3">
                    <a:lumMod val="50000"/>
                  </a:schemeClr>
                </a:solidFill>
              </a:rPr>
              <a:t>Tai Chi</a:t>
            </a:r>
          </a:p>
        </p:txBody>
      </p:sp>
      <p:sp>
        <p:nvSpPr>
          <p:cNvPr id="20" name="Content Placeholder 5">
            <a:extLst>
              <a:ext uri="{FF2B5EF4-FFF2-40B4-BE49-F238E27FC236}">
                <a16:creationId xmlns:a16="http://schemas.microsoft.com/office/drawing/2014/main" id="{F6B026AD-CE5E-4837-A5E2-2D9852254252}"/>
              </a:ext>
            </a:extLst>
          </p:cNvPr>
          <p:cNvSpPr txBox="1">
            <a:spLocks/>
          </p:cNvSpPr>
          <p:nvPr/>
        </p:nvSpPr>
        <p:spPr>
          <a:xfrm>
            <a:off x="5772630" y="3504067"/>
            <a:ext cx="2009023" cy="451279"/>
          </a:xfrm>
          <a:prstGeom prst="rect">
            <a:avLst/>
          </a:prstGeom>
          <a:noFill/>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solidFill>
                  <a:schemeClr val="accent3">
                    <a:lumMod val="50000"/>
                  </a:schemeClr>
                </a:solidFill>
              </a:rPr>
              <a:t>Aerobic Exercise</a:t>
            </a:r>
          </a:p>
        </p:txBody>
      </p:sp>
      <p:sp>
        <p:nvSpPr>
          <p:cNvPr id="21" name="Content Placeholder 5">
            <a:extLst>
              <a:ext uri="{FF2B5EF4-FFF2-40B4-BE49-F238E27FC236}">
                <a16:creationId xmlns:a16="http://schemas.microsoft.com/office/drawing/2014/main" id="{DC202A06-FAC0-4830-B7C6-14BE2BFEAA44}"/>
              </a:ext>
            </a:extLst>
          </p:cNvPr>
          <p:cNvSpPr txBox="1">
            <a:spLocks/>
          </p:cNvSpPr>
          <p:nvPr/>
        </p:nvSpPr>
        <p:spPr>
          <a:xfrm>
            <a:off x="5786807" y="3973181"/>
            <a:ext cx="2580087" cy="620066"/>
          </a:xfrm>
          <a:prstGeom prst="rect">
            <a:avLst/>
          </a:prstGeom>
          <a:noFill/>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solidFill>
                  <a:schemeClr val="accent3">
                    <a:lumMod val="50000"/>
                  </a:schemeClr>
                </a:solidFill>
              </a:rPr>
              <a:t>Coordination/ </a:t>
            </a:r>
            <a:r>
              <a:rPr lang="en-US" b="1" dirty="0" err="1">
                <a:solidFill>
                  <a:schemeClr val="accent3">
                    <a:lumMod val="50000"/>
                  </a:schemeClr>
                </a:solidFill>
              </a:rPr>
              <a:t>Stabilisation</a:t>
            </a:r>
            <a:r>
              <a:rPr lang="en-US" b="1" dirty="0">
                <a:solidFill>
                  <a:schemeClr val="accent3">
                    <a:lumMod val="50000"/>
                  </a:schemeClr>
                </a:solidFill>
              </a:rPr>
              <a:t> Exercise</a:t>
            </a:r>
          </a:p>
        </p:txBody>
      </p:sp>
      <p:sp>
        <p:nvSpPr>
          <p:cNvPr id="23" name="Content Placeholder 5">
            <a:extLst>
              <a:ext uri="{FF2B5EF4-FFF2-40B4-BE49-F238E27FC236}">
                <a16:creationId xmlns:a16="http://schemas.microsoft.com/office/drawing/2014/main" id="{8914ACDF-9CEF-484F-9CEA-E087691D3DED}"/>
              </a:ext>
            </a:extLst>
          </p:cNvPr>
          <p:cNvSpPr txBox="1">
            <a:spLocks/>
          </p:cNvSpPr>
          <p:nvPr/>
        </p:nvSpPr>
        <p:spPr>
          <a:xfrm>
            <a:off x="5772630" y="4721775"/>
            <a:ext cx="2580087" cy="620066"/>
          </a:xfrm>
          <a:prstGeom prst="rect">
            <a:avLst/>
          </a:prstGeom>
          <a:noFill/>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solidFill>
                  <a:schemeClr val="accent3">
                    <a:lumMod val="50000"/>
                  </a:schemeClr>
                </a:solidFill>
              </a:rPr>
              <a:t>Resistance Exercise</a:t>
            </a:r>
          </a:p>
        </p:txBody>
      </p:sp>
      <p:sp>
        <p:nvSpPr>
          <p:cNvPr id="25" name="Rectangle 24"/>
          <p:cNvSpPr/>
          <p:nvPr/>
        </p:nvSpPr>
        <p:spPr>
          <a:xfrm>
            <a:off x="1524000" y="6550223"/>
            <a:ext cx="6705600" cy="276999"/>
          </a:xfrm>
          <a:prstGeom prst="rect">
            <a:avLst/>
          </a:prstGeom>
        </p:spPr>
        <p:txBody>
          <a:bodyPr wrap="square">
            <a:spAutoFit/>
          </a:bodyPr>
          <a:lstStyle/>
          <a:p>
            <a:r>
              <a:rPr lang="en-US" sz="1200" dirty="0">
                <a:solidFill>
                  <a:schemeClr val="bg1"/>
                </a:solidFill>
              </a:rPr>
              <a:t>Health Services Rehabilitation &amp; Development (HSR&amp;D)  State of the Art Conference (SOTA),  Nov. 2016</a:t>
            </a:r>
          </a:p>
        </p:txBody>
      </p:sp>
      <p:sp>
        <p:nvSpPr>
          <p:cNvPr id="3" name="Rectangle 2"/>
          <p:cNvSpPr/>
          <p:nvPr/>
        </p:nvSpPr>
        <p:spPr>
          <a:xfrm>
            <a:off x="423318" y="922112"/>
            <a:ext cx="8415882" cy="646331"/>
          </a:xfrm>
          <a:prstGeom prst="rect">
            <a:avLst/>
          </a:prstGeom>
        </p:spPr>
        <p:txBody>
          <a:bodyPr wrap="square">
            <a:spAutoFit/>
          </a:bodyPr>
          <a:lstStyle/>
          <a:p>
            <a:r>
              <a:rPr lang="en-US" altLang="en-US" b="1" dirty="0"/>
              <a:t>SOTA meeting Nov. 2016:  </a:t>
            </a:r>
            <a:r>
              <a:rPr lang="en-US" altLang="en-US" dirty="0"/>
              <a:t>Non-pharmacological and non-interventional pain therapy.</a:t>
            </a:r>
          </a:p>
          <a:p>
            <a:pPr algn="ctr"/>
            <a:r>
              <a:rPr lang="en-US" altLang="en-US" dirty="0"/>
              <a:t>Preliminary report on evidence-based treatment modalities</a:t>
            </a:r>
            <a:endParaRPr lang="en-US" dirty="0"/>
          </a:p>
        </p:txBody>
      </p:sp>
      <p:sp>
        <p:nvSpPr>
          <p:cNvPr id="22"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58</a:t>
            </a:fld>
            <a:endParaRPr lang="en-US" dirty="0"/>
          </a:p>
        </p:txBody>
      </p:sp>
    </p:spTree>
    <p:extLst>
      <p:ext uri="{BB962C8B-B14F-4D97-AF65-F5344CB8AC3E}">
        <p14:creationId xmlns:p14="http://schemas.microsoft.com/office/powerpoint/2010/main" val="3171035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82" y="16727"/>
            <a:ext cx="8340329" cy="1325563"/>
          </a:xfrm>
        </p:spPr>
        <p:txBody>
          <a:bodyPr rtlCol="0">
            <a:normAutofit/>
          </a:bodyPr>
          <a:lstStyle/>
          <a:p>
            <a:pPr eaLnBrk="1" fontAlgn="auto" hangingPunct="1">
              <a:spcAft>
                <a:spcPts val="0"/>
              </a:spcAft>
              <a:defRPr/>
            </a:pPr>
            <a:r>
              <a:rPr lang="en-US" sz="2400" dirty="0">
                <a:solidFill>
                  <a:srgbClr val="FFFF00"/>
                </a:solidFill>
              </a:rPr>
              <a:t>Self Care/Active non-Pharmacologic Therapies</a:t>
            </a:r>
            <a:br>
              <a:rPr lang="en-US" sz="2400" dirty="0">
                <a:solidFill>
                  <a:srgbClr val="FFFF00"/>
                </a:solidFill>
              </a:rPr>
            </a:br>
            <a:r>
              <a:rPr lang="en-US" sz="2400" dirty="0">
                <a:solidFill>
                  <a:srgbClr val="FFFF00"/>
                </a:solidFill>
              </a:rPr>
              <a:t>SOTA 2016  </a:t>
            </a:r>
            <a:endParaRPr lang="en-US" dirty="0">
              <a:solidFill>
                <a:srgbClr val="FFFF00"/>
              </a:solidFill>
            </a:endParaRPr>
          </a:p>
        </p:txBody>
      </p:sp>
      <p:sp>
        <p:nvSpPr>
          <p:cNvPr id="45059" name="Content Placeholder 2"/>
          <p:cNvSpPr>
            <a:spLocks noGrp="1"/>
          </p:cNvSpPr>
          <p:nvPr>
            <p:ph idx="1"/>
          </p:nvPr>
        </p:nvSpPr>
        <p:spPr>
          <a:xfrm>
            <a:off x="609600" y="1371600"/>
            <a:ext cx="8177912" cy="4699572"/>
          </a:xfrm>
        </p:spPr>
        <p:txBody>
          <a:bodyPr/>
          <a:lstStyle/>
          <a:p>
            <a:pPr marL="0" indent="0" eaLnBrk="1" hangingPunct="1">
              <a:spcBef>
                <a:spcPts val="0"/>
              </a:spcBef>
              <a:buNone/>
            </a:pPr>
            <a:r>
              <a:rPr lang="en-US" altLang="en-US" sz="2000" b="1" dirty="0"/>
              <a:t>State of the Art Conference for Pain Management Nov. 2016 (HSR&amp;D): </a:t>
            </a:r>
            <a:endParaRPr lang="en-US" altLang="en-US" sz="2000" dirty="0"/>
          </a:p>
          <a:p>
            <a:pPr eaLnBrk="1" hangingPunct="1">
              <a:spcBef>
                <a:spcPts val="0"/>
              </a:spcBef>
              <a:buFontTx/>
              <a:buChar char="-"/>
            </a:pPr>
            <a:r>
              <a:rPr lang="en-US" altLang="en-US" sz="2000" dirty="0"/>
              <a:t>Preliminary report on evidence-based treatment modalities. </a:t>
            </a:r>
          </a:p>
          <a:p>
            <a:pPr marL="0" indent="0" eaLnBrk="1" hangingPunct="1">
              <a:spcBef>
                <a:spcPts val="0"/>
              </a:spcBef>
              <a:buNone/>
            </a:pPr>
            <a:endParaRPr lang="en-US" altLang="en-US" sz="700" dirty="0"/>
          </a:p>
          <a:p>
            <a:pPr marL="0" indent="0" eaLnBrk="1" hangingPunct="1">
              <a:spcBef>
                <a:spcPts val="0"/>
              </a:spcBef>
              <a:buNone/>
            </a:pPr>
            <a:r>
              <a:rPr lang="en-US" altLang="en-US" sz="2400" b="1" dirty="0">
                <a:sym typeface="Wingdings" panose="05000000000000000000" pitchFamily="2" charset="2"/>
              </a:rPr>
              <a:t>  </a:t>
            </a:r>
            <a:r>
              <a:rPr lang="en-US" altLang="en-US" sz="2400" b="1" dirty="0"/>
              <a:t>Make these treatment modalities available facility-wide</a:t>
            </a:r>
          </a:p>
          <a:p>
            <a:pPr lvl="1" eaLnBrk="1" hangingPunct="1">
              <a:spcBef>
                <a:spcPts val="0"/>
              </a:spcBef>
            </a:pPr>
            <a:r>
              <a:rPr lang="en-US" altLang="en-US" sz="2000" dirty="0"/>
              <a:t>Direct access from Primary Care</a:t>
            </a:r>
          </a:p>
          <a:p>
            <a:pPr lvl="1" eaLnBrk="1" hangingPunct="1">
              <a:spcBef>
                <a:spcPts val="0"/>
              </a:spcBef>
            </a:pPr>
            <a:r>
              <a:rPr lang="en-US" altLang="en-US" sz="2000" dirty="0"/>
              <a:t>Avoid limiting to a particular service – Avoid ”silos” or “gatekeepers”</a:t>
            </a:r>
          </a:p>
          <a:p>
            <a:pPr lvl="1" eaLnBrk="1" hangingPunct="1">
              <a:spcBef>
                <a:spcPts val="0"/>
              </a:spcBef>
            </a:pPr>
            <a:r>
              <a:rPr lang="en-US" sz="2000" dirty="0"/>
              <a:t>Algorithm-guided stepped-care</a:t>
            </a:r>
          </a:p>
          <a:p>
            <a:pPr lvl="1" eaLnBrk="1" hangingPunct="1">
              <a:spcBef>
                <a:spcPts val="0"/>
              </a:spcBef>
            </a:pPr>
            <a:r>
              <a:rPr lang="en-US" sz="2000" dirty="0"/>
              <a:t>Proactive treatment monitoring by  care manager</a:t>
            </a:r>
            <a:endParaRPr lang="en-US" altLang="en-US" sz="2000" dirty="0"/>
          </a:p>
          <a:p>
            <a:pPr marL="457200" lvl="1" indent="0" eaLnBrk="1" hangingPunct="1">
              <a:spcBef>
                <a:spcPts val="0"/>
              </a:spcBef>
              <a:buNone/>
            </a:pPr>
            <a:endParaRPr lang="en-US" altLang="en-US" sz="800" dirty="0"/>
          </a:p>
          <a:p>
            <a:pPr eaLnBrk="1" hangingPunct="1">
              <a:spcBef>
                <a:spcPts val="0"/>
              </a:spcBef>
            </a:pPr>
            <a:r>
              <a:rPr lang="en-US" altLang="en-US" sz="2400" dirty="0"/>
              <a:t>Enhance whole health </a:t>
            </a:r>
            <a:r>
              <a:rPr lang="en-US" altLang="en-US" sz="2400" b="1" dirty="0"/>
              <a:t>self-care</a:t>
            </a:r>
            <a:r>
              <a:rPr lang="en-US" altLang="en-US" sz="2400" dirty="0"/>
              <a:t> and </a:t>
            </a:r>
            <a:r>
              <a:rPr lang="en-US" altLang="en-US" sz="2400" b="1" dirty="0"/>
              <a:t>lifestyle modification</a:t>
            </a:r>
            <a:r>
              <a:rPr lang="en-US" altLang="en-US" sz="2400" dirty="0"/>
              <a:t>.</a:t>
            </a:r>
          </a:p>
          <a:p>
            <a:pPr eaLnBrk="1" hangingPunct="1">
              <a:spcBef>
                <a:spcPts val="0"/>
              </a:spcBef>
            </a:pPr>
            <a:r>
              <a:rPr lang="en-US" altLang="en-US" sz="2400" dirty="0"/>
              <a:t>Optimize </a:t>
            </a:r>
            <a:r>
              <a:rPr lang="en-US" altLang="en-US" sz="2400" b="1" dirty="0"/>
              <a:t>treatment of co-morbidities</a:t>
            </a:r>
            <a:endParaRPr lang="en-US" altLang="en-US" sz="2400" dirty="0"/>
          </a:p>
          <a:p>
            <a:pPr eaLnBrk="1" hangingPunct="1">
              <a:spcBef>
                <a:spcPts val="0"/>
              </a:spcBef>
            </a:pPr>
            <a:r>
              <a:rPr lang="en-US" altLang="en-US" sz="2400" dirty="0"/>
              <a:t>Use </a:t>
            </a:r>
            <a:r>
              <a:rPr lang="en-US" altLang="en-US" sz="2400" b="1" dirty="0"/>
              <a:t>coordinated, team-based </a:t>
            </a:r>
            <a:r>
              <a:rPr lang="en-US" altLang="en-US" sz="2400" dirty="0"/>
              <a:t>approach.</a:t>
            </a:r>
          </a:p>
          <a:p>
            <a:pPr eaLnBrk="1" hangingPunct="1">
              <a:spcBef>
                <a:spcPts val="0"/>
              </a:spcBef>
            </a:pPr>
            <a:r>
              <a:rPr lang="en-US" altLang="en-US" sz="2400" b="1" dirty="0"/>
              <a:t>Bridging Therapies</a:t>
            </a:r>
            <a:r>
              <a:rPr lang="en-US" altLang="en-US" sz="2400" dirty="0"/>
              <a:t>: </a:t>
            </a:r>
            <a:r>
              <a:rPr lang="en-US" sz="2400" dirty="0"/>
              <a:t>Short-term therapies to help patients transition from passive to more active strategies</a:t>
            </a:r>
            <a:r>
              <a:rPr lang="en-US" sz="2000" dirty="0"/>
              <a:t>.</a:t>
            </a:r>
          </a:p>
          <a:p>
            <a:pPr eaLnBrk="1" hangingPunct="1">
              <a:spcBef>
                <a:spcPts val="0"/>
              </a:spcBef>
            </a:pPr>
            <a:endParaRPr lang="en-US" altLang="en-US" sz="2000" dirty="0"/>
          </a:p>
          <a:p>
            <a:pPr eaLnBrk="1" hangingPunct="1">
              <a:spcBef>
                <a:spcPts val="0"/>
              </a:spcBef>
            </a:pPr>
            <a:endParaRPr lang="en-US" altLang="en-US" sz="2000" dirty="0"/>
          </a:p>
        </p:txBody>
      </p:sp>
      <p:sp>
        <p:nvSpPr>
          <p:cNvPr id="4"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59</a:t>
            </a:fld>
            <a:endParaRPr lang="en-US" dirty="0"/>
          </a:p>
        </p:txBody>
      </p:sp>
    </p:spTree>
    <p:extLst>
      <p:ext uri="{BB962C8B-B14F-4D97-AF65-F5344CB8AC3E}">
        <p14:creationId xmlns:p14="http://schemas.microsoft.com/office/powerpoint/2010/main" val="181500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089" y="125747"/>
            <a:ext cx="7867934" cy="694353"/>
          </a:xfrm>
        </p:spPr>
        <p:txBody>
          <a:bodyPr/>
          <a:lstStyle/>
          <a:p>
            <a:r>
              <a:rPr lang="en-US" sz="3600" dirty="0">
                <a:solidFill>
                  <a:srgbClr val="FFFF00"/>
                </a:solidFill>
              </a:rPr>
              <a:t>The Pain Challenge in VHA</a:t>
            </a:r>
          </a:p>
        </p:txBody>
      </p:sp>
      <p:sp>
        <p:nvSpPr>
          <p:cNvPr id="3" name="Content Placeholder 2"/>
          <p:cNvSpPr>
            <a:spLocks noGrp="1"/>
          </p:cNvSpPr>
          <p:nvPr>
            <p:ph idx="1"/>
          </p:nvPr>
        </p:nvSpPr>
        <p:spPr>
          <a:xfrm>
            <a:off x="416256" y="1177121"/>
            <a:ext cx="8229600" cy="1108880"/>
          </a:xfrm>
        </p:spPr>
        <p:txBody>
          <a:bodyPr/>
          <a:lstStyle/>
          <a:p>
            <a:pPr marL="400050" lvl="1" indent="0">
              <a:buNone/>
            </a:pPr>
            <a:r>
              <a:rPr lang="en-US" sz="2000" b="1" dirty="0">
                <a:solidFill>
                  <a:srgbClr val="002060"/>
                </a:solidFill>
              </a:rPr>
              <a:t> </a:t>
            </a:r>
            <a:endParaRPr lang="en-US" sz="1600" b="1" dirty="0">
              <a:solidFill>
                <a:srgbClr val="002060"/>
              </a:solidFill>
            </a:endParaRPr>
          </a:p>
        </p:txBody>
      </p:sp>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a:defRPr/>
            </a:pPr>
            <a:fld id="{953D45C7-AFA8-4622-8BFA-D400F3569C1E}" type="slidenum">
              <a:rPr lang="en-US" smtClean="0">
                <a:solidFill>
                  <a:prstClr val="white"/>
                </a:solidFill>
              </a:rPr>
              <a:pPr>
                <a:defRPr/>
              </a:pPr>
              <a:t>6</a:t>
            </a:fld>
            <a:endParaRPr lang="en-US" dirty="0">
              <a:solidFill>
                <a:prstClr val="white"/>
              </a:solidFill>
            </a:endParaRPr>
          </a:p>
        </p:txBody>
      </p:sp>
      <p:sp>
        <p:nvSpPr>
          <p:cNvPr id="5" name="Content Placeholder 2"/>
          <p:cNvSpPr txBox="1">
            <a:spLocks/>
          </p:cNvSpPr>
          <p:nvPr/>
        </p:nvSpPr>
        <p:spPr>
          <a:xfrm>
            <a:off x="115186" y="924334"/>
            <a:ext cx="8229600" cy="273259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400"/>
              </a:spcBef>
              <a:buNone/>
            </a:pPr>
            <a:r>
              <a:rPr lang="en-US" sz="2400" b="1" dirty="0">
                <a:solidFill>
                  <a:prstClr val="black"/>
                </a:solidFill>
                <a:cs typeface="ヒラギノ角ゴ Pro W3" charset="0"/>
              </a:rPr>
              <a:t>In Veterans, chronic pain is often severe. </a:t>
            </a:r>
            <a:r>
              <a:rPr lang="en-US" sz="2200" b="1" dirty="0">
                <a:solidFill>
                  <a:prstClr val="black"/>
                </a:solidFill>
                <a:cs typeface="ヒラギノ角ゴ Pro W3" charset="0"/>
              </a:rPr>
              <a:t>	</a:t>
            </a:r>
            <a:r>
              <a:rPr lang="en-US" sz="1800" b="1" dirty="0">
                <a:solidFill>
                  <a:prstClr val="black"/>
                </a:solidFill>
                <a:cs typeface="ヒラギノ角ゴ Pro W3" charset="0"/>
              </a:rPr>
              <a:t>	</a:t>
            </a:r>
            <a:r>
              <a:rPr lang="en-US" dirty="0">
                <a:solidFill>
                  <a:prstClr val="black"/>
                </a:solidFill>
              </a:rPr>
              <a:t>	</a:t>
            </a:r>
          </a:p>
          <a:p>
            <a:pPr lvl="2">
              <a:buFont typeface="Wingdings" pitchFamily="2" charset="2"/>
              <a:buChar char="Ø"/>
            </a:pPr>
            <a:r>
              <a:rPr lang="en-US" sz="2000" dirty="0">
                <a:solidFill>
                  <a:prstClr val="black"/>
                </a:solidFill>
              </a:rPr>
              <a:t>9.1% of Veterans vs 6.3% of non-veterans with severe pain* </a:t>
            </a:r>
          </a:p>
          <a:p>
            <a:pPr lvl="2">
              <a:buFont typeface="Wingdings" pitchFamily="2" charset="2"/>
              <a:buChar char="Ø"/>
            </a:pPr>
            <a:r>
              <a:rPr lang="en-US" sz="2000" dirty="0">
                <a:solidFill>
                  <a:prstClr val="black"/>
                </a:solidFill>
              </a:rPr>
              <a:t>7.8% of younger veterans vs 3.2% of non-veterans with severe pain</a:t>
            </a:r>
          </a:p>
          <a:p>
            <a:pPr marL="0" indent="0">
              <a:buFont typeface="Arial" charset="0"/>
              <a:buNone/>
            </a:pPr>
            <a:endParaRPr lang="en-US" sz="1050" b="1" dirty="0">
              <a:solidFill>
                <a:prstClr val="black"/>
              </a:solidFill>
              <a:cs typeface="ヒラギノ角ゴ Pro W3" charset="0"/>
            </a:endParaRPr>
          </a:p>
          <a:p>
            <a:pPr marL="0" indent="0">
              <a:buFont typeface="Arial" charset="0"/>
              <a:buNone/>
            </a:pPr>
            <a:r>
              <a:rPr lang="en-US" sz="2400" b="1" dirty="0">
                <a:solidFill>
                  <a:prstClr val="black"/>
                </a:solidFill>
                <a:cs typeface="ヒラギノ角ゴ Pro W3" charset="0"/>
              </a:rPr>
              <a:t>In Veterans, pain is often complex.</a:t>
            </a:r>
            <a:endParaRPr lang="en-US" sz="2400" dirty="0">
              <a:solidFill>
                <a:prstClr val="black"/>
              </a:solidFill>
              <a:cs typeface="ヒラギノ角ゴ Pro W3" charset="0"/>
            </a:endParaRPr>
          </a:p>
          <a:p>
            <a:pPr lvl="1"/>
            <a:r>
              <a:rPr lang="en-US" sz="2000" dirty="0">
                <a:solidFill>
                  <a:prstClr val="black"/>
                </a:solidFill>
              </a:rPr>
              <a:t>Service-connected injuries often result in life-long moderate to severe pain related to  musculoskeletal system/nerve damage.</a:t>
            </a:r>
          </a:p>
          <a:p>
            <a:pPr lvl="1"/>
            <a:r>
              <a:rPr lang="en-US" sz="2000" dirty="0">
                <a:solidFill>
                  <a:prstClr val="black"/>
                </a:solidFill>
              </a:rPr>
              <a:t>Co-concurrence with PTSD and TBI particularly challenging. </a:t>
            </a:r>
          </a:p>
        </p:txBody>
      </p:sp>
      <p:sp>
        <p:nvSpPr>
          <p:cNvPr id="7" name="Content Placeholder 2"/>
          <p:cNvSpPr txBox="1">
            <a:spLocks/>
          </p:cNvSpPr>
          <p:nvPr/>
        </p:nvSpPr>
        <p:spPr>
          <a:xfrm>
            <a:off x="114087" y="3894457"/>
            <a:ext cx="4953428" cy="203921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000" dirty="0">
                <a:solidFill>
                  <a:prstClr val="black"/>
                </a:solidFill>
              </a:rPr>
              <a:t>“The most frequently identified risk factor among Veterans who died by suicide was pain”.</a:t>
            </a:r>
          </a:p>
          <a:p>
            <a:pPr lvl="1">
              <a:buNone/>
            </a:pPr>
            <a:r>
              <a:rPr lang="en-US" sz="1100" dirty="0">
                <a:solidFill>
                  <a:prstClr val="black"/>
                </a:solidFill>
              </a:rPr>
              <a:t>	</a:t>
            </a:r>
            <a:r>
              <a:rPr lang="en-US" sz="1400" dirty="0">
                <a:solidFill>
                  <a:prstClr val="black"/>
                </a:solidFill>
              </a:rPr>
              <a:t>Behavioral Health Autopsy Program 2015</a:t>
            </a:r>
          </a:p>
          <a:p>
            <a:pPr lvl="1"/>
            <a:r>
              <a:rPr lang="en-US" sz="2000" dirty="0">
                <a:solidFill>
                  <a:prstClr val="black"/>
                </a:solidFill>
              </a:rPr>
              <a:t>Mental Health comorbidities are common in Veterans with chronic pain.</a:t>
            </a:r>
          </a:p>
          <a:p>
            <a:pPr lvl="2"/>
            <a:endParaRPr lang="en-US" sz="14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94456"/>
            <a:ext cx="3131023" cy="22097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a:extLst>
              <a:ext uri="{FF2B5EF4-FFF2-40B4-BE49-F238E27FC236}">
                <a16:creationId xmlns:a16="http://schemas.microsoft.com/office/drawing/2014/main" id="{F89A1FE5-AE3C-421F-9816-95D181854EDE}"/>
              </a:ext>
            </a:extLst>
          </p:cNvPr>
          <p:cNvSpPr txBox="1"/>
          <p:nvPr/>
        </p:nvSpPr>
        <p:spPr>
          <a:xfrm>
            <a:off x="6019800" y="966764"/>
            <a:ext cx="2927126" cy="553998"/>
          </a:xfrm>
          <a:prstGeom prst="rect">
            <a:avLst/>
          </a:prstGeom>
          <a:noFill/>
          <a:ln w="3175">
            <a:solidFill>
              <a:schemeClr val="tx1"/>
            </a:solidFill>
          </a:ln>
        </p:spPr>
        <p:txBody>
          <a:bodyPr wrap="square" rtlCol="0">
            <a:spAutoFit/>
          </a:bodyPr>
          <a:lstStyle/>
          <a:p>
            <a:pPr marL="0" lvl="2" fontAlgn="base">
              <a:spcBef>
                <a:spcPct val="0"/>
              </a:spcBef>
              <a:spcAft>
                <a:spcPct val="0"/>
              </a:spcAft>
            </a:pPr>
            <a:r>
              <a:rPr lang="en-US" sz="1000" dirty="0" err="1">
                <a:ea typeface="ヒラギノ角ゴ Pro W3" pitchFamily="1" charset="-128"/>
              </a:rPr>
              <a:t>Nahin</a:t>
            </a:r>
            <a:r>
              <a:rPr lang="en-US" sz="1000" dirty="0">
                <a:ea typeface="ヒラギノ角ゴ Pro W3" pitchFamily="1" charset="-128"/>
              </a:rPr>
              <a:t> RL, J. Pain 2016</a:t>
            </a:r>
          </a:p>
          <a:p>
            <a:pPr marL="0" lvl="2" fontAlgn="base">
              <a:spcBef>
                <a:spcPct val="0"/>
              </a:spcBef>
              <a:spcAft>
                <a:spcPct val="0"/>
              </a:spcAft>
            </a:pPr>
            <a:r>
              <a:rPr lang="en-US" sz="1000" dirty="0">
                <a:solidFill>
                  <a:prstClr val="black"/>
                </a:solidFill>
                <a:latin typeface="Arial" charset="0"/>
                <a:ea typeface="ヒラギノ角ゴ Pro W3" pitchFamily="1" charset="-128"/>
              </a:rPr>
              <a:t>*Severe pain: </a:t>
            </a:r>
            <a:r>
              <a:rPr lang="en-US" sz="1000" i="1" dirty="0">
                <a:solidFill>
                  <a:prstClr val="black"/>
                </a:solidFill>
                <a:latin typeface="Arial" charset="0"/>
                <a:ea typeface="ヒラギノ角ゴ Pro W3" pitchFamily="1" charset="-128"/>
              </a:rPr>
              <a:t>pain which occurs "most days" or "every day" and bothers the individual "a lo</a:t>
            </a:r>
            <a:r>
              <a:rPr lang="en-US" sz="1000" dirty="0">
                <a:solidFill>
                  <a:prstClr val="black"/>
                </a:solidFill>
                <a:latin typeface="Arial" charset="0"/>
                <a:ea typeface="ヒラギノ角ゴ Pro W3" pitchFamily="1" charset="-128"/>
              </a:rPr>
              <a:t>t,"</a:t>
            </a:r>
          </a:p>
        </p:txBody>
      </p:sp>
    </p:spTree>
    <p:extLst>
      <p:ext uri="{BB962C8B-B14F-4D97-AF65-F5344CB8AC3E}">
        <p14:creationId xmlns:p14="http://schemas.microsoft.com/office/powerpoint/2010/main" val="2283190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z="3200" dirty="0">
                <a:solidFill>
                  <a:srgbClr val="FFFF00"/>
                </a:solidFill>
              </a:rPr>
              <a:t>Bridging Therapies</a:t>
            </a:r>
          </a:p>
        </p:txBody>
      </p:sp>
      <p:sp>
        <p:nvSpPr>
          <p:cNvPr id="3" name="Content Placeholder 2"/>
          <p:cNvSpPr>
            <a:spLocks noGrp="1"/>
          </p:cNvSpPr>
          <p:nvPr>
            <p:ph idx="1"/>
          </p:nvPr>
        </p:nvSpPr>
        <p:spPr>
          <a:xfrm>
            <a:off x="457200" y="1333743"/>
            <a:ext cx="8077200" cy="4914657"/>
          </a:xfrm>
        </p:spPr>
        <p:txBody>
          <a:bodyPr rtlCol="0">
            <a:normAutofit fontScale="92500" lnSpcReduction="10000"/>
          </a:bodyPr>
          <a:lstStyle/>
          <a:p>
            <a:pPr eaLnBrk="1" fontAlgn="auto" hangingPunct="1">
              <a:spcAft>
                <a:spcPts val="0"/>
              </a:spcAft>
              <a:defRPr/>
            </a:pPr>
            <a:r>
              <a:rPr lang="en-US" sz="2400" b="1" dirty="0"/>
              <a:t>Short-term therapies that are implemented to help patients transition from passive to more active strategies with long-term benefit</a:t>
            </a:r>
            <a:r>
              <a:rPr lang="en-US" sz="2400" dirty="0"/>
              <a:t>.</a:t>
            </a:r>
          </a:p>
          <a:p>
            <a:pPr lvl="1" eaLnBrk="1" fontAlgn="auto" hangingPunct="1">
              <a:spcAft>
                <a:spcPts val="0"/>
              </a:spcAft>
              <a:defRPr/>
            </a:pPr>
            <a:r>
              <a:rPr lang="en-US" sz="2000" dirty="0"/>
              <a:t>Acupuncture</a:t>
            </a:r>
          </a:p>
          <a:p>
            <a:pPr lvl="1" eaLnBrk="1" fontAlgn="auto" hangingPunct="1">
              <a:spcAft>
                <a:spcPts val="0"/>
              </a:spcAft>
              <a:defRPr/>
            </a:pPr>
            <a:r>
              <a:rPr lang="en-US" sz="2000" dirty="0"/>
              <a:t>Spinal manipulation (e.g., chiropractic)</a:t>
            </a:r>
          </a:p>
          <a:p>
            <a:pPr lvl="1" eaLnBrk="1" fontAlgn="auto" hangingPunct="1">
              <a:spcAft>
                <a:spcPts val="0"/>
              </a:spcAft>
              <a:defRPr/>
            </a:pPr>
            <a:r>
              <a:rPr lang="en-US" sz="2000" dirty="0"/>
              <a:t>Massage</a:t>
            </a:r>
          </a:p>
          <a:p>
            <a:pPr lvl="1" eaLnBrk="1" fontAlgn="auto" hangingPunct="1">
              <a:spcAft>
                <a:spcPts val="0"/>
              </a:spcAft>
              <a:defRPr/>
            </a:pPr>
            <a:r>
              <a:rPr lang="en-US" sz="2000" dirty="0"/>
              <a:t>Physical modalities (e.g., provider-applied electrical stimulation, etc.)</a:t>
            </a:r>
          </a:p>
          <a:p>
            <a:pPr lvl="1" eaLnBrk="1" fontAlgn="auto" hangingPunct="1">
              <a:spcAft>
                <a:spcPts val="0"/>
              </a:spcAft>
              <a:defRPr/>
            </a:pPr>
            <a:r>
              <a:rPr lang="en-US" sz="2000" dirty="0"/>
              <a:t>Physical Therapy</a:t>
            </a:r>
          </a:p>
          <a:p>
            <a:pPr lvl="1" eaLnBrk="1" fontAlgn="auto" hangingPunct="1">
              <a:spcAft>
                <a:spcPts val="0"/>
              </a:spcAft>
              <a:defRPr/>
            </a:pPr>
            <a:r>
              <a:rPr lang="en-US" sz="2000" dirty="0"/>
              <a:t>Biofeedback  </a:t>
            </a:r>
          </a:p>
          <a:p>
            <a:pPr eaLnBrk="1" fontAlgn="auto" hangingPunct="1">
              <a:spcAft>
                <a:spcPts val="0"/>
              </a:spcAft>
              <a:defRPr/>
            </a:pPr>
            <a:r>
              <a:rPr lang="en-US" sz="2400" b="1" dirty="0"/>
              <a:t>Interventional Pain Therapies in selected patients with potential benefit &gt; risk</a:t>
            </a:r>
            <a:r>
              <a:rPr lang="en-US" sz="2400" dirty="0"/>
              <a:t>, to aid in the implementation of active therapies</a:t>
            </a:r>
          </a:p>
          <a:p>
            <a:pPr lvl="1" eaLnBrk="1" fontAlgn="auto" hangingPunct="1">
              <a:spcAft>
                <a:spcPts val="0"/>
              </a:spcAft>
              <a:defRPr/>
            </a:pPr>
            <a:r>
              <a:rPr lang="en-US" sz="2000" dirty="0"/>
              <a:t>Trigger point injections</a:t>
            </a:r>
          </a:p>
          <a:p>
            <a:pPr lvl="1" eaLnBrk="1" fontAlgn="auto" hangingPunct="1">
              <a:spcAft>
                <a:spcPts val="0"/>
              </a:spcAft>
              <a:defRPr/>
            </a:pPr>
            <a:r>
              <a:rPr lang="en-US" sz="2000" dirty="0"/>
              <a:t>Joint injections</a:t>
            </a:r>
          </a:p>
          <a:p>
            <a:pPr lvl="1" eaLnBrk="1" fontAlgn="auto" hangingPunct="1">
              <a:spcAft>
                <a:spcPts val="0"/>
              </a:spcAft>
              <a:defRPr/>
            </a:pPr>
            <a:r>
              <a:rPr lang="en-US" sz="2000" dirty="0"/>
              <a:t>Nerve blocks</a:t>
            </a:r>
          </a:p>
          <a:p>
            <a:pPr lvl="1" eaLnBrk="1" fontAlgn="auto" hangingPunct="1">
              <a:spcAft>
                <a:spcPts val="0"/>
              </a:spcAft>
              <a:defRPr/>
            </a:pPr>
            <a:r>
              <a:rPr lang="en-US" sz="2000" dirty="0"/>
              <a:t>Spinal injections: epidural steroid injections, facet joint procedures</a:t>
            </a:r>
          </a:p>
        </p:txBody>
      </p:sp>
    </p:spTree>
    <p:extLst>
      <p:ext uri="{BB962C8B-B14F-4D97-AF65-F5344CB8AC3E}">
        <p14:creationId xmlns:p14="http://schemas.microsoft.com/office/powerpoint/2010/main" val="2129320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40329" cy="592873"/>
          </a:xfrm>
        </p:spPr>
        <p:txBody>
          <a:bodyPr rtlCol="0">
            <a:normAutofit/>
          </a:bodyPr>
          <a:lstStyle/>
          <a:p>
            <a:pPr eaLnBrk="1" fontAlgn="auto" hangingPunct="1">
              <a:spcAft>
                <a:spcPts val="0"/>
              </a:spcAft>
              <a:defRPr/>
            </a:pPr>
            <a:r>
              <a:rPr lang="en-US" sz="2400" dirty="0">
                <a:solidFill>
                  <a:srgbClr val="FFFF00"/>
                </a:solidFill>
              </a:rPr>
              <a:t>Whole Health Partnership Model in VHA </a:t>
            </a:r>
            <a:endParaRPr lang="en-US" dirty="0">
              <a:solidFill>
                <a:srgbClr val="FFFF00"/>
              </a:solidFill>
            </a:endParaRPr>
          </a:p>
        </p:txBody>
      </p:sp>
      <p:sp>
        <p:nvSpPr>
          <p:cNvPr id="45059" name="Content Placeholder 2"/>
          <p:cNvSpPr>
            <a:spLocks noGrp="1"/>
          </p:cNvSpPr>
          <p:nvPr>
            <p:ph idx="1"/>
          </p:nvPr>
        </p:nvSpPr>
        <p:spPr>
          <a:xfrm>
            <a:off x="304800" y="5285294"/>
            <a:ext cx="8610600" cy="1115506"/>
          </a:xfrm>
          <a:ln w="12700">
            <a:solidFill>
              <a:schemeClr val="tx1"/>
            </a:solidFill>
          </a:ln>
        </p:spPr>
        <p:txBody>
          <a:bodyPr/>
          <a:lstStyle/>
          <a:p>
            <a:pPr marL="0" indent="0">
              <a:buNone/>
            </a:pPr>
            <a:r>
              <a:rPr lang="en-US" sz="1200" b="1" dirty="0"/>
              <a:t>“Our “whole health” model of care is a key component of the VA’s proposed future delivery system.</a:t>
            </a:r>
            <a:r>
              <a:rPr lang="en-US" sz="1200" dirty="0"/>
              <a:t> </a:t>
            </a:r>
            <a:r>
              <a:rPr lang="en-US" sz="1200" b="1" dirty="0"/>
              <a:t>This model incorporates physical care with psychosocial care focused on the veteran’s personal</a:t>
            </a:r>
            <a:r>
              <a:rPr lang="en-US" sz="1200" dirty="0"/>
              <a:t> </a:t>
            </a:r>
            <a:r>
              <a:rPr lang="en-US" sz="1200" b="1" dirty="0"/>
              <a:t>health and life goals, aiming to provide personalized, proactive, patient-driven care through</a:t>
            </a:r>
            <a:r>
              <a:rPr lang="en-US" sz="1200" dirty="0"/>
              <a:t> </a:t>
            </a:r>
            <a:r>
              <a:rPr lang="en-US" sz="1200" b="1" dirty="0"/>
              <a:t>multidisciplinary teams of health professionals.” (Shulkin, 2016)</a:t>
            </a:r>
            <a:endParaRPr lang="en-US" sz="1200" dirty="0"/>
          </a:p>
          <a:p>
            <a:pPr marL="0" lvl="1" indent="0">
              <a:spcBef>
                <a:spcPts val="600"/>
              </a:spcBef>
              <a:buSzPct val="102000"/>
              <a:buNone/>
              <a:defRPr/>
            </a:pPr>
            <a:r>
              <a:rPr lang="en-US" sz="1200" dirty="0"/>
              <a:t>The Whole Health approach is a reorientation of the Veteran’s relationship with VA. It combines state-of-the-art conventional medicine with personalized health planning, complementary and integrative health approaches, and innovative self-care approaches.</a:t>
            </a:r>
          </a:p>
          <a:p>
            <a:pPr marL="0" lvl="1" indent="0">
              <a:spcBef>
                <a:spcPts val="600"/>
              </a:spcBef>
              <a:buSzPct val="102000"/>
              <a:buNone/>
              <a:defRPr/>
            </a:pPr>
            <a:r>
              <a:rPr lang="en-US" dirty="0"/>
              <a:t> </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97238"/>
            <a:ext cx="7848600" cy="438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a:spLocks noGrp="1"/>
          </p:cNvSpPr>
          <p:nvPr>
            <p:ph type="sldNum" sz="quarter" idx="10"/>
          </p:nvPr>
        </p:nvSpPr>
        <p:spPr>
          <a:xfrm>
            <a:off x="6553200" y="6553200"/>
            <a:ext cx="2133600" cy="304800"/>
          </a:xfrm>
        </p:spPr>
        <p:txBody>
          <a:bodyPr/>
          <a:lstStyle/>
          <a:p>
            <a:fld id="{9B27D237-6C0D-5549-BE11-2040A22CBC71}"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16837707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40329" cy="592873"/>
          </a:xfrm>
        </p:spPr>
        <p:txBody>
          <a:bodyPr rtlCol="0">
            <a:normAutofit/>
          </a:bodyPr>
          <a:lstStyle/>
          <a:p>
            <a:pPr fontAlgn="auto">
              <a:spcAft>
                <a:spcPts val="0"/>
              </a:spcAft>
              <a:defRPr/>
            </a:pPr>
            <a:r>
              <a:rPr lang="en-US" sz="2400" dirty="0">
                <a:solidFill>
                  <a:srgbClr val="FFFF00"/>
                </a:solidFill>
                <a:latin typeface="Georgia" panose="02040502050405020303" pitchFamily="18" charset="0"/>
              </a:rPr>
              <a:t>Whole Health System Flagship Sites</a:t>
            </a:r>
            <a:endParaRPr lang="en-US" dirty="0">
              <a:solidFill>
                <a:srgbClr val="FFFF00"/>
              </a:solidFill>
            </a:endParaRPr>
          </a:p>
        </p:txBody>
      </p:sp>
      <p:sp>
        <p:nvSpPr>
          <p:cNvPr id="45059" name="Content Placeholder 2"/>
          <p:cNvSpPr>
            <a:spLocks noGrp="1"/>
          </p:cNvSpPr>
          <p:nvPr>
            <p:ph idx="1"/>
          </p:nvPr>
        </p:nvSpPr>
        <p:spPr>
          <a:xfrm>
            <a:off x="228600" y="5410200"/>
            <a:ext cx="8610600" cy="886907"/>
          </a:xfrm>
          <a:ln w="12700">
            <a:solidFill>
              <a:schemeClr val="tx1"/>
            </a:solidFill>
          </a:ln>
        </p:spPr>
        <p:txBody>
          <a:bodyPr/>
          <a:lstStyle/>
          <a:p>
            <a:pPr marL="0" lvl="1" indent="0">
              <a:spcBef>
                <a:spcPts val="600"/>
              </a:spcBef>
              <a:buSzPct val="102000"/>
              <a:buNone/>
              <a:defRPr/>
            </a:pPr>
            <a:r>
              <a:rPr lang="en-US" dirty="0"/>
              <a:t>The Whole Health approach is a reorientation of the Veteran’s relationship with VA. It combines state-of-the-art conventional medicine with personalized health planning, complementary and integrative health approaches, and innovative self-care approaches.</a:t>
            </a:r>
          </a:p>
          <a:p>
            <a:pPr marL="0" lvl="1" indent="0">
              <a:spcBef>
                <a:spcPts val="600"/>
              </a:spcBef>
              <a:buSzPct val="102000"/>
              <a:buNone/>
              <a:defRPr/>
            </a:pPr>
            <a:endParaRPr lang="en-US" sz="2000" dirty="0"/>
          </a:p>
          <a:p>
            <a:pPr marL="457200" lvl="1" indent="-457200">
              <a:spcBef>
                <a:spcPts val="600"/>
              </a:spcBef>
              <a:buSzPct val="102000"/>
              <a:defRPr/>
            </a:pPr>
            <a:endParaRPr lang="en-US" sz="2000" dirty="0"/>
          </a:p>
          <a:p>
            <a:pPr marL="457200" lvl="1" indent="-457200">
              <a:spcBef>
                <a:spcPts val="600"/>
              </a:spcBef>
              <a:buSzPct val="102000"/>
              <a:defRPr/>
            </a:pPr>
            <a:endParaRPr lang="en-US" sz="2000" dirty="0"/>
          </a:p>
          <a:p>
            <a:pPr marL="457200" lvl="1" indent="-457200">
              <a:spcBef>
                <a:spcPts val="600"/>
              </a:spcBef>
              <a:buSzPct val="102000"/>
              <a:defRPr/>
            </a:pPr>
            <a:endParaRPr lang="en-US" sz="2000" dirty="0"/>
          </a:p>
          <a:p>
            <a:pPr marL="457200" lvl="1" indent="-457200">
              <a:spcBef>
                <a:spcPts val="600"/>
              </a:spcBef>
              <a:buSzPct val="102000"/>
              <a:defRPr/>
            </a:pPr>
            <a:endParaRPr lang="en-US" sz="2000" dirty="0"/>
          </a:p>
          <a:p>
            <a:pPr marL="457200" lvl="1" indent="-457200">
              <a:spcBef>
                <a:spcPts val="600"/>
              </a:spcBef>
              <a:buSzPct val="102000"/>
              <a:defRPr/>
            </a:pPr>
            <a:endParaRPr lang="en-US" sz="2000" dirty="0"/>
          </a:p>
          <a:p>
            <a:pPr marL="457200" lvl="1" indent="-457200">
              <a:spcBef>
                <a:spcPts val="600"/>
              </a:spcBef>
              <a:buSzPct val="102000"/>
              <a:defRPr/>
            </a:pPr>
            <a:endParaRPr lang="en-US" sz="2000" dirty="0"/>
          </a:p>
          <a:p>
            <a:pPr marL="457200" lvl="1" indent="-457200">
              <a:spcBef>
                <a:spcPts val="600"/>
              </a:spcBef>
              <a:buSzPct val="102000"/>
              <a:defRPr/>
            </a:pPr>
            <a:endParaRPr lang="en-US" sz="2000" dirty="0"/>
          </a:p>
          <a:p>
            <a:pPr marL="457200" lvl="1" indent="-457200">
              <a:spcBef>
                <a:spcPts val="600"/>
              </a:spcBef>
              <a:buSzPct val="102000"/>
              <a:defRPr/>
            </a:pPr>
            <a:endParaRPr lang="en-US" sz="2000" dirty="0"/>
          </a:p>
          <a:p>
            <a:pPr marL="457200" lvl="1" indent="-457200">
              <a:spcBef>
                <a:spcPts val="600"/>
              </a:spcBef>
              <a:buSzPct val="102000"/>
              <a:defRPr/>
            </a:pPr>
            <a:endParaRPr lang="en-US" sz="2000" dirty="0"/>
          </a:p>
        </p:txBody>
      </p:sp>
      <p:sp>
        <p:nvSpPr>
          <p:cNvPr id="5" name="Date Placeholder 8"/>
          <p:cNvSpPr txBox="1">
            <a:spLocks/>
          </p:cNvSpPr>
          <p:nvPr/>
        </p:nvSpPr>
        <p:spPr>
          <a:xfrm>
            <a:off x="457200" y="6553200"/>
            <a:ext cx="10668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solidFill>
                  <a:prstClr val="white"/>
                </a:solidFill>
              </a:rPr>
              <a:t>11/14/2017</a:t>
            </a:r>
            <a:endParaRPr lang="en-US" dirty="0">
              <a:solidFill>
                <a:prstClr val="white"/>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970160"/>
            <a:ext cx="8610599" cy="534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a:spLocks noGrp="1"/>
          </p:cNvSpPr>
          <p:nvPr>
            <p:ph type="sldNum" sz="quarter" idx="10"/>
          </p:nvPr>
        </p:nvSpPr>
        <p:spPr>
          <a:xfrm>
            <a:off x="6553200" y="6553200"/>
            <a:ext cx="2133600" cy="304800"/>
          </a:xfrm>
        </p:spPr>
        <p:txBody>
          <a:bodyPr/>
          <a:lstStyle/>
          <a:p>
            <a:fld id="{9B27D237-6C0D-5549-BE11-2040A22CBC71}"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3898185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a:defRPr/>
            </a:pPr>
            <a:fld id="{5B58EBDF-23BF-4D01-8792-0EA1915465B3}" type="slidenum">
              <a:rPr lang="en-US" smtClean="0"/>
              <a:pPr>
                <a:defRPr/>
              </a:pPr>
              <a:t>63</a:t>
            </a:fld>
            <a:endParaRPr lang="en-US" dirty="0"/>
          </a:p>
        </p:txBody>
      </p:sp>
      <p:pic>
        <p:nvPicPr>
          <p:cNvPr id="7" name="Picture 6" descr="Image showing The Stepped Care Model for Pain Management, developed by VA, has been implemented within both the Veterans Health Administration (VHA) and Military Health System (MHS) with the aim of providing a continuum of effective, coordinated, and patient-centered treatment to patients with pain. With education, self-care, and whole-health approaches to wellness as the foundation, this model provides progressively more intensive biopsychosocial care within increasingly specialized settings as patients become more complex, have a greater degree of comorbidity, and present higher risk. Psychological, physical, complementary and alternative, and medication therapies are often combined to create a multimodal pain care plan. The goals of the Stepped Care Model for Pain Management include functional rehabilitation, improvement in quality of life, and prevention of the pain becoming chronic and associated deterioration in function"/>
          <p:cNvPicPr/>
          <p:nvPr/>
        </p:nvPicPr>
        <p:blipFill>
          <a:blip r:embed="rId3" cstate="print">
            <a:extLst>
              <a:ext uri="{28A0092B-C50C-407E-A947-70E740481C1C}">
                <a14:useLocalDpi xmlns:a14="http://schemas.microsoft.com/office/drawing/2010/main" val="0"/>
              </a:ext>
            </a:extLst>
          </a:blip>
          <a:srcRect t="4518"/>
          <a:stretch>
            <a:fillRect/>
          </a:stretch>
        </p:blipFill>
        <p:spPr bwMode="auto">
          <a:xfrm>
            <a:off x="685800" y="902260"/>
            <a:ext cx="8153400" cy="5498540"/>
          </a:xfrm>
          <a:prstGeom prst="rect">
            <a:avLst/>
          </a:prstGeom>
          <a:noFill/>
          <a:ln>
            <a:solidFill>
              <a:schemeClr val="tx1"/>
            </a:solidFill>
          </a:ln>
        </p:spPr>
      </p:pic>
      <p:sp>
        <p:nvSpPr>
          <p:cNvPr id="5" name="Title 6"/>
          <p:cNvSpPr>
            <a:spLocks noGrp="1"/>
          </p:cNvSpPr>
          <p:nvPr>
            <p:ph type="title"/>
          </p:nvPr>
        </p:nvSpPr>
        <p:spPr>
          <a:xfrm>
            <a:off x="457200" y="130705"/>
            <a:ext cx="8229600" cy="1143000"/>
          </a:xfrm>
        </p:spPr>
        <p:txBody>
          <a:bodyPr/>
          <a:lstStyle/>
          <a:p>
            <a:pPr lvl="0" defTabSz="914400">
              <a:defRPr/>
            </a:pPr>
            <a:r>
              <a:rPr lang="en-US" sz="2800" dirty="0">
                <a:solidFill>
                  <a:srgbClr val="FFFF33"/>
                </a:solidFill>
                <a:latin typeface="Arial" pitchFamily="34" charset="0"/>
                <a:ea typeface="+mn-ea"/>
                <a:cs typeface="Arial" pitchFamily="34" charset="0"/>
              </a:rPr>
              <a:t>Stepped Care Model for Pain Management</a:t>
            </a:r>
            <a:endParaRPr lang="en-US" sz="2400" dirty="0">
              <a:solidFill>
                <a:srgbClr val="FFFF33"/>
              </a:solidFill>
            </a:endParaRPr>
          </a:p>
        </p:txBody>
      </p:sp>
    </p:spTree>
    <p:extLst>
      <p:ext uri="{BB962C8B-B14F-4D97-AF65-F5344CB8AC3E}">
        <p14:creationId xmlns:p14="http://schemas.microsoft.com/office/powerpoint/2010/main" val="30061941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CARA Pain Teams	</a:t>
            </a:r>
          </a:p>
        </p:txBody>
      </p:sp>
      <p:sp>
        <p:nvSpPr>
          <p:cNvPr id="4" name="Slide Number Placeholder 3"/>
          <p:cNvSpPr>
            <a:spLocks noGrp="1"/>
          </p:cNvSpPr>
          <p:nvPr>
            <p:ph type="sldNum" sz="quarter" idx="10"/>
          </p:nvPr>
        </p:nvSpPr>
        <p:spPr/>
        <p:txBody>
          <a:bodyPr/>
          <a:lstStyle/>
          <a:p>
            <a:fld id="{9B27D237-6C0D-5549-BE11-2040A22CBC71}" type="slidenum">
              <a:rPr lang="en-US" smtClean="0">
                <a:solidFill>
                  <a:prstClr val="black">
                    <a:tint val="75000"/>
                  </a:prstClr>
                </a:solidFill>
              </a:rPr>
              <a:pPr/>
              <a:t>64</a:t>
            </a:fld>
            <a:endParaRPr lang="en-US" dirty="0">
              <a:solidFill>
                <a:prstClr val="black">
                  <a:tint val="75000"/>
                </a:prstClr>
              </a:solidFill>
            </a:endParaRPr>
          </a:p>
        </p:txBody>
      </p:sp>
      <p:sp>
        <p:nvSpPr>
          <p:cNvPr id="5" name="Content Placeholder 4"/>
          <p:cNvSpPr>
            <a:spLocks noGrp="1"/>
          </p:cNvSpPr>
          <p:nvPr>
            <p:ph idx="1"/>
          </p:nvPr>
        </p:nvSpPr>
        <p:spPr>
          <a:xfrm>
            <a:off x="471487" y="1488374"/>
            <a:ext cx="8304377" cy="4532416"/>
          </a:xfrm>
        </p:spPr>
        <p:txBody>
          <a:bodyPr/>
          <a:lstStyle/>
          <a:p>
            <a:r>
              <a:rPr lang="en-US" altLang="en-US" sz="2000" b="1" dirty="0"/>
              <a:t>CARA mandates designated Pain Management Teams </a:t>
            </a:r>
            <a:r>
              <a:rPr lang="en-US" altLang="en-US" sz="2000" dirty="0"/>
              <a:t>at all VA facilities</a:t>
            </a:r>
            <a:r>
              <a:rPr lang="en-US" altLang="en-US" sz="2000" b="1" dirty="0"/>
              <a:t> </a:t>
            </a:r>
          </a:p>
          <a:p>
            <a:r>
              <a:rPr lang="en-US" sz="2000" dirty="0"/>
              <a:t>Developed the Pain Management Team standards and provided the information to directors regarding reporting requirements. </a:t>
            </a:r>
          </a:p>
          <a:p>
            <a:r>
              <a:rPr lang="en-US" altLang="en-US" sz="2000" dirty="0"/>
              <a:t>Veterans must have timely access to </a:t>
            </a:r>
            <a:r>
              <a:rPr lang="en-US" altLang="en-US" sz="2000" b="1" dirty="0"/>
              <a:t>specific components of pain care </a:t>
            </a:r>
            <a:r>
              <a:rPr lang="en-US" altLang="en-US" sz="2000" dirty="0"/>
              <a:t>that are available system-wide</a:t>
            </a:r>
          </a:p>
          <a:p>
            <a:r>
              <a:rPr lang="en-US" altLang="en-US" sz="2000" b="1" dirty="0"/>
              <a:t>Coordination between the different clinical areas is essential </a:t>
            </a:r>
            <a:r>
              <a:rPr lang="en-US" altLang="en-US" sz="2000" dirty="0"/>
              <a:t>to promote efficient use of resources and smooth transition of the Veteran between the care areas. </a:t>
            </a:r>
          </a:p>
          <a:p>
            <a:r>
              <a:rPr lang="en-US" altLang="en-US" sz="2000" dirty="0"/>
              <a:t>Facility with higher complexity may be tasked to provide services to lower resourced facilities via tele-health/VA-ECHO, as </a:t>
            </a:r>
            <a:r>
              <a:rPr lang="en-US" altLang="en-US" sz="2000" b="1" dirty="0"/>
              <a:t>VISN-supported hubs</a:t>
            </a:r>
            <a:r>
              <a:rPr lang="en-US" altLang="en-US" sz="2000" dirty="0"/>
              <a:t>. </a:t>
            </a:r>
          </a:p>
          <a:p>
            <a:r>
              <a:rPr lang="en-US" sz="2000" dirty="0"/>
              <a:t>Field Data call for the collection of the Facility Director Reports on Pain Management Teams is ongoing. </a:t>
            </a:r>
          </a:p>
          <a:p>
            <a:endParaRPr lang="en-US" altLang="en-US" sz="2000" dirty="0"/>
          </a:p>
          <a:p>
            <a:endParaRPr lang="en-US" altLang="en-US" sz="1800" dirty="0"/>
          </a:p>
          <a:p>
            <a:pPr marL="0" indent="0">
              <a:buNone/>
            </a:pPr>
            <a:endParaRPr lang="en-US" altLang="en-US" sz="1800" dirty="0"/>
          </a:p>
        </p:txBody>
      </p:sp>
    </p:spTree>
    <p:extLst>
      <p:ext uri="{BB962C8B-B14F-4D97-AF65-F5344CB8AC3E}">
        <p14:creationId xmlns:p14="http://schemas.microsoft.com/office/powerpoint/2010/main" val="21810039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27D237-6C0D-5549-BE11-2040A22CBC71}" type="slidenum">
              <a:rPr lang="en-US" smtClean="0">
                <a:solidFill>
                  <a:prstClr val="black">
                    <a:tint val="75000"/>
                  </a:prstClr>
                </a:solidFill>
              </a:rPr>
              <a:pPr/>
              <a:t>65</a:t>
            </a:fld>
            <a:endParaRPr lang="en-US" dirty="0">
              <a:solidFill>
                <a:prstClr val="black">
                  <a:tint val="75000"/>
                </a:prstClr>
              </a:solidFill>
            </a:endParaRPr>
          </a:p>
        </p:txBody>
      </p:sp>
      <p:sp>
        <p:nvSpPr>
          <p:cNvPr id="5" name="Content Placeholder 4"/>
          <p:cNvSpPr>
            <a:spLocks noGrp="1"/>
          </p:cNvSpPr>
          <p:nvPr>
            <p:ph idx="1"/>
          </p:nvPr>
        </p:nvSpPr>
        <p:spPr>
          <a:xfrm>
            <a:off x="264695" y="1066800"/>
            <a:ext cx="8753100" cy="4819650"/>
          </a:xfrm>
        </p:spPr>
        <p:txBody>
          <a:bodyPr/>
          <a:lstStyle/>
          <a:p>
            <a:pPr marL="0" indent="0">
              <a:buNone/>
            </a:pPr>
            <a:r>
              <a:rPr lang="en-US" sz="2400" b="1" dirty="0"/>
              <a:t>The functions of the Pain Management Team (PMT) include:</a:t>
            </a:r>
          </a:p>
          <a:p>
            <a:pPr lvl="0"/>
            <a:r>
              <a:rPr lang="en-US" sz="2000" b="1" dirty="0"/>
              <a:t>Evaluation and follow-up of pts with complex pain conditions</a:t>
            </a:r>
          </a:p>
          <a:p>
            <a:pPr lvl="0"/>
            <a:r>
              <a:rPr lang="en-US" b="1" dirty="0"/>
              <a:t>M</a:t>
            </a:r>
            <a:r>
              <a:rPr lang="en-US" sz="2000" b="1" dirty="0"/>
              <a:t>edication management and actual prescribing</a:t>
            </a:r>
            <a:r>
              <a:rPr lang="en-US" sz="2000" dirty="0"/>
              <a:t> of pain meds, as needed. </a:t>
            </a:r>
          </a:p>
          <a:p>
            <a:pPr lvl="0"/>
            <a:r>
              <a:rPr lang="en-US" sz="2000" b="1" dirty="0"/>
              <a:t>OSI Reviews</a:t>
            </a:r>
            <a:r>
              <a:rPr lang="en-US" sz="2000" dirty="0"/>
              <a:t>: Review of patients with high risk opioid prescriptions</a:t>
            </a:r>
            <a:r>
              <a:rPr lang="en-US" sz="2000" b="1" dirty="0"/>
              <a:t> </a:t>
            </a:r>
            <a:r>
              <a:rPr lang="en-US" sz="2000" dirty="0"/>
              <a:t>with provision of recommendations to clinical providers</a:t>
            </a:r>
          </a:p>
        </p:txBody>
      </p:sp>
      <p:sp>
        <p:nvSpPr>
          <p:cNvPr id="7" name="Title 1"/>
          <p:cNvSpPr txBox="1">
            <a:spLocks/>
          </p:cNvSpPr>
          <p:nvPr/>
        </p:nvSpPr>
        <p:spPr>
          <a:xfrm>
            <a:off x="752100" y="23332"/>
            <a:ext cx="8229600" cy="662468"/>
          </a:xfrm>
          <a:prstGeom prst="rect">
            <a:avLst/>
          </a:prstGeom>
        </p:spPr>
        <p:txBody>
          <a:bodyPr/>
          <a:lstStyle>
            <a:lvl1pPr algn="ctr" defTabSz="457200" rtl="0" eaLnBrk="1" fontAlgn="base" hangingPunct="1">
              <a:spcBef>
                <a:spcPct val="0"/>
              </a:spcBef>
              <a:spcAft>
                <a:spcPct val="0"/>
              </a:spcAft>
              <a:defRPr sz="4400" kern="1200">
                <a:solidFill>
                  <a:schemeClr val="bg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dirty="0">
                <a:solidFill>
                  <a:srgbClr val="FFFF00"/>
                </a:solidFill>
              </a:rPr>
              <a:t>Pain Management Teams - Requirements</a:t>
            </a:r>
            <a:r>
              <a:rPr lang="en-US" sz="3600" dirty="0">
                <a:solidFill>
                  <a:srgbClr val="FFFF00"/>
                </a:solidFill>
              </a:rPr>
              <a:t>	</a:t>
            </a:r>
            <a:endParaRPr lang="en-US" dirty="0"/>
          </a:p>
        </p:txBody>
      </p:sp>
      <p:sp>
        <p:nvSpPr>
          <p:cNvPr id="6" name="Content Placeholder 4">
            <a:extLst>
              <a:ext uri="{FF2B5EF4-FFF2-40B4-BE49-F238E27FC236}">
                <a16:creationId xmlns:a16="http://schemas.microsoft.com/office/drawing/2014/main" id="{AEAC225A-8974-4994-B009-AEC1BFD16E9C}"/>
              </a:ext>
            </a:extLst>
          </p:cNvPr>
          <p:cNvSpPr txBox="1">
            <a:spLocks/>
          </p:cNvSpPr>
          <p:nvPr/>
        </p:nvSpPr>
        <p:spPr>
          <a:xfrm>
            <a:off x="264695" y="3124200"/>
            <a:ext cx="8520112" cy="2971800"/>
          </a:xfrm>
          <a:prstGeom prst="rect">
            <a:avLst/>
          </a:prstGeom>
          <a:ln w="38100">
            <a:solidFill>
              <a:srgbClr val="FF0000"/>
            </a:solidFill>
          </a:ln>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At a minimum, the composition of the PMT must include:</a:t>
            </a:r>
            <a:endParaRPr lang="en-US" sz="1600" b="1" dirty="0"/>
          </a:p>
          <a:p>
            <a:pPr lvl="2"/>
            <a:r>
              <a:rPr lang="en-US" sz="2000" b="1" dirty="0"/>
              <a:t>Medical Provider with Pain Expertise</a:t>
            </a:r>
            <a:endParaRPr lang="en-US" sz="1400" b="1" dirty="0"/>
          </a:p>
          <a:p>
            <a:pPr lvl="2"/>
            <a:r>
              <a:rPr lang="en-US" sz="2000" b="1" dirty="0"/>
              <a:t>Addiction Medicine expertise </a:t>
            </a:r>
            <a:r>
              <a:rPr lang="en-US" sz="2000" dirty="0"/>
              <a:t>to provide evaluation for Opioid Use Disorder (OUD) and access to Medication-Assisted Treatment (MAT)</a:t>
            </a:r>
            <a:endParaRPr lang="en-US" sz="1400" dirty="0"/>
          </a:p>
          <a:p>
            <a:pPr lvl="2"/>
            <a:r>
              <a:rPr lang="en-US" sz="2000" b="1" dirty="0"/>
              <a:t>Behavioral Medicine </a:t>
            </a:r>
            <a:r>
              <a:rPr lang="en-US" sz="2000" dirty="0"/>
              <a:t>with availability of at least one evidence-based behavioral therapy. </a:t>
            </a:r>
            <a:endParaRPr lang="en-US" sz="2000" i="1" dirty="0"/>
          </a:p>
          <a:p>
            <a:pPr lvl="2"/>
            <a:r>
              <a:rPr lang="en-US" sz="2000" b="1" dirty="0"/>
              <a:t>Rehabilitation Medicine </a:t>
            </a:r>
            <a:r>
              <a:rPr lang="en-US" sz="2000" dirty="0"/>
              <a:t>discipline. </a:t>
            </a:r>
            <a:endParaRPr lang="en-US" sz="2000" i="1" dirty="0"/>
          </a:p>
        </p:txBody>
      </p:sp>
    </p:spTree>
    <p:extLst>
      <p:ext uri="{BB962C8B-B14F-4D97-AF65-F5344CB8AC3E}">
        <p14:creationId xmlns:p14="http://schemas.microsoft.com/office/powerpoint/2010/main" val="8682153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55" y="154456"/>
            <a:ext cx="8229600" cy="1143000"/>
          </a:xfrm>
        </p:spPr>
        <p:txBody>
          <a:bodyPr/>
          <a:lstStyle/>
          <a:p>
            <a:r>
              <a:rPr lang="en-US" sz="3600" dirty="0">
                <a:solidFill>
                  <a:srgbClr val="FFFF00"/>
                </a:solidFill>
              </a:rPr>
              <a:t>Pain Management - Recommendations</a:t>
            </a:r>
            <a:r>
              <a:rPr lang="en-US" sz="4000" dirty="0">
                <a:solidFill>
                  <a:srgbClr val="FFFF00"/>
                </a:solidFill>
              </a:rPr>
              <a:t>	</a:t>
            </a:r>
          </a:p>
        </p:txBody>
      </p:sp>
      <p:sp>
        <p:nvSpPr>
          <p:cNvPr id="4" name="Slide Number Placeholder 3"/>
          <p:cNvSpPr>
            <a:spLocks noGrp="1"/>
          </p:cNvSpPr>
          <p:nvPr>
            <p:ph type="sldNum" sz="quarter" idx="10"/>
          </p:nvPr>
        </p:nvSpPr>
        <p:spPr/>
        <p:txBody>
          <a:bodyPr/>
          <a:lstStyle/>
          <a:p>
            <a:fld id="{9B27D237-6C0D-5549-BE11-2040A22CBC71}" type="slidenum">
              <a:rPr lang="en-US" smtClean="0">
                <a:solidFill>
                  <a:prstClr val="black">
                    <a:tint val="75000"/>
                  </a:prstClr>
                </a:solidFill>
              </a:rPr>
              <a:pPr/>
              <a:t>66</a:t>
            </a:fld>
            <a:endParaRPr lang="en-US" dirty="0">
              <a:solidFill>
                <a:prstClr val="black">
                  <a:tint val="75000"/>
                </a:prstClr>
              </a:solidFill>
            </a:endParaRPr>
          </a:p>
        </p:txBody>
      </p:sp>
      <p:sp>
        <p:nvSpPr>
          <p:cNvPr id="5" name="Content Placeholder 4"/>
          <p:cNvSpPr>
            <a:spLocks noGrp="1"/>
          </p:cNvSpPr>
          <p:nvPr>
            <p:ph idx="1"/>
          </p:nvPr>
        </p:nvSpPr>
        <p:spPr>
          <a:xfrm>
            <a:off x="471488" y="1524000"/>
            <a:ext cx="8221250" cy="3950525"/>
          </a:xfrm>
        </p:spPr>
        <p:txBody>
          <a:bodyPr/>
          <a:lstStyle/>
          <a:p>
            <a:pPr marL="0" indent="0">
              <a:buNone/>
            </a:pPr>
            <a:r>
              <a:rPr lang="en-US" sz="2000" b="1" dirty="0"/>
              <a:t>Key elements </a:t>
            </a:r>
            <a:r>
              <a:rPr lang="en-US" sz="2000" dirty="0"/>
              <a:t>of successful pain management programs to consider as resources when implementing a PMT:  </a:t>
            </a:r>
          </a:p>
          <a:p>
            <a:pPr lvl="0"/>
            <a:r>
              <a:rPr lang="en-US" sz="2000" dirty="0"/>
              <a:t>Availability of e-consultation</a:t>
            </a:r>
          </a:p>
          <a:p>
            <a:pPr lvl="0"/>
            <a:r>
              <a:rPr lang="en-US" sz="2000" dirty="0"/>
              <a:t>Availability of immediate consultation for assistance with prescriptions</a:t>
            </a:r>
          </a:p>
          <a:p>
            <a:pPr lvl="0"/>
            <a:r>
              <a:rPr lang="en-US" sz="2000" dirty="0"/>
              <a:t>Pain consultation by Telehealth</a:t>
            </a:r>
          </a:p>
          <a:p>
            <a:pPr lvl="0"/>
            <a:r>
              <a:rPr lang="en-US" sz="2000" dirty="0"/>
              <a:t>Inclusion of Complementary and Integrative Health (CIH) on Pain Team</a:t>
            </a:r>
          </a:p>
          <a:p>
            <a:pPr lvl="0"/>
            <a:r>
              <a:rPr lang="en-US" sz="2000" dirty="0"/>
              <a:t>0.25 PACT Pain Champion</a:t>
            </a:r>
          </a:p>
          <a:p>
            <a:pPr lvl="0"/>
            <a:r>
              <a:rPr lang="en-US" sz="2000" dirty="0"/>
              <a:t>Interventional Pain Care</a:t>
            </a:r>
          </a:p>
          <a:p>
            <a:pPr lvl="0"/>
            <a:r>
              <a:rPr lang="en-US" sz="2000" dirty="0"/>
              <a:t>Inpatient Pain Consultation (higher complexity VAMCs)</a:t>
            </a:r>
          </a:p>
          <a:p>
            <a:pPr lvl="0"/>
            <a:r>
              <a:rPr lang="en-US" sz="2000" dirty="0"/>
              <a:t>Interdisciplinary Pain Management Case Review Forum </a:t>
            </a:r>
          </a:p>
        </p:txBody>
      </p:sp>
    </p:spTree>
    <p:extLst>
      <p:ext uri="{BB962C8B-B14F-4D97-AF65-F5344CB8AC3E}">
        <p14:creationId xmlns:p14="http://schemas.microsoft.com/office/powerpoint/2010/main" val="1260738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54925" y="91045"/>
            <a:ext cx="7239000" cy="1066800"/>
          </a:xfrm>
        </p:spPr>
        <p:txBody>
          <a:bodyPr>
            <a:normAutofit/>
          </a:bodyPr>
          <a:lstStyle/>
          <a:p>
            <a:r>
              <a:rPr lang="en-US" altLang="en-US" dirty="0">
                <a:solidFill>
                  <a:srgbClr val="FFFF00"/>
                </a:solidFill>
              </a:rPr>
              <a:t>Access to Pain Management Teams</a:t>
            </a:r>
          </a:p>
        </p:txBody>
      </p:sp>
      <p:graphicFrame>
        <p:nvGraphicFramePr>
          <p:cNvPr id="9" name="Content Placeholder 3"/>
          <p:cNvGraphicFramePr>
            <a:graphicFrameLocks noGrp="1"/>
          </p:cNvGraphicFramePr>
          <p:nvPr>
            <p:ph idx="4294967295"/>
            <p:extLst>
              <p:ext uri="{D42A27DB-BD31-4B8C-83A1-F6EECF244321}">
                <p14:modId xmlns:p14="http://schemas.microsoft.com/office/powerpoint/2010/main" val="298561275"/>
              </p:ext>
            </p:extLst>
          </p:nvPr>
        </p:nvGraphicFramePr>
        <p:xfrm>
          <a:off x="457200" y="1524000"/>
          <a:ext cx="8120488" cy="442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5923270-18A4-4739-B649-A13FFD9BDB72}"/>
              </a:ext>
            </a:extLst>
          </p:cNvPr>
          <p:cNvSpPr txBox="1"/>
          <p:nvPr/>
        </p:nvSpPr>
        <p:spPr>
          <a:xfrm>
            <a:off x="2933710" y="3628567"/>
            <a:ext cx="2628890" cy="1569660"/>
          </a:xfrm>
          <a:prstGeom prst="rect">
            <a:avLst/>
          </a:prstGeom>
          <a:noFill/>
        </p:spPr>
        <p:txBody>
          <a:bodyPr wrap="square" rtlCol="0">
            <a:spAutoFit/>
          </a:bodyPr>
          <a:lstStyle/>
          <a:p>
            <a:pPr algn="ctr"/>
            <a:r>
              <a:rPr lang="en-US" sz="2400" b="1" dirty="0">
                <a:solidFill>
                  <a:srgbClr val="FF0000"/>
                </a:solidFill>
              </a:rPr>
              <a:t>Inter-</a:t>
            </a:r>
          </a:p>
          <a:p>
            <a:pPr algn="ctr"/>
            <a:r>
              <a:rPr lang="en-US" sz="2400" b="1" dirty="0">
                <a:solidFill>
                  <a:srgbClr val="FF0000"/>
                </a:solidFill>
              </a:rPr>
              <a:t>disciplinary </a:t>
            </a:r>
          </a:p>
          <a:p>
            <a:pPr algn="ctr"/>
            <a:r>
              <a:rPr lang="en-US" sz="2400" b="1" dirty="0">
                <a:solidFill>
                  <a:srgbClr val="FF0000"/>
                </a:solidFill>
              </a:rPr>
              <a:t>Pain Team</a:t>
            </a:r>
          </a:p>
          <a:p>
            <a:endParaRPr lang="en-US" sz="2400" b="1" dirty="0"/>
          </a:p>
        </p:txBody>
      </p:sp>
      <p:sp>
        <p:nvSpPr>
          <p:cNvPr id="3" name="TextBox 2">
            <a:extLst>
              <a:ext uri="{FF2B5EF4-FFF2-40B4-BE49-F238E27FC236}">
                <a16:creationId xmlns:a16="http://schemas.microsoft.com/office/drawing/2014/main" id="{32D87C26-D088-4950-A5DC-1CEECFCC6186}"/>
              </a:ext>
            </a:extLst>
          </p:cNvPr>
          <p:cNvSpPr txBox="1"/>
          <p:nvPr/>
        </p:nvSpPr>
        <p:spPr>
          <a:xfrm>
            <a:off x="3900793" y="4804127"/>
            <a:ext cx="1171539" cy="369332"/>
          </a:xfrm>
          <a:prstGeom prst="rect">
            <a:avLst/>
          </a:prstGeom>
          <a:noFill/>
        </p:spPr>
        <p:txBody>
          <a:bodyPr wrap="none" rtlCol="0">
            <a:spAutoFit/>
          </a:bodyPr>
          <a:lstStyle/>
          <a:p>
            <a:r>
              <a:rPr lang="en-US" dirty="0"/>
              <a:t>Behavioral</a:t>
            </a:r>
          </a:p>
        </p:txBody>
      </p:sp>
      <p:sp>
        <p:nvSpPr>
          <p:cNvPr id="5" name="TextBox 4">
            <a:extLst>
              <a:ext uri="{FF2B5EF4-FFF2-40B4-BE49-F238E27FC236}">
                <a16:creationId xmlns:a16="http://schemas.microsoft.com/office/drawing/2014/main" id="{FAB0A289-ECFC-4904-A7E2-BE463CE92C43}"/>
              </a:ext>
            </a:extLst>
          </p:cNvPr>
          <p:cNvSpPr txBox="1"/>
          <p:nvPr/>
        </p:nvSpPr>
        <p:spPr>
          <a:xfrm>
            <a:off x="2748181" y="5082963"/>
            <a:ext cx="1529458" cy="369332"/>
          </a:xfrm>
          <a:prstGeom prst="rect">
            <a:avLst/>
          </a:prstGeom>
          <a:noFill/>
        </p:spPr>
        <p:txBody>
          <a:bodyPr wrap="none" rtlCol="0">
            <a:spAutoFit/>
          </a:bodyPr>
          <a:lstStyle/>
          <a:p>
            <a:r>
              <a:rPr lang="en-US" dirty="0"/>
              <a:t>Mental Health</a:t>
            </a:r>
          </a:p>
        </p:txBody>
      </p:sp>
      <p:sp>
        <p:nvSpPr>
          <p:cNvPr id="6" name="TextBox 5">
            <a:extLst>
              <a:ext uri="{FF2B5EF4-FFF2-40B4-BE49-F238E27FC236}">
                <a16:creationId xmlns:a16="http://schemas.microsoft.com/office/drawing/2014/main" id="{2CE572A5-6C42-4CB6-BA4C-D2BD02520499}"/>
              </a:ext>
            </a:extLst>
          </p:cNvPr>
          <p:cNvSpPr txBox="1"/>
          <p:nvPr/>
        </p:nvSpPr>
        <p:spPr>
          <a:xfrm>
            <a:off x="4369006" y="5334000"/>
            <a:ext cx="1206325" cy="376237"/>
          </a:xfrm>
          <a:prstGeom prst="rect">
            <a:avLst/>
          </a:prstGeom>
          <a:noFill/>
        </p:spPr>
        <p:txBody>
          <a:bodyPr wrap="square" rtlCol="0">
            <a:spAutoFit/>
          </a:bodyPr>
          <a:lstStyle/>
          <a:p>
            <a:r>
              <a:rPr lang="en-US" dirty="0"/>
              <a:t>Rehab/PT</a:t>
            </a:r>
          </a:p>
        </p:txBody>
      </p:sp>
      <p:sp>
        <p:nvSpPr>
          <p:cNvPr id="7" name="TextBox 6">
            <a:extLst>
              <a:ext uri="{FF2B5EF4-FFF2-40B4-BE49-F238E27FC236}">
                <a16:creationId xmlns:a16="http://schemas.microsoft.com/office/drawing/2014/main" id="{9BA8E944-B003-48EC-BE52-E5A451DC81F8}"/>
              </a:ext>
            </a:extLst>
          </p:cNvPr>
          <p:cNvSpPr txBox="1"/>
          <p:nvPr/>
        </p:nvSpPr>
        <p:spPr>
          <a:xfrm>
            <a:off x="5065255" y="4825021"/>
            <a:ext cx="510076" cy="369332"/>
          </a:xfrm>
          <a:prstGeom prst="rect">
            <a:avLst/>
          </a:prstGeom>
          <a:noFill/>
        </p:spPr>
        <p:txBody>
          <a:bodyPr wrap="square" rtlCol="0">
            <a:spAutoFit/>
          </a:bodyPr>
          <a:lstStyle/>
          <a:p>
            <a:r>
              <a:rPr lang="en-US" dirty="0"/>
              <a:t>CIH</a:t>
            </a:r>
          </a:p>
        </p:txBody>
      </p:sp>
      <p:sp>
        <p:nvSpPr>
          <p:cNvPr id="8" name="TextBox 7">
            <a:extLst>
              <a:ext uri="{FF2B5EF4-FFF2-40B4-BE49-F238E27FC236}">
                <a16:creationId xmlns:a16="http://schemas.microsoft.com/office/drawing/2014/main" id="{87287DE0-67EB-421D-9C5A-AA8FE6E8A0D6}"/>
              </a:ext>
            </a:extLst>
          </p:cNvPr>
          <p:cNvSpPr txBox="1"/>
          <p:nvPr/>
        </p:nvSpPr>
        <p:spPr>
          <a:xfrm>
            <a:off x="4266341" y="5082963"/>
            <a:ext cx="1240724" cy="369332"/>
          </a:xfrm>
          <a:prstGeom prst="rect">
            <a:avLst/>
          </a:prstGeom>
          <a:noFill/>
        </p:spPr>
        <p:txBody>
          <a:bodyPr wrap="none" rtlCol="0">
            <a:spAutoFit/>
          </a:bodyPr>
          <a:lstStyle/>
          <a:p>
            <a:r>
              <a:rPr lang="en-US" dirty="0"/>
              <a:t>Procedures</a:t>
            </a:r>
          </a:p>
        </p:txBody>
      </p:sp>
      <p:sp>
        <p:nvSpPr>
          <p:cNvPr id="12" name="TextBox 11">
            <a:extLst>
              <a:ext uri="{FF2B5EF4-FFF2-40B4-BE49-F238E27FC236}">
                <a16:creationId xmlns:a16="http://schemas.microsoft.com/office/drawing/2014/main" id="{758FC990-B4AB-49A5-812C-D6C0356286D6}"/>
              </a:ext>
            </a:extLst>
          </p:cNvPr>
          <p:cNvSpPr txBox="1"/>
          <p:nvPr/>
        </p:nvSpPr>
        <p:spPr>
          <a:xfrm>
            <a:off x="3311095" y="5579031"/>
            <a:ext cx="2024455" cy="369332"/>
          </a:xfrm>
          <a:prstGeom prst="rect">
            <a:avLst/>
          </a:prstGeom>
          <a:noFill/>
        </p:spPr>
        <p:txBody>
          <a:bodyPr wrap="square" rtlCol="0">
            <a:spAutoFit/>
          </a:bodyPr>
          <a:lstStyle/>
          <a:p>
            <a:r>
              <a:rPr lang="en-US" dirty="0"/>
              <a:t>Case Management</a:t>
            </a:r>
          </a:p>
        </p:txBody>
      </p:sp>
      <p:sp>
        <p:nvSpPr>
          <p:cNvPr id="13" name="TextBox 12">
            <a:extLst>
              <a:ext uri="{FF2B5EF4-FFF2-40B4-BE49-F238E27FC236}">
                <a16:creationId xmlns:a16="http://schemas.microsoft.com/office/drawing/2014/main" id="{7A393179-7CD1-4864-A036-084B9D0401F1}"/>
              </a:ext>
            </a:extLst>
          </p:cNvPr>
          <p:cNvSpPr txBox="1"/>
          <p:nvPr/>
        </p:nvSpPr>
        <p:spPr>
          <a:xfrm>
            <a:off x="2838098" y="4790970"/>
            <a:ext cx="931345" cy="369332"/>
          </a:xfrm>
          <a:prstGeom prst="rect">
            <a:avLst/>
          </a:prstGeom>
          <a:noFill/>
        </p:spPr>
        <p:txBody>
          <a:bodyPr wrap="none" rtlCol="0">
            <a:spAutoFit/>
          </a:bodyPr>
          <a:lstStyle/>
          <a:p>
            <a:r>
              <a:rPr lang="en-US" dirty="0"/>
              <a:t>Medical</a:t>
            </a:r>
          </a:p>
        </p:txBody>
      </p:sp>
      <p:sp>
        <p:nvSpPr>
          <p:cNvPr id="14" name="TextBox 13">
            <a:extLst>
              <a:ext uri="{FF2B5EF4-FFF2-40B4-BE49-F238E27FC236}">
                <a16:creationId xmlns:a16="http://schemas.microsoft.com/office/drawing/2014/main" id="{B359D9F0-FDE3-46D0-8ED3-AD3A0A02DBF7}"/>
              </a:ext>
            </a:extLst>
          </p:cNvPr>
          <p:cNvSpPr txBox="1"/>
          <p:nvPr/>
        </p:nvSpPr>
        <p:spPr>
          <a:xfrm>
            <a:off x="3207903" y="5341791"/>
            <a:ext cx="1085554" cy="369332"/>
          </a:xfrm>
          <a:prstGeom prst="rect">
            <a:avLst/>
          </a:prstGeom>
          <a:noFill/>
        </p:spPr>
        <p:txBody>
          <a:bodyPr wrap="none" rtlCol="0">
            <a:spAutoFit/>
          </a:bodyPr>
          <a:lstStyle/>
          <a:p>
            <a:r>
              <a:rPr lang="en-US" dirty="0"/>
              <a:t>Addiction</a:t>
            </a:r>
          </a:p>
        </p:txBody>
      </p:sp>
      <p:sp>
        <p:nvSpPr>
          <p:cNvPr id="15"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67</a:t>
            </a:fld>
            <a:endParaRPr lang="en-US" dirty="0"/>
          </a:p>
        </p:txBody>
      </p:sp>
    </p:spTree>
    <p:extLst>
      <p:ext uri="{BB962C8B-B14F-4D97-AF65-F5344CB8AC3E}">
        <p14:creationId xmlns:p14="http://schemas.microsoft.com/office/powerpoint/2010/main" val="1509815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54" y="154456"/>
            <a:ext cx="8473045" cy="683744"/>
          </a:xfrm>
        </p:spPr>
        <p:txBody>
          <a:bodyPr/>
          <a:lstStyle/>
          <a:p>
            <a:r>
              <a:rPr lang="en-US" sz="2800" dirty="0">
                <a:solidFill>
                  <a:srgbClr val="FFFF00"/>
                </a:solidFill>
              </a:rPr>
              <a:t>“Intensive” Care to Target Highest Risk Veterans </a:t>
            </a:r>
            <a:endParaRPr lang="en-US" sz="3200" dirty="0">
              <a:solidFill>
                <a:srgbClr val="FFFF00"/>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solidFill>
                  <a:prstClr val="black">
                    <a:tint val="75000"/>
                  </a:prstClr>
                </a:solidFill>
              </a:rPr>
              <a:pPr/>
              <a:t>68</a:t>
            </a:fld>
            <a:endParaRPr lang="en-US" dirty="0">
              <a:solidFill>
                <a:prstClr val="black">
                  <a:tint val="75000"/>
                </a:prstClr>
              </a:solidFill>
            </a:endParaRPr>
          </a:p>
        </p:txBody>
      </p:sp>
      <p:sp>
        <p:nvSpPr>
          <p:cNvPr id="5" name="Content Placeholder 4"/>
          <p:cNvSpPr>
            <a:spLocks noGrp="1"/>
          </p:cNvSpPr>
          <p:nvPr>
            <p:ph idx="1"/>
          </p:nvPr>
        </p:nvSpPr>
        <p:spPr>
          <a:xfrm>
            <a:off x="228600" y="990601"/>
            <a:ext cx="8686800" cy="1752600"/>
          </a:xfrm>
        </p:spPr>
        <p:txBody>
          <a:bodyPr/>
          <a:lstStyle/>
          <a:p>
            <a:pPr marL="0" indent="0">
              <a:buNone/>
            </a:pPr>
            <a:r>
              <a:rPr lang="en-US" b="1" dirty="0"/>
              <a:t>What are the key elements for implementing intensive primary care? A</a:t>
            </a:r>
          </a:p>
          <a:p>
            <a:pPr marL="0" indent="0">
              <a:buNone/>
            </a:pPr>
            <a:r>
              <a:rPr lang="en-US" b="1" dirty="0"/>
              <a:t>multisite Veterans Health Administration case study” </a:t>
            </a:r>
            <a:endParaRPr lang="en-US" sz="2000" b="1" dirty="0"/>
          </a:p>
          <a:p>
            <a:r>
              <a:rPr lang="en-US" sz="1800" dirty="0"/>
              <a:t>In 2014, VHA implemented five distinct intensive primary care programs as demonstration project that targeted Veterans at highest risk for hospitalization. </a:t>
            </a:r>
          </a:p>
          <a:p>
            <a:r>
              <a:rPr lang="en-US" sz="1800" dirty="0"/>
              <a:t>Programs evolved over time, eventually converging on the following elements: </a:t>
            </a:r>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a:p>
            <a:r>
              <a:rPr lang="en-US" dirty="0"/>
              <a:t>Weekly interdisciplinary team meetings was the most important key feature.</a:t>
            </a:r>
            <a:endParaRPr lang="en-US" b="1" dirty="0"/>
          </a:p>
          <a:p>
            <a:r>
              <a:rPr lang="en-US" b="1" dirty="0"/>
              <a:t>Including social workers and mental health providers</a:t>
            </a:r>
            <a:r>
              <a:rPr lang="en-US" dirty="0"/>
              <a:t> was critical to address psychosocial needs of complex patients.</a:t>
            </a:r>
          </a:p>
          <a:p>
            <a:endParaRPr lang="en-US" dirty="0"/>
          </a:p>
        </p:txBody>
      </p:sp>
      <p:sp>
        <p:nvSpPr>
          <p:cNvPr id="6" name="Content Placeholder 4"/>
          <p:cNvSpPr txBox="1">
            <a:spLocks/>
          </p:cNvSpPr>
          <p:nvPr/>
        </p:nvSpPr>
        <p:spPr>
          <a:xfrm>
            <a:off x="4953000" y="2819400"/>
            <a:ext cx="3733800" cy="21336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Font typeface="Arial" charset="0"/>
              <a:buNone/>
            </a:pPr>
            <a:r>
              <a:rPr lang="en-US" sz="1800" dirty="0"/>
              <a:t>6) preventive home visits, </a:t>
            </a:r>
          </a:p>
          <a:p>
            <a:pPr marL="57150" indent="0">
              <a:buFont typeface="Arial" charset="0"/>
              <a:buNone/>
            </a:pPr>
            <a:r>
              <a:rPr lang="en-US" sz="1800" dirty="0"/>
              <a:t>7) </a:t>
            </a:r>
            <a:r>
              <a:rPr lang="en-US" sz="1800" b="1" dirty="0"/>
              <a:t>pharmaceutical services, </a:t>
            </a:r>
          </a:p>
          <a:p>
            <a:pPr marL="57150" indent="0">
              <a:buFont typeface="Arial" charset="0"/>
              <a:buNone/>
            </a:pPr>
            <a:r>
              <a:rPr lang="en-US" sz="1800" dirty="0"/>
              <a:t>8) chronic disease </a:t>
            </a:r>
            <a:r>
              <a:rPr lang="en-US" sz="1800" b="1" dirty="0"/>
              <a:t>self-management, </a:t>
            </a:r>
          </a:p>
          <a:p>
            <a:pPr marL="57150" indent="0">
              <a:buFont typeface="Arial" charset="0"/>
              <a:buNone/>
            </a:pPr>
            <a:r>
              <a:rPr lang="en-US" sz="1800" dirty="0"/>
              <a:t>9) </a:t>
            </a:r>
            <a:r>
              <a:rPr lang="en-US" sz="1800" b="1" dirty="0"/>
              <a:t>caregiver support services</a:t>
            </a:r>
            <a:r>
              <a:rPr lang="en-US" sz="1800" dirty="0"/>
              <a:t>, </a:t>
            </a:r>
          </a:p>
          <a:p>
            <a:pPr marL="57150" indent="0">
              <a:buFont typeface="Arial" charset="0"/>
              <a:buNone/>
            </a:pPr>
            <a:r>
              <a:rPr lang="en-US" sz="1800" dirty="0"/>
              <a:t>10) </a:t>
            </a:r>
            <a:r>
              <a:rPr lang="en-US" sz="1800" b="1" dirty="0"/>
              <a:t>health coaching</a:t>
            </a:r>
            <a:r>
              <a:rPr lang="en-US" sz="1800" dirty="0"/>
              <a:t>, and </a:t>
            </a:r>
          </a:p>
          <a:p>
            <a:pPr marL="57150" indent="0">
              <a:buFont typeface="Arial" charset="0"/>
              <a:buNone/>
            </a:pPr>
            <a:r>
              <a:rPr lang="en-US" sz="1800" dirty="0"/>
              <a:t>11) advanced care planning. </a:t>
            </a:r>
          </a:p>
          <a:p>
            <a:pPr marL="457200" lvl="1" indent="0">
              <a:buFont typeface="Arial" charset="0"/>
              <a:buNone/>
            </a:pPr>
            <a:endParaRPr lang="en-US" sz="1600" dirty="0"/>
          </a:p>
          <a:p>
            <a:pPr marL="457200" lvl="1" indent="0">
              <a:buFont typeface="Arial" charset="0"/>
              <a:buNone/>
            </a:pPr>
            <a:endParaRPr lang="en-US" sz="1600" dirty="0"/>
          </a:p>
        </p:txBody>
      </p:sp>
      <p:sp>
        <p:nvSpPr>
          <p:cNvPr id="7" name="Content Placeholder 4"/>
          <p:cNvSpPr txBox="1">
            <a:spLocks/>
          </p:cNvSpPr>
          <p:nvPr/>
        </p:nvSpPr>
        <p:spPr>
          <a:xfrm>
            <a:off x="304800" y="2819401"/>
            <a:ext cx="4495800" cy="22860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Font typeface="Arial" charset="0"/>
              <a:buNone/>
            </a:pPr>
            <a:r>
              <a:rPr lang="en-US" sz="1800" dirty="0"/>
              <a:t>1) an </a:t>
            </a:r>
            <a:r>
              <a:rPr lang="en-US" sz="1800" b="1" dirty="0"/>
              <a:t>interdisciplinary care team</a:t>
            </a:r>
            <a:r>
              <a:rPr lang="en-US" sz="1800" dirty="0"/>
              <a:t>, </a:t>
            </a:r>
          </a:p>
          <a:p>
            <a:pPr marL="57150" indent="0">
              <a:buFont typeface="Arial" charset="0"/>
              <a:buNone/>
            </a:pPr>
            <a:r>
              <a:rPr lang="en-US" sz="1800" dirty="0"/>
              <a:t>2) </a:t>
            </a:r>
            <a:r>
              <a:rPr lang="en-US" sz="1800" b="1" dirty="0"/>
              <a:t>chronic disease management</a:t>
            </a:r>
            <a:r>
              <a:rPr lang="en-US" sz="1800" dirty="0"/>
              <a:t>, </a:t>
            </a:r>
          </a:p>
          <a:p>
            <a:pPr marL="57150" indent="0">
              <a:buFont typeface="Arial" charset="0"/>
              <a:buNone/>
            </a:pPr>
            <a:r>
              <a:rPr lang="en-US" sz="1800" dirty="0"/>
              <a:t>3) </a:t>
            </a:r>
            <a:r>
              <a:rPr lang="en-US" sz="1800" b="1" dirty="0"/>
              <a:t>comprehensive patient assessment,</a:t>
            </a:r>
            <a:r>
              <a:rPr lang="en-US" sz="1800" dirty="0"/>
              <a:t> </a:t>
            </a:r>
          </a:p>
          <a:p>
            <a:pPr marL="57150" indent="0">
              <a:buFont typeface="Arial" charset="0"/>
              <a:buNone/>
            </a:pPr>
            <a:r>
              <a:rPr lang="en-US" sz="1800" dirty="0"/>
              <a:t>4) </a:t>
            </a:r>
            <a:r>
              <a:rPr lang="en-US" sz="1800" b="1" dirty="0"/>
              <a:t>care and case management</a:t>
            </a:r>
            <a:r>
              <a:rPr lang="en-US" sz="1800" dirty="0"/>
              <a:t>, </a:t>
            </a:r>
          </a:p>
          <a:p>
            <a:pPr marL="57150" indent="0">
              <a:buFont typeface="Arial" charset="0"/>
              <a:buNone/>
            </a:pPr>
            <a:r>
              <a:rPr lang="en-US" sz="1800" dirty="0"/>
              <a:t>5) </a:t>
            </a:r>
            <a:r>
              <a:rPr lang="en-US" sz="1800" b="1" dirty="0"/>
              <a:t>transitional care support</a:t>
            </a:r>
            <a:r>
              <a:rPr lang="en-US" sz="1800" dirty="0"/>
              <a:t>, </a:t>
            </a:r>
          </a:p>
          <a:p>
            <a:pPr marL="457200" lvl="1" indent="0">
              <a:buFont typeface="Arial" charset="0"/>
              <a:buNone/>
            </a:pPr>
            <a:endParaRPr lang="en-US" sz="1600" dirty="0"/>
          </a:p>
          <a:p>
            <a:pPr marL="457200" lvl="1" indent="0">
              <a:buFont typeface="Arial" charset="0"/>
              <a:buNone/>
            </a:pPr>
            <a:endParaRPr lang="en-US" sz="1600" dirty="0"/>
          </a:p>
        </p:txBody>
      </p:sp>
      <p:sp>
        <p:nvSpPr>
          <p:cNvPr id="8" name="Content Placeholder 4"/>
          <p:cNvSpPr txBox="1">
            <a:spLocks/>
          </p:cNvSpPr>
          <p:nvPr/>
        </p:nvSpPr>
        <p:spPr>
          <a:xfrm>
            <a:off x="6096000" y="1371600"/>
            <a:ext cx="3048000" cy="3810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Font typeface="Arial" charset="0"/>
              <a:buNone/>
            </a:pPr>
            <a:r>
              <a:rPr lang="en-US" sz="1400" dirty="0"/>
              <a:t>Chang et al. Healthcare, 2017</a:t>
            </a:r>
          </a:p>
          <a:p>
            <a:pPr marL="457200" lvl="1" indent="0">
              <a:buFont typeface="Arial" charset="0"/>
              <a:buNone/>
            </a:pPr>
            <a:endParaRPr lang="en-US" sz="1600" dirty="0"/>
          </a:p>
          <a:p>
            <a:pPr marL="457200" lvl="1" indent="0">
              <a:buFont typeface="Arial" charset="0"/>
              <a:buNone/>
            </a:pPr>
            <a:endParaRPr lang="en-US" sz="1600" dirty="0"/>
          </a:p>
        </p:txBody>
      </p:sp>
    </p:spTree>
    <p:extLst>
      <p:ext uri="{BB962C8B-B14F-4D97-AF65-F5344CB8AC3E}">
        <p14:creationId xmlns:p14="http://schemas.microsoft.com/office/powerpoint/2010/main" val="906397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
            <a:ext cx="8599715" cy="563562"/>
          </a:xfrm>
        </p:spPr>
        <p:txBody>
          <a:bodyPr/>
          <a:lstStyle/>
          <a:p>
            <a:r>
              <a:rPr lang="en-US" sz="3300" dirty="0">
                <a:solidFill>
                  <a:srgbClr val="FFFF00"/>
                </a:solidFill>
              </a:rPr>
              <a:t>Opioids and Mental Health/Depression</a:t>
            </a:r>
          </a:p>
        </p:txBody>
      </p:sp>
      <p:sp>
        <p:nvSpPr>
          <p:cNvPr id="3" name="Content Placeholder 2"/>
          <p:cNvSpPr>
            <a:spLocks noGrp="1"/>
          </p:cNvSpPr>
          <p:nvPr>
            <p:ph idx="1"/>
          </p:nvPr>
        </p:nvSpPr>
        <p:spPr>
          <a:xfrm>
            <a:off x="458803" y="936752"/>
            <a:ext cx="8001000" cy="2973288"/>
          </a:xfrm>
        </p:spPr>
        <p:txBody>
          <a:bodyPr/>
          <a:lstStyle/>
          <a:p>
            <a:pPr marL="0" indent="0">
              <a:buNone/>
            </a:pPr>
            <a:r>
              <a:rPr lang="en-US" b="1" dirty="0"/>
              <a:t>About 60% of patients on Opioids for pain have MH dx</a:t>
            </a:r>
          </a:p>
          <a:p>
            <a:pPr marL="0" indent="0">
              <a:buNone/>
            </a:pPr>
            <a:endParaRPr lang="en-US" sz="1050" b="1" dirty="0"/>
          </a:p>
          <a:p>
            <a:pPr marL="0" indent="0">
              <a:buNone/>
            </a:pPr>
            <a:r>
              <a:rPr lang="en-US" b="1" dirty="0"/>
              <a:t>Patients with Pain and MH ds/depression are more likely </a:t>
            </a:r>
            <a:r>
              <a:rPr lang="en-US" dirty="0"/>
              <a:t>to </a:t>
            </a:r>
          </a:p>
          <a:p>
            <a:r>
              <a:rPr lang="en-US" dirty="0"/>
              <a:t>Pain resistant to biomedical treatment</a:t>
            </a:r>
          </a:p>
          <a:p>
            <a:r>
              <a:rPr lang="en-US" dirty="0"/>
              <a:t>Receive opioids, longer duration, higher dosages</a:t>
            </a:r>
          </a:p>
          <a:p>
            <a:r>
              <a:rPr lang="en-US" dirty="0"/>
              <a:t>Misuse and or abuse opioids</a:t>
            </a:r>
          </a:p>
          <a:p>
            <a:r>
              <a:rPr lang="en-US" dirty="0"/>
              <a:t>Overdose  </a:t>
            </a:r>
          </a:p>
          <a:p>
            <a:r>
              <a:rPr lang="en-US" dirty="0"/>
              <a:t>Suicide</a:t>
            </a:r>
          </a:p>
          <a:p>
            <a:pPr marL="0" indent="0">
              <a:buNone/>
            </a:pPr>
            <a:endParaRPr lang="en-US" sz="600" dirty="0"/>
          </a:p>
        </p:txBody>
      </p:sp>
      <p:sp>
        <p:nvSpPr>
          <p:cNvPr id="4" name="Slide Number Placeholder 3"/>
          <p:cNvSpPr>
            <a:spLocks noGrp="1"/>
          </p:cNvSpPr>
          <p:nvPr>
            <p:ph type="sldNum" sz="quarter" idx="10"/>
          </p:nvPr>
        </p:nvSpPr>
        <p:spPr/>
        <p:txBody>
          <a:bodyPr/>
          <a:lstStyle/>
          <a:p>
            <a:pPr>
              <a:defRPr/>
            </a:pPr>
            <a:fld id="{1BE8FEB3-1E07-4B54-BF7C-1533882BCB37}" type="slidenum">
              <a:rPr lang="en-US" altLang="en-US" smtClean="0"/>
              <a:pPr>
                <a:defRPr/>
              </a:pPr>
              <a:t>69</a:t>
            </a:fld>
            <a:endParaRPr lang="en-US" altLang="en-US"/>
          </a:p>
        </p:txBody>
      </p:sp>
      <p:sp>
        <p:nvSpPr>
          <p:cNvPr id="5" name="Rectangle 4">
            <a:extLst>
              <a:ext uri="{FF2B5EF4-FFF2-40B4-BE49-F238E27FC236}">
                <a16:creationId xmlns:a16="http://schemas.microsoft.com/office/drawing/2014/main" id="{2043B6B2-F06E-4DAE-A0AA-54D48875638B}"/>
              </a:ext>
            </a:extLst>
          </p:cNvPr>
          <p:cNvSpPr/>
          <p:nvPr/>
        </p:nvSpPr>
        <p:spPr>
          <a:xfrm>
            <a:off x="76200" y="6551712"/>
            <a:ext cx="7543800" cy="307777"/>
          </a:xfrm>
          <a:prstGeom prst="rect">
            <a:avLst/>
          </a:prstGeom>
        </p:spPr>
        <p:txBody>
          <a:bodyPr wrap="square">
            <a:spAutoFit/>
          </a:bodyPr>
          <a:lstStyle/>
          <a:p>
            <a:r>
              <a:rPr lang="en-US" sz="1400" dirty="0">
                <a:solidFill>
                  <a:schemeClr val="bg1"/>
                </a:solidFill>
              </a:rPr>
              <a:t>Salas et al, Pain 2017; Scherrer et al, Pain 2015, Scherrer et al, Ann of Fam Medicine 2016</a:t>
            </a:r>
          </a:p>
        </p:txBody>
      </p:sp>
      <p:sp>
        <p:nvSpPr>
          <p:cNvPr id="6" name="TextBox 5">
            <a:extLst>
              <a:ext uri="{FF2B5EF4-FFF2-40B4-BE49-F238E27FC236}">
                <a16:creationId xmlns:a16="http://schemas.microsoft.com/office/drawing/2014/main" id="{AC9CECBD-A4A3-4976-B252-3DC70DDB874C}"/>
              </a:ext>
            </a:extLst>
          </p:cNvPr>
          <p:cNvSpPr txBox="1"/>
          <p:nvPr/>
        </p:nvSpPr>
        <p:spPr>
          <a:xfrm>
            <a:off x="5731329" y="2590800"/>
            <a:ext cx="3390900" cy="3416320"/>
          </a:xfrm>
          <a:prstGeom prst="rect">
            <a:avLst/>
          </a:prstGeom>
          <a:noFill/>
          <a:ln w="28575">
            <a:solidFill>
              <a:srgbClr val="FF0000"/>
            </a:solidFill>
          </a:ln>
        </p:spPr>
        <p:txBody>
          <a:bodyPr wrap="square" rtlCol="0">
            <a:spAutoFit/>
          </a:bodyPr>
          <a:lstStyle/>
          <a:p>
            <a:r>
              <a:rPr lang="en-US" dirty="0"/>
              <a:t>Scherrer et al, 2016</a:t>
            </a:r>
          </a:p>
          <a:p>
            <a:pPr marL="285750" indent="-285750">
              <a:buFont typeface="Arial" panose="020B0604020202020204" pitchFamily="34" charset="0"/>
              <a:buChar char="•"/>
            </a:pPr>
            <a:r>
              <a:rPr lang="en-US" dirty="0"/>
              <a:t>1 out of 12 patients exposed to opioids developed new onset  depression (controlled for other factors)</a:t>
            </a:r>
          </a:p>
          <a:p>
            <a:pPr marL="285750" indent="-285750">
              <a:buFont typeface="Arial" panose="020B0604020202020204" pitchFamily="34" charset="0"/>
              <a:buChar char="•"/>
            </a:pPr>
            <a:r>
              <a:rPr lang="en-US" dirty="0"/>
              <a:t>New-onset depression may develop during or after opioid use, with majority thereafter.  </a:t>
            </a:r>
          </a:p>
          <a:p>
            <a:pPr marL="285750" indent="-285750">
              <a:buFont typeface="Arial" panose="020B0604020202020204" pitchFamily="34" charset="0"/>
              <a:buChar char="•"/>
            </a:pPr>
            <a:r>
              <a:rPr lang="en-US" dirty="0"/>
              <a:t>Opioid &gt; 180 d with HR 1.5x</a:t>
            </a:r>
          </a:p>
          <a:p>
            <a:pPr marL="285750" indent="-285750">
              <a:buFont typeface="Arial" panose="020B0604020202020204" pitchFamily="34" charset="0"/>
              <a:buChar char="•"/>
            </a:pPr>
            <a:r>
              <a:rPr lang="en-US" dirty="0"/>
              <a:t>93.2% occurred after the end of the incident opioid use with Mean lag time 3.4 </a:t>
            </a:r>
            <a:r>
              <a:rPr lang="en-US" dirty="0" err="1"/>
              <a:t>yrs</a:t>
            </a:r>
            <a:endParaRPr lang="en-US" dirty="0"/>
          </a:p>
        </p:txBody>
      </p:sp>
      <p:sp>
        <p:nvSpPr>
          <p:cNvPr id="7" name="Content Placeholder 2">
            <a:extLst>
              <a:ext uri="{FF2B5EF4-FFF2-40B4-BE49-F238E27FC236}">
                <a16:creationId xmlns:a16="http://schemas.microsoft.com/office/drawing/2014/main" id="{E5B57A42-2D98-4193-BFCA-2152FABD9ACA}"/>
              </a:ext>
            </a:extLst>
          </p:cNvPr>
          <p:cNvSpPr txBox="1">
            <a:spLocks/>
          </p:cNvSpPr>
          <p:nvPr/>
        </p:nvSpPr>
        <p:spPr>
          <a:xfrm>
            <a:off x="457199" y="3840008"/>
            <a:ext cx="8001000" cy="2615434"/>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600" dirty="0"/>
          </a:p>
          <a:p>
            <a:pPr marL="0" indent="0">
              <a:buFont typeface="Arial" charset="0"/>
              <a:buNone/>
            </a:pPr>
            <a:r>
              <a:rPr lang="en-US" b="1" dirty="0"/>
              <a:t>Opioids affects MH ds incl. depression:</a:t>
            </a:r>
            <a:r>
              <a:rPr lang="en-US" dirty="0"/>
              <a:t> </a:t>
            </a:r>
          </a:p>
          <a:p>
            <a:r>
              <a:rPr lang="en-US" dirty="0"/>
              <a:t>New onset depression</a:t>
            </a:r>
          </a:p>
          <a:p>
            <a:r>
              <a:rPr lang="en-US" dirty="0"/>
              <a:t>Depression recurrence</a:t>
            </a:r>
          </a:p>
          <a:p>
            <a:r>
              <a:rPr lang="en-US" dirty="0"/>
              <a:t>Treatment-resistant depression</a:t>
            </a:r>
          </a:p>
          <a:p>
            <a:r>
              <a:rPr lang="en-US" dirty="0"/>
              <a:t>Correlation with duration of opioid therapy</a:t>
            </a:r>
          </a:p>
          <a:p>
            <a:r>
              <a:rPr lang="en-US" dirty="0"/>
              <a:t>Correlation with rate of dosage increases</a:t>
            </a:r>
          </a:p>
        </p:txBody>
      </p:sp>
    </p:spTree>
    <p:extLst>
      <p:ext uri="{BB962C8B-B14F-4D97-AF65-F5344CB8AC3E}">
        <p14:creationId xmlns:p14="http://schemas.microsoft.com/office/powerpoint/2010/main" val="13201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089" y="125747"/>
            <a:ext cx="7867934" cy="694353"/>
          </a:xfrm>
        </p:spPr>
        <p:txBody>
          <a:bodyPr/>
          <a:lstStyle/>
          <a:p>
            <a:r>
              <a:rPr lang="en-US" sz="3600" dirty="0">
                <a:solidFill>
                  <a:srgbClr val="FFFF00"/>
                </a:solidFill>
              </a:rPr>
              <a:t>The Pain Challenge in VHA</a:t>
            </a:r>
          </a:p>
        </p:txBody>
      </p:sp>
      <p:sp>
        <p:nvSpPr>
          <p:cNvPr id="3" name="Content Placeholder 2"/>
          <p:cNvSpPr>
            <a:spLocks noGrp="1"/>
          </p:cNvSpPr>
          <p:nvPr>
            <p:ph idx="1"/>
          </p:nvPr>
        </p:nvSpPr>
        <p:spPr>
          <a:xfrm>
            <a:off x="416256" y="1177121"/>
            <a:ext cx="8229600" cy="1108880"/>
          </a:xfrm>
        </p:spPr>
        <p:txBody>
          <a:bodyPr/>
          <a:lstStyle/>
          <a:p>
            <a:pPr marL="400050" lvl="1" indent="0">
              <a:buNone/>
            </a:pPr>
            <a:r>
              <a:rPr lang="en-US" sz="2000" b="1" dirty="0">
                <a:solidFill>
                  <a:srgbClr val="002060"/>
                </a:solidFill>
              </a:rPr>
              <a:t> </a:t>
            </a:r>
            <a:endParaRPr lang="en-US" sz="1600" b="1" dirty="0">
              <a:solidFill>
                <a:srgbClr val="002060"/>
              </a:solidFill>
            </a:endParaRPr>
          </a:p>
        </p:txBody>
      </p:sp>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a:defRPr/>
            </a:pPr>
            <a:fld id="{953D45C7-AFA8-4622-8BFA-D400F3569C1E}" type="slidenum">
              <a:rPr lang="en-US" smtClean="0">
                <a:solidFill>
                  <a:prstClr val="white"/>
                </a:solidFill>
              </a:rPr>
              <a:pPr>
                <a:defRPr/>
              </a:pPr>
              <a:t>7</a:t>
            </a:fld>
            <a:endParaRPr lang="en-US"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180665"/>
            <a:ext cx="6934200" cy="48939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08257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221651"/>
            <a:ext cx="8075963" cy="803274"/>
          </a:xfrm>
        </p:spPr>
        <p:txBody>
          <a:bodyPr/>
          <a:lstStyle/>
          <a:p>
            <a:pPr eaLnBrk="1" hangingPunct="1"/>
            <a:r>
              <a:rPr lang="en-US" altLang="en-US" sz="2800" dirty="0">
                <a:solidFill>
                  <a:srgbClr val="FFFF00"/>
                </a:solidFill>
              </a:rPr>
              <a:t>Opioids and Suicide</a:t>
            </a:r>
          </a:p>
        </p:txBody>
      </p:sp>
      <p:sp>
        <p:nvSpPr>
          <p:cNvPr id="2" name="Content Placeholder 1"/>
          <p:cNvSpPr>
            <a:spLocks noGrp="1"/>
          </p:cNvSpPr>
          <p:nvPr>
            <p:ph idx="1"/>
          </p:nvPr>
        </p:nvSpPr>
        <p:spPr>
          <a:xfrm>
            <a:off x="5443229" y="6516530"/>
            <a:ext cx="2376796" cy="318861"/>
          </a:xfrm>
        </p:spPr>
        <p:txBody>
          <a:bodyPr/>
          <a:lstStyle/>
          <a:p>
            <a:pPr marL="0" indent="0">
              <a:buNone/>
            </a:pPr>
            <a:r>
              <a:rPr lang="en-US" sz="1600" dirty="0" err="1">
                <a:solidFill>
                  <a:schemeClr val="bg1"/>
                </a:solidFill>
              </a:rPr>
              <a:t>Ilgen</a:t>
            </a:r>
            <a:r>
              <a:rPr lang="en-US" sz="1600" dirty="0">
                <a:solidFill>
                  <a:schemeClr val="bg1"/>
                </a:solidFill>
              </a:rPr>
              <a:t> et al. Pain 2016</a:t>
            </a:r>
          </a:p>
        </p:txBody>
      </p:sp>
      <p:sp>
        <p:nvSpPr>
          <p:cNvPr id="8" name="Content Placeholder 2"/>
          <p:cNvSpPr txBox="1">
            <a:spLocks/>
          </p:cNvSpPr>
          <p:nvPr/>
        </p:nvSpPr>
        <p:spPr bwMode="auto">
          <a:xfrm>
            <a:off x="990600" y="1938495"/>
            <a:ext cx="7315200" cy="4157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n-US" dirty="0"/>
              <a:t>VA patients with chronic pain receiving opioids in FY 2004-2005 (N=123,946).</a:t>
            </a:r>
          </a:p>
          <a:p>
            <a:pPr marL="285750" indent="-285750">
              <a:buFont typeface="Arial" panose="020B0604020202020204" pitchFamily="34" charset="0"/>
              <a:buChar char="•"/>
            </a:pPr>
            <a:r>
              <a:rPr lang="en-US" dirty="0"/>
              <a:t>2,601 patients died by suicide before the end of 2009. </a:t>
            </a:r>
          </a:p>
          <a:p>
            <a:pPr marL="285750" indent="-285750">
              <a:buFont typeface="Arial" panose="020B0604020202020204" pitchFamily="34" charset="0"/>
              <a:buChar char="•"/>
            </a:pPr>
            <a:r>
              <a:rPr lang="en-US" dirty="0"/>
              <a:t>Controlling for demographic and clinical characteristics, higher prescribed opioid doses were associated with elevated suicide risk. </a:t>
            </a:r>
          </a:p>
          <a:p>
            <a:pPr marL="742950" lvl="1" indent="-285750">
              <a:buFont typeface="Arial" panose="020B0604020202020204" pitchFamily="34" charset="0"/>
              <a:buChar char="•"/>
            </a:pPr>
            <a:r>
              <a:rPr lang="en-US" dirty="0"/>
              <a:t>Compared with those receiving ≤20 mg/d</a:t>
            </a:r>
          </a:p>
          <a:p>
            <a:pPr marL="742950" lvl="1" indent="-285750">
              <a:buFont typeface="Arial" panose="020B0604020202020204" pitchFamily="34" charset="0"/>
              <a:buChar char="•"/>
            </a:pPr>
            <a:r>
              <a:rPr lang="en-US" dirty="0"/>
              <a:t>20 to &lt;50 mg/d	HR 1.48 (95% CI, 1.25-1.75) </a:t>
            </a:r>
          </a:p>
          <a:p>
            <a:pPr marL="742950" lvl="1" indent="-285750">
              <a:buFont typeface="Arial" panose="020B0604020202020204" pitchFamily="34" charset="0"/>
              <a:buChar char="•"/>
            </a:pPr>
            <a:r>
              <a:rPr lang="en-US" dirty="0"/>
              <a:t>50 to &lt;100 mg/d	HR 1.69 (95% CI, 1.33-2.14) </a:t>
            </a:r>
          </a:p>
          <a:p>
            <a:pPr marL="742950" lvl="1" indent="-285750">
              <a:buFont typeface="Arial" panose="020B0604020202020204" pitchFamily="34" charset="0"/>
              <a:buChar char="•"/>
            </a:pPr>
            <a:r>
              <a:rPr lang="en-US" dirty="0"/>
              <a:t>100+ mg/d		HR 2.15 (95% CI, 1.64-2.81)  </a:t>
            </a:r>
          </a:p>
          <a:p>
            <a:pPr marL="285750" indent="-285750">
              <a:buFont typeface="Arial" panose="020B0604020202020204" pitchFamily="34" charset="0"/>
              <a:buChar char="•"/>
            </a:pPr>
            <a:r>
              <a:rPr lang="en-US" b="1" dirty="0"/>
              <a:t>Veterans receiving the highest doses of opioid painkillers were more than twice as likely to die by suicide</a:t>
            </a:r>
            <a:r>
              <a:rPr lang="en-US" dirty="0"/>
              <a:t>. </a:t>
            </a:r>
          </a:p>
          <a:p>
            <a:pPr marL="285750" indent="-285750">
              <a:buFont typeface="Arial" panose="020B0604020202020204" pitchFamily="34" charset="0"/>
              <a:buChar char="•"/>
            </a:pPr>
            <a:r>
              <a:rPr lang="en-US" dirty="0"/>
              <a:t>The researchers could not tell, however, whether there was a direct causal link between the pain medications and suicide risk.</a:t>
            </a:r>
          </a:p>
          <a:p>
            <a:pPr marL="285750" indent="-285750">
              <a:buFont typeface="Arial" panose="020B0604020202020204" pitchFamily="34" charset="0"/>
              <a:buChar char="•"/>
            </a:pPr>
            <a:r>
              <a:rPr lang="en-US" dirty="0">
                <a:sym typeface="Wingdings" panose="05000000000000000000" pitchFamily="2" charset="2"/>
              </a:rPr>
              <a:t> </a:t>
            </a:r>
            <a:r>
              <a:rPr lang="en-US" b="1" dirty="0"/>
              <a:t>High doses may be a marker for other factors that drive suicide, including unresolved severe chronic pain</a:t>
            </a:r>
            <a:r>
              <a:rPr lang="en-US" dirty="0"/>
              <a:t>.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19621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66800"/>
            <a:ext cx="6781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70</a:t>
            </a:fld>
            <a:endParaRPr lang="en-US" dirty="0"/>
          </a:p>
        </p:txBody>
      </p:sp>
    </p:spTree>
    <p:extLst>
      <p:ext uri="{BB962C8B-B14F-4D97-AF65-F5344CB8AC3E}">
        <p14:creationId xmlns:p14="http://schemas.microsoft.com/office/powerpoint/2010/main" val="3079575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2304"/>
            <a:ext cx="8599715" cy="563562"/>
          </a:xfrm>
        </p:spPr>
        <p:txBody>
          <a:bodyPr/>
          <a:lstStyle/>
          <a:p>
            <a:r>
              <a:rPr lang="en-US" sz="3300" dirty="0">
                <a:solidFill>
                  <a:srgbClr val="FFFF00"/>
                </a:solidFill>
              </a:rPr>
              <a:t>Opioids and MH: SUD and OUD</a:t>
            </a:r>
          </a:p>
        </p:txBody>
      </p:sp>
      <p:sp>
        <p:nvSpPr>
          <p:cNvPr id="3" name="Content Placeholder 2"/>
          <p:cNvSpPr>
            <a:spLocks noGrp="1"/>
          </p:cNvSpPr>
          <p:nvPr>
            <p:ph idx="1"/>
          </p:nvPr>
        </p:nvSpPr>
        <p:spPr>
          <a:xfrm>
            <a:off x="460408" y="3892291"/>
            <a:ext cx="5181600" cy="2286000"/>
          </a:xfrm>
        </p:spPr>
        <p:txBody>
          <a:bodyPr/>
          <a:lstStyle/>
          <a:p>
            <a:pPr marL="0" indent="0">
              <a:buNone/>
            </a:pPr>
            <a:r>
              <a:rPr lang="en-US" dirty="0"/>
              <a:t>Opioid effect on SUD/OUD</a:t>
            </a:r>
          </a:p>
          <a:p>
            <a:r>
              <a:rPr lang="en-US" dirty="0"/>
              <a:t>Risk of developing OUD is related to </a:t>
            </a:r>
            <a:r>
              <a:rPr lang="en-US" b="1" dirty="0"/>
              <a:t>dose and duration </a:t>
            </a:r>
            <a:r>
              <a:rPr lang="en-US" dirty="0"/>
              <a:t>of opioids</a:t>
            </a:r>
          </a:p>
          <a:p>
            <a:r>
              <a:rPr lang="en-US" dirty="0"/>
              <a:t>Prevalence of lifetime OUD for patients on long-term opioids 35% (</a:t>
            </a:r>
            <a:r>
              <a:rPr lang="en-US" dirty="0" err="1"/>
              <a:t>Boscarino</a:t>
            </a:r>
            <a:r>
              <a:rPr lang="en-US" dirty="0"/>
              <a:t>)</a:t>
            </a:r>
          </a:p>
          <a:p>
            <a:r>
              <a:rPr lang="en-US" dirty="0"/>
              <a:t>Very high risk for OUD in younger pts</a:t>
            </a:r>
          </a:p>
          <a:p>
            <a:endParaRPr lang="en-US" dirty="0"/>
          </a:p>
        </p:txBody>
      </p:sp>
      <p:sp>
        <p:nvSpPr>
          <p:cNvPr id="4" name="Slide Number Placeholder 3"/>
          <p:cNvSpPr>
            <a:spLocks noGrp="1"/>
          </p:cNvSpPr>
          <p:nvPr>
            <p:ph type="sldNum" sz="quarter" idx="10"/>
          </p:nvPr>
        </p:nvSpPr>
        <p:spPr/>
        <p:txBody>
          <a:bodyPr/>
          <a:lstStyle/>
          <a:p>
            <a:pPr>
              <a:defRPr/>
            </a:pPr>
            <a:fld id="{1BE8FEB3-1E07-4B54-BF7C-1533882BCB37}" type="slidenum">
              <a:rPr lang="en-US" altLang="en-US" smtClean="0"/>
              <a:pPr>
                <a:defRPr/>
              </a:pPr>
              <a:t>71</a:t>
            </a:fld>
            <a:endParaRPr lang="en-US" altLang="en-US"/>
          </a:p>
        </p:txBody>
      </p:sp>
      <p:sp>
        <p:nvSpPr>
          <p:cNvPr id="5" name="Rectangle 4">
            <a:extLst>
              <a:ext uri="{FF2B5EF4-FFF2-40B4-BE49-F238E27FC236}">
                <a16:creationId xmlns:a16="http://schemas.microsoft.com/office/drawing/2014/main" id="{2043B6B2-F06E-4DAE-A0AA-54D48875638B}"/>
              </a:ext>
            </a:extLst>
          </p:cNvPr>
          <p:cNvSpPr/>
          <p:nvPr/>
        </p:nvSpPr>
        <p:spPr>
          <a:xfrm>
            <a:off x="76200" y="6553200"/>
            <a:ext cx="10820400" cy="307777"/>
          </a:xfrm>
          <a:prstGeom prst="rect">
            <a:avLst/>
          </a:prstGeom>
        </p:spPr>
        <p:txBody>
          <a:bodyPr wrap="square">
            <a:spAutoFit/>
          </a:bodyPr>
          <a:lstStyle/>
          <a:p>
            <a:r>
              <a:rPr lang="en-US" sz="1400" dirty="0" err="1">
                <a:solidFill>
                  <a:schemeClr val="bg1"/>
                </a:solidFill>
              </a:rPr>
              <a:t>Boscarino</a:t>
            </a:r>
            <a:r>
              <a:rPr lang="en-US" sz="1400" dirty="0">
                <a:solidFill>
                  <a:schemeClr val="bg1"/>
                </a:solidFill>
              </a:rPr>
              <a:t> et al, J Addict Dis. 2011; </a:t>
            </a:r>
            <a:r>
              <a:rPr lang="en-US" sz="1400" dirty="0" err="1">
                <a:solidFill>
                  <a:schemeClr val="bg1"/>
                </a:solidFill>
              </a:rPr>
              <a:t>Im</a:t>
            </a:r>
            <a:r>
              <a:rPr lang="en-US" sz="1400" dirty="0">
                <a:solidFill>
                  <a:schemeClr val="bg1"/>
                </a:solidFill>
              </a:rPr>
              <a:t> et al, </a:t>
            </a:r>
            <a:r>
              <a:rPr lang="sv-SE" sz="1400" dirty="0">
                <a:solidFill>
                  <a:schemeClr val="bg1"/>
                </a:solidFill>
              </a:rPr>
              <a:t>Gen Intern Med. 2015; Edlund et al, </a:t>
            </a:r>
            <a:r>
              <a:rPr lang="fi-FI" sz="1400" dirty="0">
                <a:solidFill>
                  <a:schemeClr val="bg1"/>
                </a:solidFill>
              </a:rPr>
              <a:t>Clin J Pain. Jul 2014</a:t>
            </a:r>
            <a:endParaRPr lang="en-US" sz="1400" dirty="0">
              <a:solidFill>
                <a:schemeClr val="bg1"/>
              </a:solidFill>
            </a:endParaRPr>
          </a:p>
        </p:txBody>
      </p:sp>
      <p:sp>
        <p:nvSpPr>
          <p:cNvPr id="8" name="TextBox 7">
            <a:extLst>
              <a:ext uri="{FF2B5EF4-FFF2-40B4-BE49-F238E27FC236}">
                <a16:creationId xmlns:a16="http://schemas.microsoft.com/office/drawing/2014/main" id="{E8CDACEC-2647-4758-84A6-B822532B3FA6}"/>
              </a:ext>
            </a:extLst>
          </p:cNvPr>
          <p:cNvSpPr txBox="1"/>
          <p:nvPr/>
        </p:nvSpPr>
        <p:spPr>
          <a:xfrm>
            <a:off x="5431134" y="1143563"/>
            <a:ext cx="3390900" cy="3416320"/>
          </a:xfrm>
          <a:prstGeom prst="rect">
            <a:avLst/>
          </a:prstGeom>
          <a:noFill/>
          <a:ln w="28575">
            <a:solidFill>
              <a:srgbClr val="FF0000"/>
            </a:solidFill>
          </a:ln>
        </p:spPr>
        <p:txBody>
          <a:bodyPr wrap="square" rtlCol="0">
            <a:spAutoFit/>
          </a:bodyPr>
          <a:lstStyle/>
          <a:p>
            <a:r>
              <a:rPr lang="en-US" dirty="0" err="1"/>
              <a:t>Im</a:t>
            </a:r>
            <a:r>
              <a:rPr lang="en-US" dirty="0"/>
              <a:t> et al, 2015</a:t>
            </a:r>
          </a:p>
          <a:p>
            <a:pPr marL="285750" indent="-285750">
              <a:buFont typeface="Arial" panose="020B0604020202020204" pitchFamily="34" charset="0"/>
              <a:buChar char="•"/>
            </a:pPr>
            <a:r>
              <a:rPr lang="en-US" dirty="0"/>
              <a:t>Patients with SUD and opioid therapy had an increased risk of suicide attempts</a:t>
            </a:r>
          </a:p>
          <a:p>
            <a:pPr marL="285750" indent="-285750">
              <a:buFont typeface="Arial" panose="020B0604020202020204" pitchFamily="34" charset="0"/>
              <a:buChar char="•"/>
            </a:pPr>
            <a:r>
              <a:rPr lang="en-US" dirty="0"/>
              <a:t>Drug use disorder</a:t>
            </a:r>
          </a:p>
          <a:p>
            <a:pPr marL="742950" lvl="1" indent="-285750">
              <a:buFont typeface="Arial" panose="020B0604020202020204" pitchFamily="34" charset="0"/>
              <a:buChar char="•"/>
            </a:pPr>
            <a:r>
              <a:rPr lang="en-US" dirty="0"/>
              <a:t>OR 2.42 to 2.83  </a:t>
            </a:r>
          </a:p>
          <a:p>
            <a:pPr marL="742950" lvl="1" indent="-285750">
              <a:buFont typeface="Arial" panose="020B0604020202020204" pitchFamily="34" charset="0"/>
              <a:buChar char="•"/>
            </a:pPr>
            <a:r>
              <a:rPr lang="en-US" dirty="0"/>
              <a:t>[chronic short-acting] and  [chronic long-acting]</a:t>
            </a:r>
          </a:p>
          <a:p>
            <a:pPr marL="285750" indent="-285750">
              <a:buFont typeface="Arial" panose="020B0604020202020204" pitchFamily="34" charset="0"/>
              <a:buChar char="•"/>
            </a:pPr>
            <a:r>
              <a:rPr lang="en-US" dirty="0"/>
              <a:t>Alcohol use disorder</a:t>
            </a:r>
          </a:p>
          <a:p>
            <a:pPr marL="742950" lvl="1" indent="-285750">
              <a:buFont typeface="Arial" panose="020B0604020202020204" pitchFamily="34" charset="0"/>
              <a:buChar char="•"/>
            </a:pPr>
            <a:r>
              <a:rPr lang="en-US" dirty="0"/>
              <a:t>OR 1.99 to 1.87 </a:t>
            </a:r>
          </a:p>
          <a:p>
            <a:pPr marL="742950" lvl="1" indent="-285750">
              <a:buFont typeface="Arial" panose="020B0604020202020204" pitchFamily="34" charset="0"/>
              <a:buChar char="•"/>
            </a:pPr>
            <a:r>
              <a:rPr lang="en-US" dirty="0"/>
              <a:t>[chronic short-acting] and [chronic long-acting] </a:t>
            </a:r>
          </a:p>
        </p:txBody>
      </p:sp>
      <p:sp>
        <p:nvSpPr>
          <p:cNvPr id="10" name="Content Placeholder 2">
            <a:extLst>
              <a:ext uri="{FF2B5EF4-FFF2-40B4-BE49-F238E27FC236}">
                <a16:creationId xmlns:a16="http://schemas.microsoft.com/office/drawing/2014/main" id="{BEA9C895-27CB-4EC2-92D7-5068959EF958}"/>
              </a:ext>
            </a:extLst>
          </p:cNvPr>
          <p:cNvSpPr txBox="1">
            <a:spLocks/>
          </p:cNvSpPr>
          <p:nvPr/>
        </p:nvSpPr>
        <p:spPr>
          <a:xfrm>
            <a:off x="460408" y="1143563"/>
            <a:ext cx="5181600" cy="2561274"/>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Patients with SUD </a:t>
            </a:r>
          </a:p>
          <a:p>
            <a:r>
              <a:rPr lang="en-US" dirty="0"/>
              <a:t>More likely on opioids</a:t>
            </a:r>
          </a:p>
          <a:p>
            <a:r>
              <a:rPr lang="en-US" dirty="0"/>
              <a:t>More likely to be non-adherent</a:t>
            </a:r>
          </a:p>
          <a:p>
            <a:r>
              <a:rPr lang="en-US" dirty="0"/>
              <a:t>High risk of overdose, OUD and suicide</a:t>
            </a:r>
          </a:p>
          <a:p>
            <a:r>
              <a:rPr lang="en-US" dirty="0"/>
              <a:t>More likely to have opioids discontinued</a:t>
            </a:r>
          </a:p>
          <a:p>
            <a:pPr lvl="1"/>
            <a:r>
              <a:rPr lang="en-US" dirty="0"/>
              <a:t>Physician initiated</a:t>
            </a:r>
          </a:p>
          <a:p>
            <a:pPr lvl="1"/>
            <a:r>
              <a:rPr lang="en-US" dirty="0"/>
              <a:t>“Involuntary” </a:t>
            </a:r>
          </a:p>
          <a:p>
            <a:endParaRPr lang="en-US" dirty="0"/>
          </a:p>
        </p:txBody>
      </p:sp>
    </p:spTree>
    <p:extLst>
      <p:ext uri="{BB962C8B-B14F-4D97-AF65-F5344CB8AC3E}">
        <p14:creationId xmlns:p14="http://schemas.microsoft.com/office/powerpoint/2010/main" val="34586089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94" y="195263"/>
            <a:ext cx="8229600" cy="1290637"/>
          </a:xfrm>
        </p:spPr>
        <p:txBody>
          <a:bodyPr/>
          <a:lstStyle/>
          <a:p>
            <a:r>
              <a:rPr lang="en-US" sz="3200" dirty="0">
                <a:solidFill>
                  <a:srgbClr val="FFFF00"/>
                </a:solidFill>
              </a:rPr>
              <a:t>SUD and OUD in VHA </a:t>
            </a:r>
          </a:p>
        </p:txBody>
      </p:sp>
      <p:sp>
        <p:nvSpPr>
          <p:cNvPr id="3" name="Content Placeholder 2"/>
          <p:cNvSpPr>
            <a:spLocks noGrp="1"/>
          </p:cNvSpPr>
          <p:nvPr>
            <p:ph idx="1"/>
          </p:nvPr>
        </p:nvSpPr>
        <p:spPr>
          <a:xfrm>
            <a:off x="47240" y="1143000"/>
            <a:ext cx="5542156" cy="3886200"/>
          </a:xfrm>
        </p:spPr>
        <p:txBody>
          <a:bodyPr/>
          <a:lstStyle/>
          <a:p>
            <a:r>
              <a:rPr lang="en-US" sz="2400" b="1" dirty="0"/>
              <a:t>Prevalence of SUD in VHA – </a:t>
            </a:r>
          </a:p>
          <a:p>
            <a:pPr lvl="1"/>
            <a:r>
              <a:rPr lang="en-US" sz="2200" dirty="0"/>
              <a:t>10% of Veterans </a:t>
            </a:r>
            <a:r>
              <a:rPr lang="en-US" sz="1400" dirty="0"/>
              <a:t>(600,000 in FY 2015)</a:t>
            </a:r>
          </a:p>
          <a:p>
            <a:pPr lvl="1"/>
            <a:r>
              <a:rPr lang="en-US" sz="2200" dirty="0"/>
              <a:t>AUD &gt;&gt; other SUD</a:t>
            </a:r>
          </a:p>
          <a:p>
            <a:r>
              <a:rPr lang="en-US" sz="2400" b="1" dirty="0"/>
              <a:t>“Diagnosed” OUD</a:t>
            </a:r>
          </a:p>
          <a:p>
            <a:pPr marL="685800" lvl="1"/>
            <a:r>
              <a:rPr lang="en-US" sz="2200" dirty="0"/>
              <a:t>1.1% of Veterans (FY 2015)</a:t>
            </a:r>
          </a:p>
          <a:p>
            <a:pPr marL="685800" lvl="1"/>
            <a:r>
              <a:rPr lang="en-US" sz="2200" dirty="0"/>
              <a:t>About 60,000 Veterans total</a:t>
            </a:r>
            <a:endParaRPr lang="en-US" sz="1050" dirty="0"/>
          </a:p>
          <a:p>
            <a:pPr marL="685800" lvl="1"/>
            <a:r>
              <a:rPr lang="en-US" sz="2200" dirty="0">
                <a:sym typeface="Wingdings" panose="05000000000000000000" pitchFamily="2" charset="2"/>
              </a:rPr>
              <a:t>23,000 Veterans on MAT (2016) </a:t>
            </a:r>
            <a:endParaRPr lang="en-US" sz="1200" dirty="0"/>
          </a:p>
          <a:p>
            <a:pPr marL="457200" lvl="1" indent="0">
              <a:buNone/>
            </a:pPr>
            <a:endParaRPr lang="en-US" sz="700" b="1" dirty="0"/>
          </a:p>
        </p:txBody>
      </p:sp>
      <p:pic>
        <p:nvPicPr>
          <p:cNvPr id="4" name="Picture 3">
            <a:extLst>
              <a:ext uri="{FF2B5EF4-FFF2-40B4-BE49-F238E27FC236}">
                <a16:creationId xmlns:a16="http://schemas.microsoft.com/office/drawing/2014/main" id="{C4E479E9-ABBC-4C5E-863A-A11E4C32FC5B}"/>
              </a:ext>
            </a:extLst>
          </p:cNvPr>
          <p:cNvPicPr>
            <a:picLocks noChangeAspect="1"/>
          </p:cNvPicPr>
          <p:nvPr/>
        </p:nvPicPr>
        <p:blipFill>
          <a:blip r:embed="rId3"/>
          <a:stretch>
            <a:fillRect/>
          </a:stretch>
        </p:blipFill>
        <p:spPr>
          <a:xfrm>
            <a:off x="4367640" y="1485901"/>
            <a:ext cx="4547760" cy="2857500"/>
          </a:xfrm>
          <a:prstGeom prst="rect">
            <a:avLst/>
          </a:prstGeom>
          <a:ln>
            <a:solidFill>
              <a:schemeClr val="tx1"/>
            </a:solidFill>
          </a:ln>
        </p:spPr>
      </p:pic>
      <p:sp>
        <p:nvSpPr>
          <p:cNvPr id="6" name="Content Placeholder 2">
            <a:extLst>
              <a:ext uri="{FF2B5EF4-FFF2-40B4-BE49-F238E27FC236}">
                <a16:creationId xmlns:a16="http://schemas.microsoft.com/office/drawing/2014/main" id="{63D487EE-0C65-474A-90D8-FA9B569AF430}"/>
              </a:ext>
            </a:extLst>
          </p:cNvPr>
          <p:cNvSpPr txBox="1">
            <a:spLocks/>
          </p:cNvSpPr>
          <p:nvPr/>
        </p:nvSpPr>
        <p:spPr>
          <a:xfrm>
            <a:off x="130139" y="4191000"/>
            <a:ext cx="9047356" cy="194519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charset="0"/>
              <a:buNone/>
            </a:pPr>
            <a:endParaRPr lang="en-US" sz="700" b="1" dirty="0"/>
          </a:p>
          <a:p>
            <a:pPr marL="285750"/>
            <a:r>
              <a:rPr lang="en-US" sz="2400" b="1" dirty="0"/>
              <a:t>What is the Prevalence of OUD in Veterans on long-term opioids? </a:t>
            </a:r>
          </a:p>
          <a:p>
            <a:pPr lvl="1"/>
            <a:r>
              <a:rPr lang="en-US" sz="2200" dirty="0"/>
              <a:t>Estimate of 25 to 40% of LOT patients? </a:t>
            </a:r>
          </a:p>
          <a:p>
            <a:pPr lvl="1"/>
            <a:r>
              <a:rPr lang="en-US" sz="2200" dirty="0">
                <a:solidFill>
                  <a:srgbClr val="FF0000"/>
                </a:solidFill>
              </a:rPr>
              <a:t>How many truly have OUD? 10,000 to 100,000 Veterans? </a:t>
            </a:r>
          </a:p>
          <a:p>
            <a:pPr lvl="1"/>
            <a:r>
              <a:rPr lang="en-US" sz="2200" dirty="0">
                <a:solidFill>
                  <a:srgbClr val="FF0000"/>
                </a:solidFill>
              </a:rPr>
              <a:t>How many need addiction medicine? MAT?</a:t>
            </a:r>
            <a:endParaRPr lang="en-US" sz="2000" dirty="0"/>
          </a:p>
        </p:txBody>
      </p:sp>
      <p:sp>
        <p:nvSpPr>
          <p:cNvPr id="7"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72</a:t>
            </a:fld>
            <a:endParaRPr lang="en-US" dirty="0"/>
          </a:p>
        </p:txBody>
      </p:sp>
    </p:spTree>
    <p:extLst>
      <p:ext uri="{BB962C8B-B14F-4D97-AF65-F5344CB8AC3E}">
        <p14:creationId xmlns:p14="http://schemas.microsoft.com/office/powerpoint/2010/main" val="15530564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
            <a:ext cx="8599715" cy="563562"/>
          </a:xfrm>
        </p:spPr>
        <p:txBody>
          <a:bodyPr/>
          <a:lstStyle/>
          <a:p>
            <a:r>
              <a:rPr lang="en-US" sz="3300" dirty="0">
                <a:solidFill>
                  <a:srgbClr val="FFFF00"/>
                </a:solidFill>
              </a:rPr>
              <a:t>Opioids and Mental Health</a:t>
            </a:r>
          </a:p>
        </p:txBody>
      </p:sp>
      <p:sp>
        <p:nvSpPr>
          <p:cNvPr id="4" name="Slide Number Placeholder 3"/>
          <p:cNvSpPr>
            <a:spLocks noGrp="1"/>
          </p:cNvSpPr>
          <p:nvPr>
            <p:ph type="sldNum" sz="quarter" idx="10"/>
          </p:nvPr>
        </p:nvSpPr>
        <p:spPr/>
        <p:txBody>
          <a:bodyPr/>
          <a:lstStyle/>
          <a:p>
            <a:pPr>
              <a:defRPr/>
            </a:pPr>
            <a:fld id="{1BE8FEB3-1E07-4B54-BF7C-1533882BCB37}" type="slidenum">
              <a:rPr lang="en-US" altLang="en-US" smtClean="0"/>
              <a:pPr>
                <a:defRPr/>
              </a:pPr>
              <a:t>73</a:t>
            </a:fld>
            <a:endParaRPr lang="en-US" altLang="en-US"/>
          </a:p>
        </p:txBody>
      </p:sp>
      <p:sp>
        <p:nvSpPr>
          <p:cNvPr id="5" name="Rectangle 4">
            <a:extLst>
              <a:ext uri="{FF2B5EF4-FFF2-40B4-BE49-F238E27FC236}">
                <a16:creationId xmlns:a16="http://schemas.microsoft.com/office/drawing/2014/main" id="{2043B6B2-F06E-4DAE-A0AA-54D48875638B}"/>
              </a:ext>
            </a:extLst>
          </p:cNvPr>
          <p:cNvSpPr/>
          <p:nvPr/>
        </p:nvSpPr>
        <p:spPr>
          <a:xfrm>
            <a:off x="76200" y="6551712"/>
            <a:ext cx="5867400" cy="307777"/>
          </a:xfrm>
          <a:prstGeom prst="rect">
            <a:avLst/>
          </a:prstGeom>
        </p:spPr>
        <p:txBody>
          <a:bodyPr wrap="square">
            <a:spAutoFit/>
          </a:bodyPr>
          <a:lstStyle/>
          <a:p>
            <a:r>
              <a:rPr lang="en-US" sz="1400" dirty="0">
                <a:solidFill>
                  <a:schemeClr val="bg1"/>
                </a:solidFill>
              </a:rPr>
              <a:t>Salas et al, Pain 2017; Scherrer et al, Pain 2015</a:t>
            </a:r>
          </a:p>
        </p:txBody>
      </p:sp>
      <p:sp>
        <p:nvSpPr>
          <p:cNvPr id="6" name="Content Placeholder 2">
            <a:extLst>
              <a:ext uri="{FF2B5EF4-FFF2-40B4-BE49-F238E27FC236}">
                <a16:creationId xmlns:a16="http://schemas.microsoft.com/office/drawing/2014/main" id="{164A4CDB-C5DF-487C-AE71-2B85B63D7EA4}"/>
              </a:ext>
            </a:extLst>
          </p:cNvPr>
          <p:cNvSpPr txBox="1">
            <a:spLocks/>
          </p:cNvSpPr>
          <p:nvPr/>
        </p:nvSpPr>
        <p:spPr>
          <a:xfrm>
            <a:off x="146785" y="1355457"/>
            <a:ext cx="4419600" cy="4419599"/>
          </a:xfrm>
          <a:prstGeom prst="rect">
            <a:avLst/>
          </a:prstGeom>
          <a:solidFill>
            <a:srgbClr val="FFFF99"/>
          </a:solidFill>
          <a:ln w="38100">
            <a:solidFill>
              <a:srgbClr val="FF0000"/>
            </a:solidFill>
          </a:ln>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The missing ‘P’ in pain management: how the current opioid epidemic highlights the need for psychiatric services in chronic pain care </a:t>
            </a:r>
            <a:r>
              <a:rPr lang="en-US" b="1" dirty="0">
                <a:hlinkClick r:id="rId3"/>
              </a:rPr>
              <a:t> </a:t>
            </a:r>
            <a:r>
              <a:rPr lang="en-US" b="1" dirty="0"/>
              <a:t> </a:t>
            </a:r>
          </a:p>
          <a:p>
            <a:pPr marL="0" indent="0">
              <a:buFont typeface="Arial" charset="0"/>
              <a:buNone/>
            </a:pPr>
            <a:r>
              <a:rPr lang="en-US" dirty="0">
                <a:hlinkClick r:id="rId4"/>
              </a:rPr>
              <a:t>Howe CQ, Sullivan MD</a:t>
            </a:r>
          </a:p>
          <a:p>
            <a:pPr marL="0" indent="0">
              <a:buFont typeface="Arial" charset="0"/>
              <a:buNone/>
            </a:pPr>
            <a:r>
              <a:rPr lang="en-US" sz="1600" dirty="0"/>
              <a:t>Gen Hosp Psychiatry, 2014;36(1):99-104</a:t>
            </a:r>
          </a:p>
          <a:p>
            <a:pPr marL="0" indent="0">
              <a:buFont typeface="Arial" charset="0"/>
              <a:buNone/>
            </a:pPr>
            <a:endParaRPr lang="en-US" sz="900" dirty="0"/>
          </a:p>
          <a:p>
            <a:pPr marL="0" indent="0">
              <a:buFont typeface="Arial" charset="0"/>
              <a:buNone/>
            </a:pPr>
            <a:endParaRPr lang="en-US" sz="100" dirty="0"/>
          </a:p>
          <a:p>
            <a:pPr marL="0" indent="0">
              <a:buFont typeface="Arial" charset="0"/>
              <a:buNone/>
            </a:pPr>
            <a:r>
              <a:rPr lang="en-US" dirty="0"/>
              <a:t>“The opioid epidemic thus reflects a serious unmet need for better recognition and treatment of common mental health problems in patients with chronic pain. </a:t>
            </a:r>
            <a:r>
              <a:rPr lang="en-US" b="1" dirty="0"/>
              <a:t>Psychiatry is the missing P in chronic pain care</a:t>
            </a:r>
            <a:r>
              <a:rPr lang="en-US" dirty="0"/>
              <a:t>” </a:t>
            </a:r>
          </a:p>
          <a:p>
            <a:pPr marL="0" indent="0">
              <a:buFont typeface="Arial" charset="0"/>
              <a:buNone/>
            </a:pPr>
            <a:endParaRPr lang="en-US" dirty="0"/>
          </a:p>
        </p:txBody>
      </p:sp>
      <p:sp>
        <p:nvSpPr>
          <p:cNvPr id="7" name="Content Placeholder 2">
            <a:extLst>
              <a:ext uri="{FF2B5EF4-FFF2-40B4-BE49-F238E27FC236}">
                <a16:creationId xmlns:a16="http://schemas.microsoft.com/office/drawing/2014/main" id="{F3890C6B-060D-48CA-953F-48E360455C18}"/>
              </a:ext>
            </a:extLst>
          </p:cNvPr>
          <p:cNvSpPr txBox="1">
            <a:spLocks/>
          </p:cNvSpPr>
          <p:nvPr/>
        </p:nvSpPr>
        <p:spPr>
          <a:xfrm>
            <a:off x="4757056" y="1349040"/>
            <a:ext cx="4267200" cy="4721423"/>
          </a:xfrm>
          <a:prstGeom prst="rect">
            <a:avLst/>
          </a:prstGeom>
          <a:solidFill>
            <a:srgbClr val="FFFF99"/>
          </a:solidFill>
          <a:ln w="38100">
            <a:solidFill>
              <a:srgbClr val="FF0000"/>
            </a:solidFill>
          </a:ln>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Rates and Correlates of Pain Specialty Clinic Use Nationally in the Veterans Health Administration.</a:t>
            </a:r>
          </a:p>
          <a:p>
            <a:pPr marL="0" indent="0">
              <a:buFont typeface="Arial" charset="0"/>
              <a:buNone/>
            </a:pPr>
            <a:r>
              <a:rPr lang="en-US" dirty="0" err="1">
                <a:hlinkClick r:id="rId4"/>
              </a:rPr>
              <a:t>Arout</a:t>
            </a:r>
            <a:r>
              <a:rPr lang="en-US" dirty="0">
                <a:hlinkClick r:id="rId4"/>
              </a:rPr>
              <a:t> CA, </a:t>
            </a:r>
            <a:r>
              <a:rPr lang="en-US" dirty="0" err="1">
                <a:hlinkClick r:id="rId4"/>
              </a:rPr>
              <a:t>Sofuoglu</a:t>
            </a:r>
            <a:r>
              <a:rPr lang="en-US" dirty="0">
                <a:hlinkClick r:id="rId4"/>
              </a:rPr>
              <a:t> M, </a:t>
            </a:r>
            <a:r>
              <a:rPr lang="en-US" dirty="0" err="1">
                <a:hlinkClick r:id="rId4"/>
              </a:rPr>
              <a:t>Rosenheck</a:t>
            </a:r>
            <a:r>
              <a:rPr lang="en-US" dirty="0">
                <a:hlinkClick r:id="rId4"/>
              </a:rPr>
              <a:t> RA</a:t>
            </a:r>
            <a:endParaRPr lang="en-US" dirty="0"/>
          </a:p>
          <a:p>
            <a:pPr marL="0" indent="0">
              <a:buFont typeface="Arial" charset="0"/>
              <a:buNone/>
            </a:pPr>
            <a:r>
              <a:rPr lang="en-US" sz="1600" dirty="0"/>
              <a:t>Pain Med, 2017; 18(4):702-710</a:t>
            </a:r>
          </a:p>
          <a:p>
            <a:pPr marL="0" indent="0">
              <a:buFont typeface="Arial" charset="0"/>
              <a:buNone/>
            </a:pPr>
            <a:endParaRPr lang="en-US" sz="600" dirty="0"/>
          </a:p>
          <a:p>
            <a:pPr marL="0" indent="0">
              <a:buFont typeface="Arial" charset="0"/>
              <a:buNone/>
            </a:pPr>
            <a:r>
              <a:rPr lang="en-US" sz="1600" dirty="0"/>
              <a:t>“</a:t>
            </a:r>
            <a:r>
              <a:rPr lang="en-US" dirty="0"/>
              <a:t>Patients attending pain specialty clinics have more difficult-to-treat pain conditions and comorbid,  psychiatric disorders (…), use more outpatient services, and receive a greater number of opioid prescriptions. These data support the </a:t>
            </a:r>
            <a:r>
              <a:rPr lang="en-US" b="1" dirty="0"/>
              <a:t>inclusion of mental health care in the specialized treatment of chronic pain</a:t>
            </a:r>
            <a:r>
              <a:rPr lang="en-US" dirty="0"/>
              <a:t>.”</a:t>
            </a:r>
          </a:p>
          <a:p>
            <a:pPr marL="0" indent="0">
              <a:buFont typeface="Arial" charset="0"/>
              <a:buNone/>
            </a:pPr>
            <a:endParaRPr lang="en-US" dirty="0"/>
          </a:p>
        </p:txBody>
      </p:sp>
    </p:spTree>
    <p:extLst>
      <p:ext uri="{BB962C8B-B14F-4D97-AF65-F5344CB8AC3E}">
        <p14:creationId xmlns:p14="http://schemas.microsoft.com/office/powerpoint/2010/main" val="1832662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55" y="154456"/>
            <a:ext cx="8229600" cy="1143000"/>
          </a:xfrm>
        </p:spPr>
        <p:txBody>
          <a:bodyPr/>
          <a:lstStyle/>
          <a:p>
            <a:r>
              <a:rPr lang="en-US" sz="3600" dirty="0">
                <a:solidFill>
                  <a:srgbClr val="FFFF00"/>
                </a:solidFill>
              </a:rPr>
              <a:t>Integrated Pain Care</a:t>
            </a:r>
            <a:r>
              <a:rPr lang="en-US" sz="4000" dirty="0">
                <a:solidFill>
                  <a:srgbClr val="FFFF00"/>
                </a:solidFill>
              </a:rPr>
              <a:t>	</a:t>
            </a:r>
          </a:p>
        </p:txBody>
      </p:sp>
      <p:sp>
        <p:nvSpPr>
          <p:cNvPr id="4" name="Slide Number Placeholder 3"/>
          <p:cNvSpPr>
            <a:spLocks noGrp="1"/>
          </p:cNvSpPr>
          <p:nvPr>
            <p:ph type="sldNum" sz="quarter" idx="10"/>
          </p:nvPr>
        </p:nvSpPr>
        <p:spPr/>
        <p:txBody>
          <a:bodyPr/>
          <a:lstStyle/>
          <a:p>
            <a:fld id="{9B27D237-6C0D-5549-BE11-2040A22CBC71}" type="slidenum">
              <a:rPr lang="en-US" smtClean="0">
                <a:solidFill>
                  <a:prstClr val="black">
                    <a:tint val="75000"/>
                  </a:prstClr>
                </a:solidFill>
              </a:rPr>
              <a:pPr/>
              <a:t>74</a:t>
            </a:fld>
            <a:endParaRPr lang="en-US" dirty="0">
              <a:solidFill>
                <a:prstClr val="black">
                  <a:tint val="75000"/>
                </a:prstClr>
              </a:solidFill>
            </a:endParaRPr>
          </a:p>
        </p:txBody>
      </p:sp>
      <p:sp>
        <p:nvSpPr>
          <p:cNvPr id="5" name="Content Placeholder 4"/>
          <p:cNvSpPr>
            <a:spLocks noGrp="1"/>
          </p:cNvSpPr>
          <p:nvPr>
            <p:ph idx="1"/>
          </p:nvPr>
        </p:nvSpPr>
        <p:spPr>
          <a:xfrm>
            <a:off x="403760" y="1238994"/>
            <a:ext cx="8407729" cy="981692"/>
          </a:xfrm>
        </p:spPr>
        <p:txBody>
          <a:bodyPr/>
          <a:lstStyle/>
          <a:p>
            <a:pPr marL="0" indent="0" algn="ctr">
              <a:buNone/>
            </a:pPr>
            <a:r>
              <a:rPr lang="en-US" altLang="en-US" sz="2800" b="1" dirty="0">
                <a:solidFill>
                  <a:srgbClr val="FF0000"/>
                </a:solidFill>
              </a:rPr>
              <a:t>Collaborative, interdisciplinary pain care system-wide that is truly centered around the Veteran</a:t>
            </a:r>
          </a:p>
          <a:p>
            <a:pPr marL="0" indent="0" algn="ctr">
              <a:buNone/>
            </a:pPr>
            <a:endParaRPr lang="en-US" altLang="en-US" sz="2800" b="1" dirty="0">
              <a:solidFill>
                <a:srgbClr val="FF0000"/>
              </a:solidFill>
            </a:endParaRPr>
          </a:p>
          <a:p>
            <a:pPr marL="0" indent="0" algn="ctr">
              <a:buNone/>
            </a:pPr>
            <a:endParaRPr lang="en-US" altLang="en-US" sz="2800" b="1" dirty="0">
              <a:solidFill>
                <a:srgbClr val="FF0000"/>
              </a:solidFill>
            </a:endParaRPr>
          </a:p>
          <a:p>
            <a:pPr marL="0" indent="0" algn="ctr">
              <a:buNone/>
            </a:pPr>
            <a:endParaRPr lang="en-US" altLang="en-US" sz="2800" b="1" dirty="0">
              <a:solidFill>
                <a:srgbClr val="FF0000"/>
              </a:solidFill>
            </a:endParaRPr>
          </a:p>
          <a:p>
            <a:pPr marL="0" indent="0" algn="ctr">
              <a:buNone/>
            </a:pPr>
            <a:endParaRPr lang="en-US" altLang="en-US" sz="2800" b="1" dirty="0">
              <a:solidFill>
                <a:srgbClr val="FF0000"/>
              </a:solidFill>
            </a:endParaRPr>
          </a:p>
          <a:p>
            <a:pPr marL="0" indent="0" algn="ctr">
              <a:buNone/>
            </a:pPr>
            <a:endParaRPr lang="en-US" altLang="en-US" sz="2800" b="1" dirty="0">
              <a:solidFill>
                <a:srgbClr val="FF0000"/>
              </a:solidFill>
            </a:endParaRPr>
          </a:p>
          <a:p>
            <a:pPr marL="0" indent="0" algn="ctr">
              <a:buNone/>
            </a:pPr>
            <a:endParaRPr lang="en-US" altLang="en-US" sz="2800" b="1" dirty="0">
              <a:solidFill>
                <a:srgbClr val="FF0000"/>
              </a:solidFill>
            </a:endParaRPr>
          </a:p>
          <a:p>
            <a:pPr marL="0" indent="0" algn="ctr">
              <a:buNone/>
            </a:pPr>
            <a:endParaRPr lang="en-US" altLang="en-US" sz="1000" b="1" dirty="0">
              <a:solidFill>
                <a:srgbClr val="FF0000"/>
              </a:solidFill>
            </a:endParaRPr>
          </a:p>
          <a:p>
            <a:pPr marL="0" indent="0" algn="ctr">
              <a:buNone/>
            </a:pPr>
            <a:endParaRPr lang="en-US" altLang="en-US" sz="1000" b="1" dirty="0">
              <a:solidFill>
                <a:srgbClr val="FF0000"/>
              </a:solidFill>
            </a:endParaRPr>
          </a:p>
          <a:p>
            <a:pPr marL="0" indent="0" algn="ctr">
              <a:buNone/>
            </a:pPr>
            <a:r>
              <a:rPr lang="en-US" altLang="en-US" sz="2400" b="1" dirty="0">
                <a:solidFill>
                  <a:srgbClr val="FF0000"/>
                </a:solidFill>
              </a:rPr>
              <a:t>Everyone is part of the Pain Management Team</a:t>
            </a:r>
          </a:p>
          <a:p>
            <a:pPr marL="0" indent="0" algn="ctr">
              <a:buNone/>
            </a:pPr>
            <a:r>
              <a:rPr lang="en-US" altLang="en-US" sz="2400" b="1" dirty="0">
                <a:solidFill>
                  <a:srgbClr val="FF0000"/>
                </a:solidFill>
              </a:rPr>
              <a:t>“No Wrong Door”</a:t>
            </a:r>
          </a:p>
          <a:p>
            <a:pPr marL="0" indent="0" algn="ctr">
              <a:buNone/>
            </a:pPr>
            <a:endParaRPr lang="en-US" altLang="en-US" sz="2000" b="1" dirty="0"/>
          </a:p>
        </p:txBody>
      </p:sp>
      <p:sp>
        <p:nvSpPr>
          <p:cNvPr id="6" name="TextBox 5"/>
          <p:cNvSpPr txBox="1"/>
          <p:nvPr/>
        </p:nvSpPr>
        <p:spPr>
          <a:xfrm>
            <a:off x="3454600" y="4939585"/>
            <a:ext cx="1971304"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ea typeface="ヒラギノ角ゴ Pro W3" pitchFamily="1" charset="-128"/>
              </a:rPr>
              <a:t>PACT</a:t>
            </a:r>
          </a:p>
        </p:txBody>
      </p:sp>
      <p:sp>
        <p:nvSpPr>
          <p:cNvPr id="7" name="TextBox 6"/>
          <p:cNvSpPr txBox="1"/>
          <p:nvPr/>
        </p:nvSpPr>
        <p:spPr>
          <a:xfrm>
            <a:off x="1852549" y="4494456"/>
            <a:ext cx="2125683"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ea typeface="ヒラギノ角ゴ Pro W3" pitchFamily="1" charset="-128"/>
              </a:rPr>
              <a:t>Pain Specialty Team</a:t>
            </a:r>
          </a:p>
        </p:txBody>
      </p:sp>
      <p:sp>
        <p:nvSpPr>
          <p:cNvPr id="8" name="TextBox 7"/>
          <p:cNvSpPr txBox="1"/>
          <p:nvPr/>
        </p:nvSpPr>
        <p:spPr>
          <a:xfrm>
            <a:off x="5645382" y="4161329"/>
            <a:ext cx="2018806"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ea typeface="ヒラギノ角ゴ Pro W3" pitchFamily="1" charset="-128"/>
              </a:rPr>
              <a:t>Mental Health</a:t>
            </a:r>
          </a:p>
        </p:txBody>
      </p:sp>
      <p:sp>
        <p:nvSpPr>
          <p:cNvPr id="9" name="TextBox 8"/>
          <p:cNvSpPr txBox="1"/>
          <p:nvPr/>
        </p:nvSpPr>
        <p:spPr>
          <a:xfrm>
            <a:off x="5448751" y="3708604"/>
            <a:ext cx="2137559"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ea typeface="ヒラギノ角ゴ Pro W3" pitchFamily="1" charset="-128"/>
              </a:rPr>
              <a:t>Addiction Medicine</a:t>
            </a:r>
          </a:p>
        </p:txBody>
      </p:sp>
      <p:sp>
        <p:nvSpPr>
          <p:cNvPr id="10" name="TextBox 9"/>
          <p:cNvSpPr txBox="1"/>
          <p:nvPr/>
        </p:nvSpPr>
        <p:spPr>
          <a:xfrm>
            <a:off x="2196934" y="3172419"/>
            <a:ext cx="1436915"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ea typeface="ヒラギノ角ゴ Pro W3" pitchFamily="1" charset="-128"/>
              </a:rPr>
              <a:t>Pharmacy</a:t>
            </a:r>
          </a:p>
        </p:txBody>
      </p:sp>
      <p:sp>
        <p:nvSpPr>
          <p:cNvPr id="11" name="TextBox 10"/>
          <p:cNvSpPr txBox="1"/>
          <p:nvPr/>
        </p:nvSpPr>
        <p:spPr>
          <a:xfrm>
            <a:off x="1467181" y="3837947"/>
            <a:ext cx="1876302"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ea typeface="ヒラギノ角ゴ Pro W3" pitchFamily="1" charset="-128"/>
              </a:rPr>
              <a:t>PT, Exercise</a:t>
            </a:r>
          </a:p>
        </p:txBody>
      </p:sp>
      <p:sp>
        <p:nvSpPr>
          <p:cNvPr id="12" name="TextBox 11"/>
          <p:cNvSpPr txBox="1"/>
          <p:nvPr/>
        </p:nvSpPr>
        <p:spPr>
          <a:xfrm>
            <a:off x="3200400" y="2739671"/>
            <a:ext cx="2790704"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ea typeface="ヒラギノ角ゴ Pro W3" pitchFamily="1" charset="-128"/>
              </a:rPr>
              <a:t>Integrative Health (CIH)</a:t>
            </a:r>
          </a:p>
        </p:txBody>
      </p:sp>
      <p:sp>
        <p:nvSpPr>
          <p:cNvPr id="13" name="Oval 12"/>
          <p:cNvSpPr/>
          <p:nvPr/>
        </p:nvSpPr>
        <p:spPr>
          <a:xfrm>
            <a:off x="3633849" y="3541751"/>
            <a:ext cx="1395350" cy="10723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b="1" dirty="0">
                <a:solidFill>
                  <a:srgbClr val="FFFF33"/>
                </a:solidFill>
              </a:rPr>
              <a:t>Patient</a:t>
            </a:r>
          </a:p>
        </p:txBody>
      </p:sp>
      <p:sp>
        <p:nvSpPr>
          <p:cNvPr id="14" name="TextBox 13"/>
          <p:cNvSpPr txBox="1"/>
          <p:nvPr/>
        </p:nvSpPr>
        <p:spPr>
          <a:xfrm>
            <a:off x="4629353" y="4990586"/>
            <a:ext cx="1638795"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ea typeface="ヒラギノ角ゴ Pro W3" pitchFamily="1" charset="-128"/>
              </a:rPr>
              <a:t>PCMHI</a:t>
            </a:r>
          </a:p>
        </p:txBody>
      </p:sp>
      <p:sp>
        <p:nvSpPr>
          <p:cNvPr id="15" name="TextBox 14"/>
          <p:cNvSpPr txBox="1"/>
          <p:nvPr/>
        </p:nvSpPr>
        <p:spPr>
          <a:xfrm>
            <a:off x="5029199" y="3129660"/>
            <a:ext cx="2672076"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ea typeface="ヒラギノ角ゴ Pro W3" pitchFamily="1" charset="-128"/>
              </a:rPr>
              <a:t>Whole Health Program</a:t>
            </a:r>
          </a:p>
        </p:txBody>
      </p:sp>
      <p:sp>
        <p:nvSpPr>
          <p:cNvPr id="18" name="TextBox 17">
            <a:extLst>
              <a:ext uri="{FF2B5EF4-FFF2-40B4-BE49-F238E27FC236}">
                <a16:creationId xmlns:a16="http://schemas.microsoft.com/office/drawing/2014/main" id="{D24B8D78-EBF2-4548-AAB3-CA5236ED8540}"/>
              </a:ext>
            </a:extLst>
          </p:cNvPr>
          <p:cNvSpPr txBox="1"/>
          <p:nvPr/>
        </p:nvSpPr>
        <p:spPr>
          <a:xfrm>
            <a:off x="5171706" y="4642790"/>
            <a:ext cx="2250306"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ea typeface="ヒラギノ角ゴ Pro W3" pitchFamily="1" charset="-128"/>
              </a:rPr>
              <a:t>Suicide Prevention</a:t>
            </a:r>
          </a:p>
        </p:txBody>
      </p:sp>
    </p:spTree>
    <p:extLst>
      <p:ext uri="{BB962C8B-B14F-4D97-AF65-F5344CB8AC3E}">
        <p14:creationId xmlns:p14="http://schemas.microsoft.com/office/powerpoint/2010/main" val="16530052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2192"/>
            <a:ext cx="8229600" cy="1290637"/>
          </a:xfrm>
        </p:spPr>
        <p:txBody>
          <a:bodyPr/>
          <a:lstStyle/>
          <a:p>
            <a:r>
              <a:rPr lang="en-US" dirty="0">
                <a:solidFill>
                  <a:srgbClr val="FFFF00"/>
                </a:solidFill>
              </a:rPr>
              <a:t>Summary: Opioid Safety Initiative</a:t>
            </a:r>
          </a:p>
        </p:txBody>
      </p:sp>
      <p:sp>
        <p:nvSpPr>
          <p:cNvPr id="7" name="Content Placeholder 6"/>
          <p:cNvSpPr txBox="1">
            <a:spLocks noGrp="1"/>
          </p:cNvSpPr>
          <p:nvPr>
            <p:ph idx="1"/>
          </p:nvPr>
        </p:nvSpPr>
        <p:spPr>
          <a:xfrm>
            <a:off x="762000" y="914400"/>
            <a:ext cx="7696200" cy="72635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Our S.T.O.P.  P.A.I.N.  Toolbox </a:t>
            </a:r>
          </a:p>
          <a:p>
            <a:r>
              <a:rPr lang="en-US" sz="1100" dirty="0">
                <a:hlinkClick r:id="rId2"/>
              </a:rPr>
              <a:t>https://www.va.gov/opa/pressrel/pressrelease.cfm?id=293</a:t>
            </a:r>
            <a:endParaRPr lang="en-US" sz="1100" dirty="0"/>
          </a:p>
        </p:txBody>
      </p:sp>
      <p:graphicFrame>
        <p:nvGraphicFramePr>
          <p:cNvPr id="9" name="Diagram 8"/>
          <p:cNvGraphicFramePr/>
          <p:nvPr>
            <p:extLst>
              <p:ext uri="{D42A27DB-BD31-4B8C-83A1-F6EECF244321}">
                <p14:modId xmlns:p14="http://schemas.microsoft.com/office/powerpoint/2010/main" val="4104558045"/>
              </p:ext>
            </p:extLst>
          </p:nvPr>
        </p:nvGraphicFramePr>
        <p:xfrm>
          <a:off x="762000" y="1671653"/>
          <a:ext cx="7315200" cy="4881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Users\vaaitcperryj\AppData\Local\Microsoft\Windows\Temporary Internet Files\Content.IE5\1ET49WQA\toolbox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6600" y="685800"/>
            <a:ext cx="1502192" cy="1354059"/>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8"/>
          <p:cNvSpPr txBox="1">
            <a:spLocks/>
          </p:cNvSpPr>
          <p:nvPr/>
        </p:nvSpPr>
        <p:spPr>
          <a:xfrm>
            <a:off x="457200" y="6553200"/>
            <a:ext cx="10668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solidFill>
                  <a:prstClr val="white"/>
                </a:solidFill>
              </a:rPr>
              <a:t>11/14/2017</a:t>
            </a:r>
            <a:endParaRPr lang="en-US" dirty="0">
              <a:solidFill>
                <a:prstClr val="white"/>
              </a:solidFill>
            </a:endParaRPr>
          </a:p>
        </p:txBody>
      </p:sp>
      <p:sp>
        <p:nvSpPr>
          <p:cNvPr id="13" name="Slide Number Placeholder 5"/>
          <p:cNvSpPr>
            <a:spLocks noGrp="1"/>
          </p:cNvSpPr>
          <p:nvPr>
            <p:ph type="sldNum" sz="quarter" idx="4294967295"/>
          </p:nvPr>
        </p:nvSpPr>
        <p:spPr>
          <a:xfrm>
            <a:off x="8417342" y="6553200"/>
            <a:ext cx="342900" cy="304800"/>
          </a:xfrm>
          <a:prstGeom prst="rect">
            <a:avLst/>
          </a:prstGeom>
        </p:spPr>
        <p:txBody>
          <a:bodyPr/>
          <a:lstStyle/>
          <a:p>
            <a:pPr>
              <a:defRPr/>
            </a:pPr>
            <a:fld id="{953D45C7-AFA8-4622-8BFA-D400F3569C1E}" type="slidenum">
              <a:rPr lang="en-US" smtClean="0">
                <a:solidFill>
                  <a:prstClr val="white"/>
                </a:solidFill>
              </a:rPr>
              <a:pPr>
                <a:defRPr/>
              </a:pPr>
              <a:t>75</a:t>
            </a:fld>
            <a:endParaRPr lang="en-US" dirty="0">
              <a:solidFill>
                <a:prstClr val="white"/>
              </a:solidFill>
            </a:endParaRPr>
          </a:p>
        </p:txBody>
      </p:sp>
    </p:spTree>
    <p:extLst>
      <p:ext uri="{BB962C8B-B14F-4D97-AF65-F5344CB8AC3E}">
        <p14:creationId xmlns:p14="http://schemas.microsoft.com/office/powerpoint/2010/main" val="6969844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80" y="154195"/>
            <a:ext cx="8229600" cy="1290637"/>
          </a:xfrm>
        </p:spPr>
        <p:txBody>
          <a:bodyPr/>
          <a:lstStyle/>
          <a:p>
            <a:r>
              <a:rPr lang="en-US" sz="3600" dirty="0">
                <a:solidFill>
                  <a:srgbClr val="FFFF00"/>
                </a:solidFill>
              </a:rPr>
              <a:t>Summary: Pain Management Teams</a:t>
            </a:r>
          </a:p>
        </p:txBody>
      </p:sp>
      <p:sp>
        <p:nvSpPr>
          <p:cNvPr id="3" name="Content Placeholder 2"/>
          <p:cNvSpPr>
            <a:spLocks noGrp="1"/>
          </p:cNvSpPr>
          <p:nvPr>
            <p:ph idx="1"/>
          </p:nvPr>
        </p:nvSpPr>
        <p:spPr>
          <a:xfrm>
            <a:off x="386480" y="1332914"/>
            <a:ext cx="8300320" cy="4686886"/>
          </a:xfrm>
        </p:spPr>
        <p:txBody>
          <a:bodyPr/>
          <a:lstStyle/>
          <a:p>
            <a:r>
              <a:rPr lang="en-US" dirty="0"/>
              <a:t>In accordance with CARA, VHA is reducing reliance on opioid medication for chronic pain management, providing safer prescribing and monitoring practices, and Veteran-centric, biopsychosocial pain care. </a:t>
            </a:r>
          </a:p>
          <a:p>
            <a:r>
              <a:rPr lang="en-US" dirty="0">
                <a:solidFill>
                  <a:prstClr val="black"/>
                </a:solidFill>
                <a:cs typeface="ヒラギノ角ゴ Pro W3" charset="0"/>
              </a:rPr>
              <a:t>The majority of Veterans with chronic pain conditions receive their care from Primary Care. PACT must be supported with access to patient education/self-care programs and access to non-pharmacological pain treatment modalities. </a:t>
            </a:r>
          </a:p>
          <a:p>
            <a:r>
              <a:rPr lang="en-US" dirty="0">
                <a:solidFill>
                  <a:prstClr val="black"/>
                </a:solidFill>
                <a:cs typeface="ヒラギノ角ゴ Pro W3" charset="0"/>
              </a:rPr>
              <a:t>Veterans with high impact/severe chronic pain benefit from biopsychosocial pain care by an interdisciplinary pain team that works collaboratively with Primary Care. Pain Management teams at all facilities to support PACT are legislatively mandated by CARA. </a:t>
            </a:r>
          </a:p>
          <a:p>
            <a:r>
              <a:rPr lang="en-US" dirty="0">
                <a:solidFill>
                  <a:prstClr val="black"/>
                </a:solidFill>
                <a:cs typeface="ヒラギノ角ゴ Pro W3" charset="0"/>
              </a:rPr>
              <a:t>Mental Health comorbidities are very common in patients with chronic pain. Integration of MH providers and access to OUD treatment within Pain teams and Primary care are essential for success. </a:t>
            </a:r>
          </a:p>
          <a:p>
            <a:pPr marL="282575" lvl="0" indent="-282575">
              <a:spcBef>
                <a:spcPts val="600"/>
              </a:spcBef>
              <a:buFont typeface="Arial" pitchFamily="34" charset="0"/>
              <a:buChar char="•"/>
              <a:defRPr/>
            </a:pPr>
            <a:endParaRPr lang="en-US" sz="2000" dirty="0">
              <a:cs typeface="ヒラギノ角ゴ Pro W3" charset="0"/>
            </a:endParaRPr>
          </a:p>
          <a:p>
            <a:endParaRPr lang="en-US" sz="2400" dirty="0"/>
          </a:p>
          <a:p>
            <a:endParaRPr lang="en-US" sz="2400" dirty="0"/>
          </a:p>
          <a:p>
            <a:pPr>
              <a:buNone/>
            </a:pPr>
            <a:endParaRPr lang="en-US" sz="2400" dirty="0"/>
          </a:p>
        </p:txBody>
      </p:sp>
      <p:sp>
        <p:nvSpPr>
          <p:cNvPr id="5"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76</a:t>
            </a:fld>
            <a:endParaRPr lang="en-US" dirty="0"/>
          </a:p>
        </p:txBody>
      </p:sp>
    </p:spTree>
    <p:extLst>
      <p:ext uri="{BB962C8B-B14F-4D97-AF65-F5344CB8AC3E}">
        <p14:creationId xmlns:p14="http://schemas.microsoft.com/office/powerpoint/2010/main" val="9099852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835524" y="107576"/>
            <a:ext cx="6172200" cy="1066800"/>
          </a:xfrm>
        </p:spPr>
        <p:txBody>
          <a:bodyPr/>
          <a:lstStyle/>
          <a:p>
            <a:pPr eaLnBrk="1" hangingPunct="1">
              <a:defRPr/>
            </a:pPr>
            <a:r>
              <a:rPr lang="en-US" dirty="0">
                <a:solidFill>
                  <a:srgbClr val="FFFF00"/>
                </a:solidFill>
                <a:cs typeface="+mj-cs"/>
              </a:rPr>
              <a:t>Thank You</a:t>
            </a:r>
          </a:p>
        </p:txBody>
      </p:sp>
      <p:sp>
        <p:nvSpPr>
          <p:cNvPr id="29699" name="Rectangle 3"/>
          <p:cNvSpPr>
            <a:spLocks noGrp="1" noChangeArrowheads="1"/>
          </p:cNvSpPr>
          <p:nvPr>
            <p:ph idx="4294967295"/>
          </p:nvPr>
        </p:nvSpPr>
        <p:spPr>
          <a:xfrm>
            <a:off x="180781" y="1164845"/>
            <a:ext cx="4114800" cy="1543921"/>
          </a:xfrm>
        </p:spPr>
        <p:txBody>
          <a:bodyPr/>
          <a:lstStyle/>
          <a:p>
            <a:pPr marL="400050" lvl="1" indent="0" eaLnBrk="1" hangingPunct="1">
              <a:buNone/>
              <a:defRPr/>
            </a:pPr>
            <a:r>
              <a:rPr lang="en-US" sz="2000" b="1" dirty="0">
                <a:cs typeface="+mn-cs"/>
              </a:rPr>
              <a:t>Contact information: </a:t>
            </a:r>
          </a:p>
          <a:p>
            <a:pPr marL="400050" lvl="1" indent="0" eaLnBrk="1" hangingPunct="1">
              <a:buNone/>
              <a:defRPr/>
            </a:pPr>
            <a:r>
              <a:rPr lang="en-US" sz="2000" b="1" dirty="0">
                <a:cs typeface="+mn-cs"/>
                <a:hlinkClick r:id="rId3"/>
              </a:rPr>
              <a:t>friedhelm.sandbrink@va.gov</a:t>
            </a:r>
            <a:endParaRPr lang="en-US" sz="2000" b="1" dirty="0">
              <a:cs typeface="+mn-cs"/>
            </a:endParaRPr>
          </a:p>
          <a:p>
            <a:pPr marL="400050" lvl="1" indent="0" eaLnBrk="1" hangingPunct="1">
              <a:buNone/>
              <a:defRPr/>
            </a:pPr>
            <a:r>
              <a:rPr lang="en-US" sz="2000" b="1" dirty="0">
                <a:cs typeface="+mn-cs"/>
              </a:rPr>
              <a:t>Phone 202-745-8145</a:t>
            </a:r>
            <a:endParaRPr lang="en-US" sz="2000" b="1" dirty="0"/>
          </a:p>
        </p:txBody>
      </p:sp>
      <p:sp>
        <p:nvSpPr>
          <p:cNvPr id="24580" name="Slide Number Placeholder 3"/>
          <p:cNvSpPr>
            <a:spLocks noGrp="1"/>
          </p:cNvSpPr>
          <p:nvPr>
            <p:ph type="sldNum" sz="quarter" idx="4294967295"/>
          </p:nvPr>
        </p:nvSpPr>
        <p:spPr>
          <a:xfrm>
            <a:off x="8583613" y="6249988"/>
            <a:ext cx="49053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555C8F2-55C3-DA4D-952E-D39956685AF2}" type="slidenum">
              <a:rPr lang="en-US" sz="1000">
                <a:solidFill>
                  <a:schemeClr val="bg2"/>
                </a:solidFill>
                <a:latin typeface="Arial" charset="0"/>
              </a:rPr>
              <a:pPr/>
              <a:t>77</a:t>
            </a:fld>
            <a:endParaRPr lang="en-US" sz="1200" dirty="0">
              <a:latin typeface="Arial" charset="0"/>
            </a:endParaRPr>
          </a:p>
        </p:txBody>
      </p:sp>
      <p:sp>
        <p:nvSpPr>
          <p:cNvPr id="9" name="Content Placeholder 4"/>
          <p:cNvSpPr>
            <a:spLocks noGrp="1"/>
          </p:cNvSpPr>
          <p:nvPr>
            <p:ph idx="1"/>
          </p:nvPr>
        </p:nvSpPr>
        <p:spPr>
          <a:xfrm>
            <a:off x="5304255" y="1025356"/>
            <a:ext cx="3769895" cy="5460976"/>
          </a:xfrm>
        </p:spPr>
        <p:txBody>
          <a:bodyPr>
            <a:noAutofit/>
          </a:bodyPr>
          <a:lstStyle/>
          <a:p>
            <a:pPr marL="342900" lvl="1" indent="-342900">
              <a:buFont typeface="Arial" charset="0"/>
              <a:buChar char="•"/>
            </a:pPr>
            <a:r>
              <a:rPr lang="en-US" sz="1600" b="1" dirty="0">
                <a:solidFill>
                  <a:schemeClr val="tx1">
                    <a:lumMod val="75000"/>
                    <a:lumOff val="25000"/>
                  </a:schemeClr>
                </a:solidFill>
              </a:rPr>
              <a:t>VACO, VISN and Facility leadership</a:t>
            </a:r>
          </a:p>
          <a:p>
            <a:r>
              <a:rPr lang="en-US" sz="1600" b="1" dirty="0">
                <a:solidFill>
                  <a:schemeClr val="tx1">
                    <a:lumMod val="75000"/>
                    <a:lumOff val="25000"/>
                  </a:schemeClr>
                </a:solidFill>
              </a:rPr>
              <a:t>VISN POCs and all facility POCs for PAIN </a:t>
            </a:r>
          </a:p>
          <a:p>
            <a:r>
              <a:rPr lang="en-US" sz="1600" b="1" dirty="0">
                <a:solidFill>
                  <a:schemeClr val="tx1">
                    <a:lumMod val="75000"/>
                    <a:lumOff val="25000"/>
                  </a:schemeClr>
                </a:solidFill>
              </a:rPr>
              <a:t>OSI POCs and the OSI review committees</a:t>
            </a:r>
          </a:p>
          <a:p>
            <a:r>
              <a:rPr lang="en-US" sz="1600" b="1" dirty="0">
                <a:solidFill>
                  <a:schemeClr val="tx1">
                    <a:lumMod val="75000"/>
                    <a:lumOff val="25000"/>
                  </a:schemeClr>
                </a:solidFill>
              </a:rPr>
              <a:t>Pain Medicine Specialty Teams</a:t>
            </a:r>
          </a:p>
          <a:p>
            <a:r>
              <a:rPr lang="en-US" sz="1600" b="1" dirty="0">
                <a:solidFill>
                  <a:schemeClr val="tx1">
                    <a:lumMod val="75000"/>
                    <a:lumOff val="25000"/>
                  </a:schemeClr>
                </a:solidFill>
              </a:rPr>
              <a:t>Pain Psychologists</a:t>
            </a:r>
          </a:p>
          <a:p>
            <a:r>
              <a:rPr lang="en-US" sz="1600" b="1" dirty="0">
                <a:solidFill>
                  <a:schemeClr val="tx1">
                    <a:lumMod val="75000"/>
                    <a:lumOff val="25000"/>
                  </a:schemeClr>
                </a:solidFill>
              </a:rPr>
              <a:t>PACT Pain Champions, Primary Care</a:t>
            </a:r>
          </a:p>
          <a:p>
            <a:r>
              <a:rPr lang="en-US" sz="1600" b="1" dirty="0">
                <a:solidFill>
                  <a:schemeClr val="tx1">
                    <a:lumMod val="75000"/>
                    <a:lumOff val="25000"/>
                  </a:schemeClr>
                </a:solidFill>
              </a:rPr>
              <a:t>PBM/Pharmacy</a:t>
            </a:r>
          </a:p>
          <a:p>
            <a:r>
              <a:rPr lang="en-US" sz="1600" b="1" dirty="0">
                <a:solidFill>
                  <a:schemeClr val="tx1">
                    <a:lumMod val="75000"/>
                    <a:lumOff val="25000"/>
                  </a:schemeClr>
                </a:solidFill>
              </a:rPr>
              <a:t>Academic Detailing </a:t>
            </a:r>
          </a:p>
          <a:p>
            <a:r>
              <a:rPr lang="en-US" sz="1600" b="1" dirty="0">
                <a:solidFill>
                  <a:schemeClr val="tx1">
                    <a:lumMod val="75000"/>
                    <a:lumOff val="25000"/>
                  </a:schemeClr>
                </a:solidFill>
              </a:rPr>
              <a:t>Mental Health</a:t>
            </a:r>
          </a:p>
          <a:p>
            <a:r>
              <a:rPr lang="en-US" sz="1600" b="1" dirty="0">
                <a:solidFill>
                  <a:schemeClr val="tx1">
                    <a:lumMod val="75000"/>
                    <a:lumOff val="25000"/>
                  </a:schemeClr>
                </a:solidFill>
              </a:rPr>
              <a:t>Suicide Prevention</a:t>
            </a:r>
          </a:p>
          <a:p>
            <a:r>
              <a:rPr lang="en-US" sz="1600" b="1" dirty="0">
                <a:solidFill>
                  <a:schemeClr val="tx1">
                    <a:lumMod val="75000"/>
                    <a:lumOff val="25000"/>
                  </a:schemeClr>
                </a:solidFill>
              </a:rPr>
              <a:t>Addiction Medicine</a:t>
            </a:r>
          </a:p>
          <a:p>
            <a:r>
              <a:rPr lang="en-US" sz="1600" b="1" dirty="0">
                <a:solidFill>
                  <a:schemeClr val="tx1">
                    <a:lumMod val="75000"/>
                    <a:lumOff val="25000"/>
                  </a:schemeClr>
                </a:solidFill>
              </a:rPr>
              <a:t>Nursing Service</a:t>
            </a:r>
          </a:p>
          <a:p>
            <a:r>
              <a:rPr lang="en-US" sz="1600" b="1" dirty="0">
                <a:solidFill>
                  <a:schemeClr val="tx1">
                    <a:lumMod val="75000"/>
                    <a:lumOff val="25000"/>
                  </a:schemeClr>
                </a:solidFill>
              </a:rPr>
              <a:t>Rehabilitation Medicine</a:t>
            </a:r>
          </a:p>
          <a:p>
            <a:r>
              <a:rPr lang="en-US" sz="1600" b="1" dirty="0">
                <a:solidFill>
                  <a:schemeClr val="tx1">
                    <a:lumMod val="75000"/>
                    <a:lumOff val="25000"/>
                  </a:schemeClr>
                </a:solidFill>
              </a:rPr>
              <a:t>Integrative Health, IHCC and OPCC</a:t>
            </a:r>
          </a:p>
          <a:p>
            <a:r>
              <a:rPr lang="en-US" sz="1600" b="1" dirty="0">
                <a:solidFill>
                  <a:schemeClr val="tx1">
                    <a:lumMod val="75000"/>
                    <a:lumOff val="25000"/>
                  </a:schemeClr>
                </a:solidFill>
              </a:rPr>
              <a:t>EES, Ethics</a:t>
            </a:r>
          </a:p>
          <a:p>
            <a:r>
              <a:rPr lang="en-US" sz="1600" b="1" dirty="0">
                <a:solidFill>
                  <a:schemeClr val="tx1">
                    <a:lumMod val="75000"/>
                    <a:lumOff val="25000"/>
                  </a:schemeClr>
                </a:solidFill>
              </a:rPr>
              <a:t>Connected Care/Telehealth</a:t>
            </a:r>
          </a:p>
          <a:p>
            <a:r>
              <a:rPr lang="en-US" sz="1600" b="1" dirty="0">
                <a:solidFill>
                  <a:schemeClr val="tx1">
                    <a:lumMod val="75000"/>
                    <a:lumOff val="25000"/>
                  </a:schemeClr>
                </a:solidFill>
              </a:rPr>
              <a:t>Pain research community</a:t>
            </a:r>
            <a:endParaRPr lang="en-US" sz="1600" dirty="0"/>
          </a:p>
          <a:p>
            <a:pPr lvl="1"/>
            <a:endParaRPr lang="en-US" sz="2000" dirty="0"/>
          </a:p>
          <a:p>
            <a:pPr lvl="1"/>
            <a:endParaRPr lang="en-US" sz="2000" dirty="0"/>
          </a:p>
        </p:txBody>
      </p:sp>
      <p:pic>
        <p:nvPicPr>
          <p:cNvPr id="4" name="Picture 3">
            <a:extLst>
              <a:ext uri="{FF2B5EF4-FFF2-40B4-BE49-F238E27FC236}">
                <a16:creationId xmlns:a16="http://schemas.microsoft.com/office/drawing/2014/main" id="{CB6784EC-34A6-4387-9D82-07ADE1482D1D}"/>
              </a:ext>
            </a:extLst>
          </p:cNvPr>
          <p:cNvPicPr>
            <a:picLocks noChangeAspect="1"/>
          </p:cNvPicPr>
          <p:nvPr/>
        </p:nvPicPr>
        <p:blipFill>
          <a:blip r:embed="rId4"/>
          <a:stretch>
            <a:fillRect/>
          </a:stretch>
        </p:blipFill>
        <p:spPr>
          <a:xfrm>
            <a:off x="177391" y="2514600"/>
            <a:ext cx="4750650" cy="3513730"/>
          </a:xfrm>
          <a:prstGeom prst="rect">
            <a:avLst/>
          </a:prstGeom>
        </p:spPr>
      </p:pic>
      <p:sp>
        <p:nvSpPr>
          <p:cNvPr id="10" name="Content Placeholder 2">
            <a:extLst>
              <a:ext uri="{FF2B5EF4-FFF2-40B4-BE49-F238E27FC236}">
                <a16:creationId xmlns:a16="http://schemas.microsoft.com/office/drawing/2014/main" id="{28D67752-8CD1-4BE1-964E-5191DB7FE5B8}"/>
              </a:ext>
            </a:extLst>
          </p:cNvPr>
          <p:cNvSpPr txBox="1">
            <a:spLocks/>
          </p:cNvSpPr>
          <p:nvPr/>
        </p:nvSpPr>
        <p:spPr>
          <a:xfrm>
            <a:off x="189423" y="5997586"/>
            <a:ext cx="4847251" cy="403214"/>
          </a:xfrm>
          <a:prstGeom prst="rect">
            <a:avLst/>
          </a:prstGeom>
          <a:solidFill>
            <a:schemeClr val="bg1"/>
          </a:solidFill>
        </p:spPr>
        <p:txBody>
          <a:bodyPr/>
          <a:lst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sz="2400" b="1" dirty="0">
                <a:hlinkClick r:id="rId5"/>
              </a:rPr>
              <a:t>www.va.gov/painmanagement</a:t>
            </a:r>
            <a:endParaRPr lang="en-US" sz="2400" b="1" dirty="0"/>
          </a:p>
          <a:p>
            <a:pPr>
              <a:buFont typeface="Arial" charset="0"/>
              <a:buNone/>
            </a:pPr>
            <a:endParaRPr lang="en-US" sz="2800" b="1" dirty="0"/>
          </a:p>
          <a:p>
            <a:pPr>
              <a:buFont typeface="Arial" charset="0"/>
              <a:buNone/>
            </a:pPr>
            <a:endParaRPr lang="en-US" sz="2800" b="1" dirty="0"/>
          </a:p>
          <a:p>
            <a:pPr>
              <a:buFont typeface="Arial" charset="0"/>
              <a:buNone/>
            </a:pPr>
            <a:endParaRPr lang="en-US" sz="2800" b="1" dirty="0"/>
          </a:p>
        </p:txBody>
      </p:sp>
      <p:sp>
        <p:nvSpPr>
          <p:cNvPr id="12" name="Slide Number Placeholder 5"/>
          <p:cNvSpPr>
            <a:spLocks noGrp="1"/>
          </p:cNvSpPr>
          <p:nvPr>
            <p:ph type="sldNum" sz="quarter" idx="4294967295"/>
          </p:nvPr>
        </p:nvSpPr>
        <p:spPr>
          <a:xfrm>
            <a:off x="8458200" y="6578851"/>
            <a:ext cx="342900" cy="304800"/>
          </a:xfrm>
          <a:prstGeom prst="rect">
            <a:avLst/>
          </a:prstGeom>
        </p:spPr>
        <p:txBody>
          <a:bodyPr/>
          <a:lstStyle/>
          <a:p>
            <a:pPr>
              <a:defRPr/>
            </a:pPr>
            <a:fld id="{953D45C7-AFA8-4622-8BFA-D400F3569C1E}" type="slidenum">
              <a:rPr lang="en-US" smtClean="0">
                <a:solidFill>
                  <a:prstClr val="white"/>
                </a:solidFill>
              </a:rPr>
              <a:pPr>
                <a:defRPr/>
              </a:pPr>
              <a:t>77</a:t>
            </a:fld>
            <a:endParaRPr lang="en-US" dirty="0">
              <a:solidFill>
                <a:prstClr val="white"/>
              </a:solidFill>
            </a:endParaRPr>
          </a:p>
        </p:txBody>
      </p:sp>
    </p:spTree>
    <p:extLst>
      <p:ext uri="{BB962C8B-B14F-4D97-AF65-F5344CB8AC3E}">
        <p14:creationId xmlns:p14="http://schemas.microsoft.com/office/powerpoint/2010/main" val="33444839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8381"/>
            <a:ext cx="8229600" cy="643619"/>
          </a:xfrm>
        </p:spPr>
        <p:txBody>
          <a:bodyPr/>
          <a:lstStyle/>
          <a:p>
            <a:r>
              <a:rPr lang="en-US" sz="3600" dirty="0">
                <a:solidFill>
                  <a:srgbClr val="FFFF00"/>
                </a:solidFill>
              </a:rPr>
              <a:t>President’s Opioid Commission </a:t>
            </a:r>
          </a:p>
        </p:txBody>
      </p:sp>
      <p:sp>
        <p:nvSpPr>
          <p:cNvPr id="3" name="Content Placeholder 2"/>
          <p:cNvSpPr>
            <a:spLocks noGrp="1"/>
          </p:cNvSpPr>
          <p:nvPr>
            <p:ph idx="1"/>
          </p:nvPr>
        </p:nvSpPr>
        <p:spPr>
          <a:xfrm>
            <a:off x="381000" y="990600"/>
            <a:ext cx="8300320" cy="4229686"/>
          </a:xfrm>
        </p:spPr>
        <p:txBody>
          <a:bodyPr/>
          <a:lstStyle/>
          <a:p>
            <a:pPr marL="0" indent="0">
              <a:buNone/>
            </a:pPr>
            <a:r>
              <a:rPr lang="en-US" b="1" dirty="0"/>
              <a:t>The President’s Commission on Combating Drug Addiction and the Opioid Crisis </a:t>
            </a:r>
            <a:r>
              <a:rPr lang="en-US" dirty="0"/>
              <a:t>(chaired by Governor Chris Christie)</a:t>
            </a:r>
          </a:p>
          <a:p>
            <a:pPr marL="0" indent="0">
              <a:buNone/>
            </a:pPr>
            <a:r>
              <a:rPr lang="en-US" dirty="0"/>
              <a:t>Office of National Drug Control Policy (ONDCP) supports the Commission</a:t>
            </a:r>
            <a:r>
              <a:rPr lang="en-US" sz="2000" dirty="0"/>
              <a:t> </a:t>
            </a:r>
          </a:p>
          <a:p>
            <a:pPr marL="0" indent="0">
              <a:buNone/>
            </a:pPr>
            <a:r>
              <a:rPr lang="en-US" dirty="0">
                <a:hlinkClick r:id="rId3"/>
              </a:rPr>
              <a:t>https://www.whitehouse.gov/ondcp/presidents-commission</a:t>
            </a:r>
            <a:endParaRPr lang="en-US" sz="2000" dirty="0"/>
          </a:p>
          <a:p>
            <a:r>
              <a:rPr lang="en-US" dirty="0"/>
              <a:t>Interim report (draft) – July 31, 2017</a:t>
            </a:r>
          </a:p>
          <a:p>
            <a:pPr lvl="1"/>
            <a:r>
              <a:rPr lang="en-US" sz="1600" dirty="0"/>
              <a:t>Declaring a national emergency</a:t>
            </a:r>
          </a:p>
          <a:p>
            <a:pPr lvl="1"/>
            <a:r>
              <a:rPr lang="en-US" sz="1600" dirty="0"/>
              <a:t>Expanding capacity for drug treatment under Medicaid;</a:t>
            </a:r>
          </a:p>
          <a:p>
            <a:pPr lvl="1"/>
            <a:r>
              <a:rPr lang="en-US" sz="1600" dirty="0"/>
              <a:t>Increasing the use of </a:t>
            </a:r>
            <a:r>
              <a:rPr lang="en-US" sz="1600" dirty="0">
                <a:hlinkClick r:id="rId4"/>
              </a:rPr>
              <a:t>medication-assisted treatments</a:t>
            </a:r>
            <a:r>
              <a:rPr lang="en-US" sz="1600" dirty="0"/>
              <a:t> for OUD;</a:t>
            </a:r>
          </a:p>
          <a:p>
            <a:pPr lvl="1"/>
            <a:r>
              <a:rPr lang="en-US" sz="1600" dirty="0"/>
              <a:t>Encouraging the development of non-opioid pain relievers;</a:t>
            </a:r>
          </a:p>
          <a:p>
            <a:pPr lvl="1"/>
            <a:r>
              <a:rPr lang="en-US" sz="1600" dirty="0"/>
              <a:t>Mandating that every local law enforcement officer in the nation carry naloxone, the drug that rapidly reverses opiate overdose;</a:t>
            </a:r>
          </a:p>
          <a:p>
            <a:pPr lvl="1"/>
            <a:r>
              <a:rPr lang="en-US" sz="1600" dirty="0"/>
              <a:t>Broadening “good Samaritan” laws that shield individuals from prosecution when they report a drug overdose to first responders or law enforcement officials.</a:t>
            </a:r>
            <a:endParaRPr lang="en-US" dirty="0"/>
          </a:p>
          <a:p>
            <a:r>
              <a:rPr lang="en-US" sz="2000" dirty="0"/>
              <a:t>Final report (</a:t>
            </a:r>
            <a:r>
              <a:rPr lang="en-US" dirty="0"/>
              <a:t>draft) – November 1, 2017</a:t>
            </a:r>
          </a:p>
        </p:txBody>
      </p:sp>
      <p:sp>
        <p:nvSpPr>
          <p:cNvPr id="5"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78</a:t>
            </a:fld>
            <a:endParaRPr lang="en-US" dirty="0"/>
          </a:p>
        </p:txBody>
      </p:sp>
    </p:spTree>
    <p:extLst>
      <p:ext uri="{BB962C8B-B14F-4D97-AF65-F5344CB8AC3E}">
        <p14:creationId xmlns:p14="http://schemas.microsoft.com/office/powerpoint/2010/main" val="35043374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8381"/>
            <a:ext cx="8229600" cy="643619"/>
          </a:xfrm>
        </p:spPr>
        <p:txBody>
          <a:bodyPr/>
          <a:lstStyle/>
          <a:p>
            <a:r>
              <a:rPr lang="en-US" sz="3600" dirty="0">
                <a:solidFill>
                  <a:srgbClr val="FFFF00"/>
                </a:solidFill>
              </a:rPr>
              <a:t>President’s Opioid Commission </a:t>
            </a:r>
          </a:p>
        </p:txBody>
      </p:sp>
      <p:sp>
        <p:nvSpPr>
          <p:cNvPr id="3" name="Content Placeholder 2"/>
          <p:cNvSpPr>
            <a:spLocks noGrp="1"/>
          </p:cNvSpPr>
          <p:nvPr>
            <p:ph idx="1"/>
          </p:nvPr>
        </p:nvSpPr>
        <p:spPr>
          <a:xfrm>
            <a:off x="381000" y="990600"/>
            <a:ext cx="8763000" cy="5486400"/>
          </a:xfrm>
        </p:spPr>
        <p:txBody>
          <a:bodyPr/>
          <a:lstStyle/>
          <a:p>
            <a:pPr marL="0" indent="0">
              <a:buNone/>
            </a:pPr>
            <a:r>
              <a:rPr lang="en-US" b="1" dirty="0"/>
              <a:t>The President’s Commission on Combating Drug Addiction and the Opioid Crisis </a:t>
            </a:r>
            <a:endParaRPr lang="en-US" sz="1600" dirty="0"/>
          </a:p>
          <a:p>
            <a:r>
              <a:rPr lang="en-US" sz="1600" dirty="0"/>
              <a:t>Chaired by Governor Chris Christie, supported by Office of National Drug Control Policy (ONDCP)</a:t>
            </a:r>
          </a:p>
          <a:p>
            <a:r>
              <a:rPr lang="en-US" sz="1200" dirty="0">
                <a:hlinkClick r:id="rId3"/>
              </a:rPr>
              <a:t>https://www.whitehouse.gov/ondcp/presidents-commission</a:t>
            </a:r>
            <a:endParaRPr lang="en-US" sz="1200" dirty="0"/>
          </a:p>
          <a:p>
            <a:r>
              <a:rPr lang="en-US" sz="1600" dirty="0"/>
              <a:t>Final report (draft) – Nov. 1, 2017: Letter to the President; 56 recommendations</a:t>
            </a:r>
          </a:p>
          <a:p>
            <a:pPr lvl="1"/>
            <a:r>
              <a:rPr lang="en-US" sz="1600" dirty="0"/>
              <a:t>“175 Americans are dying a day “ </a:t>
            </a:r>
          </a:p>
          <a:p>
            <a:pPr lvl="1"/>
            <a:r>
              <a:rPr lang="en-US" sz="1600" dirty="0"/>
              <a:t>Only 10.6% of youth and adults who need treatment for SUD receive treatment</a:t>
            </a:r>
          </a:p>
          <a:p>
            <a:pPr lvl="1"/>
            <a:r>
              <a:rPr lang="en-US" sz="1600" dirty="0"/>
              <a:t>Marijuana: lack of sophisticated outcome data on dose, potency, drug-drug interactions, effectiveness, and long-term consequences of marijuana used for medical purposes.</a:t>
            </a:r>
          </a:p>
          <a:p>
            <a:pPr marL="400050"/>
            <a:r>
              <a:rPr lang="en-US" sz="1800" b="1" dirty="0"/>
              <a:t>Summary of recommendations</a:t>
            </a:r>
          </a:p>
          <a:p>
            <a:pPr lvl="1"/>
            <a:r>
              <a:rPr lang="en-US" sz="1600" dirty="0"/>
              <a:t>Federal Funding and Programs</a:t>
            </a:r>
          </a:p>
          <a:p>
            <a:pPr lvl="2"/>
            <a:r>
              <a:rPr lang="en-US" sz="1400" dirty="0"/>
              <a:t>No new funding; call for review of funding priorities and block grants to states.</a:t>
            </a:r>
          </a:p>
          <a:p>
            <a:pPr lvl="1"/>
            <a:r>
              <a:rPr lang="en-US" sz="1600" dirty="0"/>
              <a:t>Opioid Addiction Prevention</a:t>
            </a:r>
          </a:p>
          <a:p>
            <a:pPr lvl="2"/>
            <a:r>
              <a:rPr lang="en-US" sz="1400" dirty="0"/>
              <a:t>Screening, Brief Intervention and Referral to Treatment (SBIRT) for at-risk youths</a:t>
            </a:r>
          </a:p>
          <a:p>
            <a:pPr lvl="2"/>
            <a:r>
              <a:rPr lang="en-US" sz="1400" dirty="0"/>
              <a:t>Wide reaching, multi-platform television and social media outreach campaign</a:t>
            </a:r>
          </a:p>
          <a:p>
            <a:pPr lvl="1"/>
            <a:r>
              <a:rPr lang="en-US" sz="1600" i="1" dirty="0"/>
              <a:t>Prescribing Guidelines, Regulations, Education </a:t>
            </a:r>
          </a:p>
          <a:p>
            <a:pPr lvl="2"/>
            <a:r>
              <a:rPr lang="en-US" sz="1400" dirty="0"/>
              <a:t>Education and informed consent of patients prior to opioid prescription for chronic pain. </a:t>
            </a:r>
          </a:p>
          <a:p>
            <a:pPr lvl="2"/>
            <a:r>
              <a:rPr lang="en-US" sz="1400" dirty="0"/>
              <a:t>National curriculum and standard of care for opioid prescribers; collect participation data, mandate training for medical licensing.   </a:t>
            </a:r>
          </a:p>
        </p:txBody>
      </p:sp>
      <p:sp>
        <p:nvSpPr>
          <p:cNvPr id="5"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79</a:t>
            </a:fld>
            <a:endParaRPr lang="en-US" dirty="0"/>
          </a:p>
        </p:txBody>
      </p:sp>
    </p:spTree>
    <p:extLst>
      <p:ext uri="{BB962C8B-B14F-4D97-AF65-F5344CB8AC3E}">
        <p14:creationId xmlns:p14="http://schemas.microsoft.com/office/powerpoint/2010/main" val="344494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089" y="125747"/>
            <a:ext cx="7867934" cy="694353"/>
          </a:xfrm>
        </p:spPr>
        <p:txBody>
          <a:bodyPr/>
          <a:lstStyle/>
          <a:p>
            <a:r>
              <a:rPr lang="en-US" sz="3600" dirty="0">
                <a:solidFill>
                  <a:srgbClr val="FFFF00"/>
                </a:solidFill>
              </a:rPr>
              <a:t>The Pain Challenge in VHA</a:t>
            </a:r>
          </a:p>
        </p:txBody>
      </p:sp>
      <p:sp>
        <p:nvSpPr>
          <p:cNvPr id="3" name="Content Placeholder 2"/>
          <p:cNvSpPr>
            <a:spLocks noGrp="1"/>
          </p:cNvSpPr>
          <p:nvPr>
            <p:ph idx="1"/>
          </p:nvPr>
        </p:nvSpPr>
        <p:spPr>
          <a:xfrm>
            <a:off x="416256" y="1177121"/>
            <a:ext cx="8229600" cy="1108880"/>
          </a:xfrm>
        </p:spPr>
        <p:txBody>
          <a:bodyPr/>
          <a:lstStyle/>
          <a:p>
            <a:pPr marL="400050" lvl="1" indent="0">
              <a:buNone/>
            </a:pPr>
            <a:r>
              <a:rPr lang="en-US" sz="2000" b="1" dirty="0">
                <a:solidFill>
                  <a:srgbClr val="002060"/>
                </a:solidFill>
              </a:rPr>
              <a:t> </a:t>
            </a:r>
            <a:endParaRPr lang="en-US" sz="1600" b="1" dirty="0">
              <a:solidFill>
                <a:srgbClr val="002060"/>
              </a:solidFill>
            </a:endParaRPr>
          </a:p>
        </p:txBody>
      </p:sp>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a:defRPr/>
            </a:pPr>
            <a:fld id="{953D45C7-AFA8-4622-8BFA-D400F3569C1E}" type="slidenum">
              <a:rPr lang="en-US" smtClean="0">
                <a:solidFill>
                  <a:prstClr val="white"/>
                </a:solidFill>
              </a:rPr>
              <a:pPr>
                <a:defRPr/>
              </a:pPr>
              <a:t>8</a:t>
            </a:fld>
            <a:endParaRPr lang="en-US" dirty="0">
              <a:solidFill>
                <a:prstClr val="white"/>
              </a:solidFill>
            </a:endParaRPr>
          </a:p>
        </p:txBody>
      </p:sp>
      <p:sp>
        <p:nvSpPr>
          <p:cNvPr id="5" name="Content Placeholder 2"/>
          <p:cNvSpPr txBox="1">
            <a:spLocks/>
          </p:cNvSpPr>
          <p:nvPr/>
        </p:nvSpPr>
        <p:spPr>
          <a:xfrm>
            <a:off x="22961" y="1464233"/>
            <a:ext cx="8737303" cy="2565507"/>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000" dirty="0">
                <a:solidFill>
                  <a:prstClr val="black"/>
                </a:solidFill>
              </a:rPr>
              <a:t>Pain severity and co-concurrence with mental health comorbidities result in high impact pain (i.e. associated with substantial restriction of participation in work, social, and self-care activities). </a:t>
            </a:r>
          </a:p>
          <a:p>
            <a:pPr lvl="1"/>
            <a:r>
              <a:rPr lang="en-US" sz="2000" dirty="0">
                <a:solidFill>
                  <a:prstClr val="black"/>
                </a:solidFill>
                <a:sym typeface="Wingdings" panose="05000000000000000000" pitchFamily="2" charset="2"/>
              </a:rPr>
              <a:t>Integrated care: </a:t>
            </a:r>
            <a:r>
              <a:rPr lang="en-US" sz="2000" dirty="0"/>
              <a:t>systematic coordination of medical, psychological and social aspects of health care is required.</a:t>
            </a:r>
          </a:p>
          <a:p>
            <a:pPr lvl="1"/>
            <a:r>
              <a:rPr lang="en-US" sz="2000" dirty="0">
                <a:solidFill>
                  <a:prstClr val="black"/>
                </a:solidFill>
              </a:rPr>
              <a:t>Medical and/or mental comorbidities are often related to military service and/or require Veteran-specific expertise. </a:t>
            </a:r>
          </a:p>
          <a:p>
            <a:pPr lvl="1"/>
            <a:endParaRPr lang="en-US" sz="2000" dirty="0"/>
          </a:p>
        </p:txBody>
      </p:sp>
      <p:sp>
        <p:nvSpPr>
          <p:cNvPr id="9" name="Content Placeholder 2"/>
          <p:cNvSpPr txBox="1">
            <a:spLocks/>
          </p:cNvSpPr>
          <p:nvPr/>
        </p:nvSpPr>
        <p:spPr bwMode="auto">
          <a:xfrm>
            <a:off x="265598" y="4488257"/>
            <a:ext cx="8458416" cy="642407"/>
          </a:xfrm>
          <a:prstGeom prst="rect">
            <a:avLst/>
          </a:prstGeom>
          <a:solidFill>
            <a:srgbClr val="FFFF99"/>
          </a:solidFill>
          <a:ln w="19050">
            <a:solidFill>
              <a:schemeClr val="tx1"/>
            </a:solidFill>
            <a:miter lim="800000"/>
            <a:headEnd/>
            <a:tailEnd/>
          </a:ln>
        </p:spPr>
        <p:txBody>
          <a:bodyPr vert="horz" wrap="square" lIns="91440" tIns="45720" rIns="91440" bIns="45720" numCol="1" anchor="t" anchorCtr="0" compatLnSpc="1">
            <a:prstTxWarp prst="textNoShape">
              <a:avLst/>
            </a:prstTxWarp>
            <a:noAutofit/>
          </a:bodyPr>
          <a:lstStyle/>
          <a:p>
            <a:pPr marL="228600" indent="-228600" algn="ctr" eaLnBrk="0" fontAlgn="base" hangingPunct="0">
              <a:lnSpc>
                <a:spcPct val="90000"/>
              </a:lnSpc>
              <a:spcBef>
                <a:spcPts val="500"/>
              </a:spcBef>
              <a:spcAft>
                <a:spcPct val="0"/>
              </a:spcAft>
            </a:pPr>
            <a:r>
              <a:rPr lang="en-US" sz="2000" b="1" dirty="0">
                <a:solidFill>
                  <a:prstClr val="black"/>
                </a:solidFill>
                <a:latin typeface="Arial" charset="0"/>
                <a:ea typeface="Calibri"/>
                <a:cs typeface="Calibri-Bold"/>
              </a:rPr>
              <a:t>VHA: Pain Management and Opioid Safety is included in the list of “Foundational Services”</a:t>
            </a:r>
          </a:p>
        </p:txBody>
      </p:sp>
    </p:spTree>
    <p:extLst>
      <p:ext uri="{BB962C8B-B14F-4D97-AF65-F5344CB8AC3E}">
        <p14:creationId xmlns:p14="http://schemas.microsoft.com/office/powerpoint/2010/main" val="1264456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8381"/>
            <a:ext cx="8229600" cy="643619"/>
          </a:xfrm>
        </p:spPr>
        <p:txBody>
          <a:bodyPr/>
          <a:lstStyle/>
          <a:p>
            <a:r>
              <a:rPr lang="en-US" sz="3600" dirty="0">
                <a:solidFill>
                  <a:srgbClr val="FFFF00"/>
                </a:solidFill>
              </a:rPr>
              <a:t>President’s Opioid Commission </a:t>
            </a:r>
          </a:p>
        </p:txBody>
      </p:sp>
      <p:sp>
        <p:nvSpPr>
          <p:cNvPr id="3" name="Content Placeholder 2"/>
          <p:cNvSpPr>
            <a:spLocks noGrp="1"/>
          </p:cNvSpPr>
          <p:nvPr>
            <p:ph idx="1"/>
          </p:nvPr>
        </p:nvSpPr>
        <p:spPr>
          <a:xfrm>
            <a:off x="381000" y="990600"/>
            <a:ext cx="8763000" cy="5486400"/>
          </a:xfrm>
        </p:spPr>
        <p:txBody>
          <a:bodyPr/>
          <a:lstStyle/>
          <a:p>
            <a:pPr marL="0" indent="0">
              <a:buNone/>
            </a:pPr>
            <a:r>
              <a:rPr lang="en-US" b="1" dirty="0"/>
              <a:t>The President’s Commission on Combating Drug Addiction and the Opioid Crisis </a:t>
            </a:r>
            <a:endParaRPr lang="en-US" sz="1600" dirty="0"/>
          </a:p>
          <a:p>
            <a:r>
              <a:rPr lang="en-US" sz="1200" dirty="0">
                <a:hlinkClick r:id="rId3"/>
              </a:rPr>
              <a:t>https://www.whitehouse.gov/ondcp/presidents-commission</a:t>
            </a:r>
            <a:endParaRPr lang="en-US" sz="1600" dirty="0"/>
          </a:p>
          <a:p>
            <a:r>
              <a:rPr lang="en-US" sz="1600" b="1" dirty="0"/>
              <a:t>Summary of recommendations (continued)</a:t>
            </a:r>
          </a:p>
          <a:p>
            <a:pPr lvl="1"/>
            <a:r>
              <a:rPr lang="en-US" sz="1600" i="1" dirty="0"/>
              <a:t>PDMP Enhancements </a:t>
            </a:r>
          </a:p>
          <a:p>
            <a:pPr lvl="2"/>
            <a:r>
              <a:rPr lang="en-US" sz="1400" dirty="0"/>
              <a:t>Mandate that states comply with PDMP requirements, including data sharing.</a:t>
            </a:r>
          </a:p>
          <a:p>
            <a:pPr lvl="2"/>
            <a:r>
              <a:rPr lang="en-US" sz="1400" dirty="0"/>
              <a:t>PDMP data integration with electronic health records, overdose episodes, and SUD-related decision support tools for providers</a:t>
            </a:r>
          </a:p>
          <a:p>
            <a:pPr lvl="2"/>
            <a:r>
              <a:rPr lang="en-US" sz="1400" dirty="0"/>
              <a:t>PDMPs incorporate available overdose/naloxone deployment data</a:t>
            </a:r>
          </a:p>
          <a:p>
            <a:pPr lvl="1"/>
            <a:r>
              <a:rPr lang="en-US" sz="1600" i="1" dirty="0"/>
              <a:t>Supply Reduction and Enforcement Strategies</a:t>
            </a:r>
            <a:endParaRPr lang="en-US" sz="1400" dirty="0"/>
          </a:p>
          <a:p>
            <a:pPr lvl="2"/>
            <a:r>
              <a:rPr lang="en-US" sz="1400" dirty="0"/>
              <a:t>Take Back Day to inform the public about drug screening and treatment services; year-round authorized collectors and use of drug deactivation bags.</a:t>
            </a:r>
          </a:p>
          <a:p>
            <a:pPr lvl="2"/>
            <a:r>
              <a:rPr lang="en-US" sz="1400" dirty="0"/>
              <a:t>“The expectation of eliminating a patient’s pain as an indication of successful treatment, and seeing pain as the fifth vital sign … was cited as a core cause of the culture of overprescribing in this country that led to the current health crisis. This must end immediately.” </a:t>
            </a:r>
          </a:p>
          <a:p>
            <a:pPr lvl="2"/>
            <a:r>
              <a:rPr lang="en-US" sz="1400" dirty="0"/>
              <a:t>CMS remove pain survey questions entirely on patient satisfaction surveys, so that providers are never incentivized for offering opioids to raise their survey score; prevent hospital administrators from using patient ratings from CMS surveys improperly</a:t>
            </a:r>
          </a:p>
          <a:p>
            <a:pPr lvl="2"/>
            <a:r>
              <a:rPr lang="en-US" sz="1400" dirty="0"/>
              <a:t>CMS to review policies that may discourage the use of non-opioid treatments for pain.</a:t>
            </a:r>
          </a:p>
          <a:p>
            <a:pPr lvl="2"/>
            <a:r>
              <a:rPr lang="en-US" sz="1400" dirty="0"/>
              <a:t>Strengthen data collection activities enabling real-time surveillance of the opioid crisis.</a:t>
            </a:r>
          </a:p>
          <a:p>
            <a:pPr lvl="2"/>
            <a:r>
              <a:rPr lang="en-US" sz="1400" dirty="0"/>
              <a:t>Rigorous testing procedures in the investigation of drug-related deaths</a:t>
            </a:r>
          </a:p>
          <a:p>
            <a:pPr lvl="2"/>
            <a:r>
              <a:rPr lang="en-US" sz="1400" dirty="0"/>
              <a:t>Reinstituting the Arrestee Drug Abuse Monitoring (ADAM) program and the Drug Abuse Warning Network (DAWN)</a:t>
            </a:r>
          </a:p>
          <a:p>
            <a:pPr marL="0" indent="0">
              <a:buNone/>
            </a:pPr>
            <a:endParaRPr lang="en-US" sz="2400" dirty="0"/>
          </a:p>
          <a:p>
            <a:endParaRPr lang="en-US" sz="2400" dirty="0"/>
          </a:p>
          <a:p>
            <a:pPr>
              <a:buNone/>
            </a:pPr>
            <a:endParaRPr lang="en-US" sz="2400" dirty="0"/>
          </a:p>
        </p:txBody>
      </p:sp>
      <p:sp>
        <p:nvSpPr>
          <p:cNvPr id="5"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80</a:t>
            </a:fld>
            <a:endParaRPr lang="en-US" dirty="0"/>
          </a:p>
        </p:txBody>
      </p:sp>
    </p:spTree>
    <p:extLst>
      <p:ext uri="{BB962C8B-B14F-4D97-AF65-F5344CB8AC3E}">
        <p14:creationId xmlns:p14="http://schemas.microsoft.com/office/powerpoint/2010/main" val="30979956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8381"/>
            <a:ext cx="8229600" cy="643619"/>
          </a:xfrm>
        </p:spPr>
        <p:txBody>
          <a:bodyPr/>
          <a:lstStyle/>
          <a:p>
            <a:r>
              <a:rPr lang="en-US" sz="3600" dirty="0">
                <a:solidFill>
                  <a:srgbClr val="FFFF00"/>
                </a:solidFill>
              </a:rPr>
              <a:t>President’s Opioid Commission </a:t>
            </a:r>
          </a:p>
        </p:txBody>
      </p:sp>
      <p:sp>
        <p:nvSpPr>
          <p:cNvPr id="3" name="Content Placeholder 2"/>
          <p:cNvSpPr>
            <a:spLocks noGrp="1"/>
          </p:cNvSpPr>
          <p:nvPr>
            <p:ph idx="1"/>
          </p:nvPr>
        </p:nvSpPr>
        <p:spPr>
          <a:xfrm>
            <a:off x="381000" y="990600"/>
            <a:ext cx="8763000" cy="5486400"/>
          </a:xfrm>
        </p:spPr>
        <p:txBody>
          <a:bodyPr/>
          <a:lstStyle/>
          <a:p>
            <a:pPr marL="0" indent="0">
              <a:buNone/>
            </a:pPr>
            <a:r>
              <a:rPr lang="en-US" b="1" dirty="0"/>
              <a:t>The President’s Commission on Combating Drug Addiction and the Opioid Crisis </a:t>
            </a:r>
            <a:endParaRPr lang="en-US" sz="1600" dirty="0"/>
          </a:p>
          <a:p>
            <a:r>
              <a:rPr lang="en-US" sz="1200" dirty="0">
                <a:hlinkClick r:id="rId3"/>
              </a:rPr>
              <a:t>https://www.whitehouse.gov/ondcp/presidents-commission</a:t>
            </a:r>
            <a:endParaRPr lang="en-US" sz="1600" dirty="0"/>
          </a:p>
          <a:p>
            <a:r>
              <a:rPr lang="en-US" sz="1600" b="1" dirty="0"/>
              <a:t>Summary of recommendations (continued)</a:t>
            </a:r>
          </a:p>
          <a:p>
            <a:pPr lvl="1"/>
            <a:r>
              <a:rPr lang="en-US" sz="1600" dirty="0"/>
              <a:t>Opioid Addiction Treatment, Overdose Reversal, and Recovery</a:t>
            </a:r>
          </a:p>
          <a:p>
            <a:pPr lvl="2"/>
            <a:r>
              <a:rPr lang="en-US" sz="1400" dirty="0"/>
              <a:t>Ensure that health care providers screen for SUDs and know how to appropriately counsel, or refer a patient; </a:t>
            </a:r>
          </a:p>
          <a:p>
            <a:pPr lvl="2"/>
            <a:r>
              <a:rPr lang="en-US" sz="1400" dirty="0"/>
              <a:t>Remove reimbursement barriers to substance abuse treatment incl. MAT, counseling and inpatient/residential treatment (HHS/CMS, Indian HS, Tricare, and VA). </a:t>
            </a:r>
          </a:p>
          <a:p>
            <a:pPr lvl="2"/>
            <a:r>
              <a:rPr lang="en-US" sz="1400" dirty="0"/>
              <a:t>All primary care providers employed by federal health systems should screen for SUDs and, directly or through referral, provide treatment within 24-to-48 hours. </a:t>
            </a:r>
          </a:p>
          <a:p>
            <a:pPr lvl="2"/>
            <a:r>
              <a:rPr lang="en-US" sz="1400" dirty="0"/>
              <a:t>Each physician employee should be able to prescribe buprenorphine (if that is the most appropriate treatment for the patient) in primary care settings.  </a:t>
            </a:r>
          </a:p>
          <a:p>
            <a:pPr lvl="2"/>
            <a:r>
              <a:rPr lang="en-US" sz="1400" dirty="0"/>
              <a:t>Adoption of process, outcome, and prognostic measures of treatment services as presented by the National Outcome Measurement and the American Society of Addiction Medicine (ASAM).</a:t>
            </a:r>
          </a:p>
          <a:p>
            <a:pPr lvl="2"/>
            <a:r>
              <a:rPr lang="en-US" sz="1400" dirty="0"/>
              <a:t>Require health insurance industry to reimburse MH and addiction treatment;                  </a:t>
            </a:r>
          </a:p>
          <a:p>
            <a:pPr lvl="2"/>
            <a:r>
              <a:rPr lang="en-US" sz="1400" dirty="0"/>
              <a:t>Drug Courts in every federal district court in America; Drug Courts need to embrace the use of MAT as it clearly improves outcomes.   </a:t>
            </a:r>
          </a:p>
          <a:p>
            <a:pPr lvl="2"/>
            <a:r>
              <a:rPr lang="en-US" sz="1400" dirty="0"/>
              <a:t>Recovery Support Services, including peer-to-peer programs, jobs and life skills training, supportive housing, and recovery housing</a:t>
            </a:r>
          </a:p>
          <a:p>
            <a:pPr lvl="1"/>
            <a:r>
              <a:rPr lang="en-US" sz="1600" dirty="0"/>
              <a:t>Research and Development</a:t>
            </a:r>
          </a:p>
          <a:p>
            <a:pPr lvl="2"/>
            <a:r>
              <a:rPr lang="en-US" sz="1400" dirty="0"/>
              <a:t>Engage in a comprehensive review of existing research programs and establish goals for pain management and addiction research (both prevention and treatment). </a:t>
            </a:r>
          </a:p>
          <a:p>
            <a:pPr marL="0" indent="0">
              <a:buNone/>
            </a:pPr>
            <a:endParaRPr lang="en-US" sz="2400" dirty="0"/>
          </a:p>
          <a:p>
            <a:endParaRPr lang="en-US" sz="2400" dirty="0"/>
          </a:p>
          <a:p>
            <a:pPr>
              <a:buNone/>
            </a:pPr>
            <a:endParaRPr lang="en-US" sz="2400" dirty="0"/>
          </a:p>
        </p:txBody>
      </p:sp>
      <p:sp>
        <p:nvSpPr>
          <p:cNvPr id="5"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81</a:t>
            </a:fld>
            <a:endParaRPr lang="en-US" dirty="0"/>
          </a:p>
        </p:txBody>
      </p:sp>
    </p:spTree>
    <p:extLst>
      <p:ext uri="{BB962C8B-B14F-4D97-AF65-F5344CB8AC3E}">
        <p14:creationId xmlns:p14="http://schemas.microsoft.com/office/powerpoint/2010/main" val="975376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8381"/>
            <a:ext cx="8229600" cy="643619"/>
          </a:xfrm>
        </p:spPr>
        <p:txBody>
          <a:bodyPr/>
          <a:lstStyle/>
          <a:p>
            <a:r>
              <a:rPr lang="en-US" sz="3600" dirty="0">
                <a:solidFill>
                  <a:srgbClr val="FFFF00"/>
                </a:solidFill>
              </a:rPr>
              <a:t>The Joint Commission: Pain Standards 2018</a:t>
            </a:r>
          </a:p>
        </p:txBody>
      </p:sp>
      <p:sp>
        <p:nvSpPr>
          <p:cNvPr id="3" name="Content Placeholder 2"/>
          <p:cNvSpPr>
            <a:spLocks noGrp="1"/>
          </p:cNvSpPr>
          <p:nvPr>
            <p:ph idx="1"/>
          </p:nvPr>
        </p:nvSpPr>
        <p:spPr>
          <a:xfrm>
            <a:off x="381000" y="990600"/>
            <a:ext cx="8763000" cy="5029200"/>
          </a:xfrm>
        </p:spPr>
        <p:txBody>
          <a:bodyPr/>
          <a:lstStyle/>
          <a:p>
            <a:pPr marL="0" indent="0">
              <a:buNone/>
            </a:pPr>
            <a:r>
              <a:rPr lang="en-US" sz="1800" dirty="0"/>
              <a:t>Effective January 1, 2018 - New and revised pain assessment and management </a:t>
            </a:r>
            <a:r>
              <a:rPr lang="en-US" sz="1800" u="sng" dirty="0">
                <a:hlinkClick r:id="rId3"/>
              </a:rPr>
              <a:t>standards</a:t>
            </a:r>
            <a:r>
              <a:rPr lang="en-US" sz="1800" dirty="0"/>
              <a:t> and elements of performance, including: </a:t>
            </a:r>
            <a:endParaRPr lang="en-US" sz="2800" dirty="0"/>
          </a:p>
          <a:p>
            <a:pPr lvl="0"/>
            <a:r>
              <a:rPr lang="en-US" sz="1600" b="1" dirty="0"/>
              <a:t>A leader or a leadership team responsible f</a:t>
            </a:r>
            <a:r>
              <a:rPr lang="en-US" sz="1600" dirty="0"/>
              <a:t>or pain management and safe opioid prescribing, and developing and monitoring performance improvement activities.</a:t>
            </a:r>
          </a:p>
          <a:p>
            <a:pPr lvl="0"/>
            <a:r>
              <a:rPr lang="en-US" sz="1600" b="1" dirty="0"/>
              <a:t>Involving patients in pain management treatment planning process. </a:t>
            </a:r>
            <a:endParaRPr lang="en-US" sz="1600" dirty="0"/>
          </a:p>
          <a:p>
            <a:pPr lvl="0"/>
            <a:r>
              <a:rPr lang="en-US" sz="1600" b="1" dirty="0"/>
              <a:t>Identifying and monitoring high-risk patients</a:t>
            </a:r>
            <a:r>
              <a:rPr lang="en-US" sz="1600" dirty="0"/>
              <a:t> with respect to opioid use.</a:t>
            </a:r>
          </a:p>
          <a:p>
            <a:pPr lvl="0"/>
            <a:r>
              <a:rPr lang="en-US" sz="1600" b="1" dirty="0"/>
              <a:t>Conducting performance improvement activities; </a:t>
            </a:r>
            <a:r>
              <a:rPr lang="en-US" sz="1600" dirty="0"/>
              <a:t>analyzing data on pain assessment and management to identify areas that need change</a:t>
            </a:r>
          </a:p>
          <a:p>
            <a:pPr lvl="0"/>
            <a:r>
              <a:rPr lang="en-US" sz="1600" b="1" dirty="0"/>
              <a:t>Monitoring the use of opioids and assess whether they are used safely</a:t>
            </a:r>
            <a:r>
              <a:rPr lang="en-US" sz="1600" dirty="0"/>
              <a:t> — e.g. tracking of respiratory depression, naloxone use, and duration and dose of opioid prescriptions.</a:t>
            </a:r>
          </a:p>
          <a:p>
            <a:pPr lvl="0"/>
            <a:r>
              <a:rPr lang="en-US" sz="1600" dirty="0"/>
              <a:t>Ensuring the </a:t>
            </a:r>
            <a:r>
              <a:rPr lang="en-US" sz="1600" b="1" dirty="0"/>
              <a:t>availability of non-pharmacologic pain treatment modalities</a:t>
            </a:r>
            <a:r>
              <a:rPr lang="en-US" sz="1600" dirty="0"/>
              <a:t>.</a:t>
            </a:r>
          </a:p>
          <a:p>
            <a:pPr lvl="0"/>
            <a:r>
              <a:rPr lang="en-US" sz="1600" b="1" dirty="0"/>
              <a:t>Screening patients for pain during emergency department visits and upon admission</a:t>
            </a:r>
            <a:r>
              <a:rPr lang="en-US" sz="1600" dirty="0"/>
              <a:t>.</a:t>
            </a:r>
          </a:p>
          <a:p>
            <a:pPr lvl="0"/>
            <a:r>
              <a:rPr lang="en-US" sz="1600" b="1" dirty="0"/>
              <a:t>Providing education to staff and practitioners</a:t>
            </a:r>
            <a:endParaRPr lang="en-US" sz="1600" dirty="0"/>
          </a:p>
          <a:p>
            <a:pPr lvl="0"/>
            <a:r>
              <a:rPr lang="en-US" sz="1600" dirty="0"/>
              <a:t>Ensuring that staff and practitioners have </a:t>
            </a:r>
            <a:r>
              <a:rPr lang="en-US" sz="1600" u="sng" dirty="0"/>
              <a:t>access </a:t>
            </a:r>
            <a:r>
              <a:rPr lang="en-US" sz="1600" dirty="0"/>
              <a:t>to: </a:t>
            </a:r>
          </a:p>
          <a:p>
            <a:pPr lvl="1"/>
            <a:r>
              <a:rPr lang="en-US" sz="1600" b="1" dirty="0"/>
              <a:t>Services for consultation and referral of patients with complex pain management needs </a:t>
            </a:r>
            <a:endParaRPr lang="en-US" sz="1600" dirty="0"/>
          </a:p>
          <a:p>
            <a:pPr lvl="1"/>
            <a:r>
              <a:rPr lang="en-US" sz="1600" b="1" dirty="0"/>
              <a:t>Opioid treatment programs</a:t>
            </a:r>
            <a:r>
              <a:rPr lang="en-US" sz="1600" dirty="0"/>
              <a:t> that can be used for patient referrals</a:t>
            </a:r>
          </a:p>
          <a:p>
            <a:pPr lvl="1"/>
            <a:r>
              <a:rPr lang="en-US" sz="1600" b="1" dirty="0"/>
              <a:t>Prescription Drug Monitoring Program databases</a:t>
            </a:r>
            <a:r>
              <a:rPr lang="en-US" sz="1600" dirty="0"/>
              <a:t> (when applicable by state law).</a:t>
            </a:r>
          </a:p>
          <a:p>
            <a:pPr marL="0" indent="0">
              <a:buNone/>
            </a:pPr>
            <a:endParaRPr lang="en-US" sz="2400" dirty="0"/>
          </a:p>
          <a:p>
            <a:endParaRPr lang="en-US" sz="2400" dirty="0"/>
          </a:p>
          <a:p>
            <a:pPr>
              <a:buNone/>
            </a:pPr>
            <a:endParaRPr lang="en-US" sz="2400" dirty="0"/>
          </a:p>
        </p:txBody>
      </p:sp>
      <p:sp>
        <p:nvSpPr>
          <p:cNvPr id="5" name="Slide Number Placeholder 5"/>
          <p:cNvSpPr>
            <a:spLocks noGrp="1"/>
          </p:cNvSpPr>
          <p:nvPr>
            <p:ph type="sldNum" sz="quarter" idx="4294967295"/>
          </p:nvPr>
        </p:nvSpPr>
        <p:spPr>
          <a:xfrm>
            <a:off x="8382000" y="6553200"/>
            <a:ext cx="381000" cy="304800"/>
          </a:xfrm>
          <a:prstGeom prst="rect">
            <a:avLst/>
          </a:prstGeom>
        </p:spPr>
        <p:txBody>
          <a:bodyPr/>
          <a:lstStyle/>
          <a:p>
            <a:pPr>
              <a:defRPr/>
            </a:pPr>
            <a:fld id="{953D45C7-AFA8-4622-8BFA-D400F3569C1E}" type="slidenum">
              <a:rPr lang="en-US" smtClean="0"/>
              <a:pPr>
                <a:defRPr/>
              </a:pPr>
              <a:t>82</a:t>
            </a:fld>
            <a:endParaRPr lang="en-US" dirty="0"/>
          </a:p>
        </p:txBody>
      </p:sp>
      <p:sp>
        <p:nvSpPr>
          <p:cNvPr id="4" name="Right Arrow 3"/>
          <p:cNvSpPr/>
          <p:nvPr/>
        </p:nvSpPr>
        <p:spPr>
          <a:xfrm>
            <a:off x="228600" y="5029200"/>
            <a:ext cx="5334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228600" y="5334000"/>
            <a:ext cx="5334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33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40" y="186744"/>
            <a:ext cx="7867934" cy="694353"/>
          </a:xfrm>
        </p:spPr>
        <p:txBody>
          <a:bodyPr/>
          <a:lstStyle/>
          <a:p>
            <a:r>
              <a:rPr lang="en-US" sz="3600" dirty="0">
                <a:solidFill>
                  <a:srgbClr val="FFFF00"/>
                </a:solidFill>
              </a:rPr>
              <a:t>Patient R</a:t>
            </a:r>
            <a:r>
              <a:rPr lang="en-US" dirty="0">
                <a:solidFill>
                  <a:srgbClr val="FFFF00"/>
                </a:solidFill>
              </a:rPr>
              <a:t>obert B.*</a:t>
            </a:r>
            <a:r>
              <a:rPr lang="en-US" sz="3600" dirty="0">
                <a:solidFill>
                  <a:srgbClr val="FFFF00"/>
                </a:solidFill>
              </a:rPr>
              <a:t>  </a:t>
            </a:r>
          </a:p>
        </p:txBody>
      </p:sp>
      <p:sp>
        <p:nvSpPr>
          <p:cNvPr id="3" name="Content Placeholder 2"/>
          <p:cNvSpPr>
            <a:spLocks noGrp="1"/>
          </p:cNvSpPr>
          <p:nvPr>
            <p:ph idx="1"/>
          </p:nvPr>
        </p:nvSpPr>
        <p:spPr>
          <a:xfrm>
            <a:off x="416256" y="1177120"/>
            <a:ext cx="8229600" cy="4525963"/>
          </a:xfrm>
        </p:spPr>
        <p:txBody>
          <a:bodyPr/>
          <a:lstStyle/>
          <a:p>
            <a:pPr marL="400050" lvl="1" indent="0">
              <a:buNone/>
            </a:pPr>
            <a:r>
              <a:rPr lang="en-US" sz="2000" b="1" dirty="0">
                <a:solidFill>
                  <a:srgbClr val="002060"/>
                </a:solidFill>
              </a:rPr>
              <a:t> </a:t>
            </a:r>
            <a:endParaRPr lang="en-US" sz="1600" b="1" dirty="0">
              <a:solidFill>
                <a:srgbClr val="002060"/>
              </a:solidFill>
            </a:endParaRPr>
          </a:p>
        </p:txBody>
      </p:sp>
      <p:sp>
        <p:nvSpPr>
          <p:cNvPr id="6" name="Slide Number Placeholder 5"/>
          <p:cNvSpPr>
            <a:spLocks noGrp="1"/>
          </p:cNvSpPr>
          <p:nvPr>
            <p:ph type="sldNum" sz="quarter" idx="4294967295"/>
          </p:nvPr>
        </p:nvSpPr>
        <p:spPr>
          <a:xfrm>
            <a:off x="6553200" y="6553200"/>
            <a:ext cx="2133600" cy="304800"/>
          </a:xfrm>
          <a:prstGeom prst="rect">
            <a:avLst/>
          </a:prstGeom>
        </p:spPr>
        <p:txBody>
          <a:bodyPr/>
          <a:lstStyle/>
          <a:p>
            <a:pPr>
              <a:defRPr/>
            </a:pPr>
            <a:fld id="{953D45C7-AFA8-4622-8BFA-D400F3569C1E}" type="slidenum">
              <a:rPr lang="en-US" smtClean="0"/>
              <a:pPr>
                <a:defRPr/>
              </a:pPr>
              <a:t>9</a:t>
            </a:fld>
            <a:endParaRPr lang="en-US" dirty="0"/>
          </a:p>
        </p:txBody>
      </p:sp>
      <p:sp>
        <p:nvSpPr>
          <p:cNvPr id="5" name="Content Placeholder 2"/>
          <p:cNvSpPr txBox="1">
            <a:spLocks/>
          </p:cNvSpPr>
          <p:nvPr/>
        </p:nvSpPr>
        <p:spPr>
          <a:xfrm>
            <a:off x="410940" y="990600"/>
            <a:ext cx="8401281" cy="53340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cs typeface="ヒラギノ角ゴ Pro W3" charset="0"/>
              </a:rPr>
              <a:t>32 y/o OEF/OIF Veteran recently transitioned to  care in VHA</a:t>
            </a:r>
            <a:br>
              <a:rPr lang="en-US" sz="1800" b="1" dirty="0">
                <a:cs typeface="ヒラギノ角ゴ Pro W3" charset="0"/>
              </a:rPr>
            </a:br>
            <a:r>
              <a:rPr lang="en-US" sz="1800" b="1" dirty="0">
                <a:cs typeface="ヒラギノ角ゴ Pro W3" charset="0"/>
              </a:rPr>
              <a:t>CC of low back pain</a:t>
            </a:r>
            <a:r>
              <a:rPr lang="en-US" sz="1800" dirty="0">
                <a:cs typeface="ヒラギノ角ゴ Pro W3" charset="0"/>
              </a:rPr>
              <a:t> </a:t>
            </a:r>
          </a:p>
          <a:p>
            <a:r>
              <a:rPr lang="en-US" sz="1800" dirty="0">
                <a:cs typeface="ヒラギノ角ゴ Pro W3" charset="0"/>
              </a:rPr>
              <a:t>Pain condition: low back pain with axial and radicular features, with significant degenerative disk disease on his spine by MRI; not surgical candidate.</a:t>
            </a:r>
          </a:p>
          <a:p>
            <a:r>
              <a:rPr lang="en-US" sz="1800" dirty="0">
                <a:cs typeface="ヒラギノ角ゴ Pro W3" charset="0"/>
              </a:rPr>
              <a:t>Comorbidities: PTSD (severe), TBI (mild)</a:t>
            </a:r>
          </a:p>
          <a:p>
            <a:r>
              <a:rPr lang="en-US" sz="1800" dirty="0"/>
              <a:t>No illicit drug use</a:t>
            </a:r>
          </a:p>
          <a:p>
            <a:r>
              <a:rPr lang="en-US" sz="1800" dirty="0"/>
              <a:t>Longstanding high dose opioid therapy that was already initiated during active military service, with Morphine SR 45 mg TID. </a:t>
            </a:r>
          </a:p>
          <a:p>
            <a:r>
              <a:rPr lang="en-US" sz="1800" dirty="0"/>
              <a:t>At VA: Morphine dosage was gradually reduced over several months to 30 mg TID and then kept stable per patient request.</a:t>
            </a:r>
          </a:p>
          <a:p>
            <a:r>
              <a:rPr lang="en-US" sz="1800" dirty="0"/>
              <a:t>Patient is on time with refills, not early. UDS as expected. </a:t>
            </a:r>
          </a:p>
          <a:p>
            <a:r>
              <a:rPr lang="en-US" sz="1800" dirty="0"/>
              <a:t>The day after one of his opioid medication renewals, he was found by his father unresponsive in his bed at home. </a:t>
            </a:r>
          </a:p>
          <a:p>
            <a:r>
              <a:rPr lang="en-US" sz="1800" dirty="0"/>
              <a:t>Review of chart: about 2 weeks prior to his last opioid renewal, he was seen by his Mental Health provider where he complained about poor sleep and also reported worsened anxiety. He had received  a new diazepam prescription at that time.</a:t>
            </a:r>
          </a:p>
          <a:p>
            <a:r>
              <a:rPr lang="en-US" sz="1800" dirty="0"/>
              <a:t>Accidental or suicidal overdose of multiple CNS depressant medications/substances. </a:t>
            </a:r>
            <a:endParaRPr lang="en-US" sz="2000" dirty="0"/>
          </a:p>
        </p:txBody>
      </p:sp>
      <p:sp>
        <p:nvSpPr>
          <p:cNvPr id="7" name="TextBox 6">
            <a:extLst>
              <a:ext uri="{FF2B5EF4-FFF2-40B4-BE49-F238E27FC236}">
                <a16:creationId xmlns:a16="http://schemas.microsoft.com/office/drawing/2014/main" id="{545BD2C4-7076-4226-86DE-599956743DB6}"/>
              </a:ext>
            </a:extLst>
          </p:cNvPr>
          <p:cNvSpPr txBox="1"/>
          <p:nvPr/>
        </p:nvSpPr>
        <p:spPr>
          <a:xfrm>
            <a:off x="7315200" y="990600"/>
            <a:ext cx="1717791" cy="646331"/>
          </a:xfrm>
          <a:prstGeom prst="rect">
            <a:avLst/>
          </a:prstGeom>
          <a:noFill/>
          <a:ln>
            <a:solidFill>
              <a:schemeClr val="tx1"/>
            </a:solidFill>
          </a:ln>
        </p:spPr>
        <p:txBody>
          <a:bodyPr wrap="square" rtlCol="0">
            <a:spAutoFit/>
          </a:bodyPr>
          <a:lstStyle/>
          <a:p>
            <a:r>
              <a:rPr lang="en-US" sz="1200" dirty="0"/>
              <a:t>* Case study includes minor modifications to protect anonymity </a:t>
            </a:r>
          </a:p>
        </p:txBody>
      </p:sp>
    </p:spTree>
    <p:extLst>
      <p:ext uri="{BB962C8B-B14F-4D97-AF65-F5344CB8AC3E}">
        <p14:creationId xmlns:p14="http://schemas.microsoft.com/office/powerpoint/2010/main" val="118558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 calcmode="lin" valueType="num">
                                      <p:cBhvr additive="base">
                                        <p:cTn id="1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 calcmode="lin" valueType="num">
                                      <p:cBhvr additive="base">
                                        <p:cTn id="2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calcmode="lin" valueType="num">
                                      <p:cBhvr additive="base">
                                        <p:cTn id="2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7"/>
</p:tagLst>
</file>

<file path=ppt/tags/tag2.xml><?xml version="1.0" encoding="utf-8"?>
<p:tagLst xmlns:a="http://schemas.openxmlformats.org/drawingml/2006/main" xmlns:r="http://schemas.openxmlformats.org/officeDocument/2006/relationships" xmlns:p="http://schemas.openxmlformats.org/presentationml/2006/main">
  <p:tag name="TIMING" val="|52.7"/>
</p:tagLst>
</file>

<file path=ppt/tags/tag3.xml><?xml version="1.0" encoding="utf-8"?>
<p:tagLst xmlns:a="http://schemas.openxmlformats.org/drawingml/2006/main" xmlns:r="http://schemas.openxmlformats.org/officeDocument/2006/relationships" xmlns:p="http://schemas.openxmlformats.org/presentationml/2006/main">
  <p:tag name="TIMING" val="|27.2"/>
</p:tagLst>
</file>

<file path=ppt/tags/tag4.xml><?xml version="1.0" encoding="utf-8"?>
<p:tagLst xmlns:a="http://schemas.openxmlformats.org/drawingml/2006/main" xmlns:r="http://schemas.openxmlformats.org/officeDocument/2006/relationships" xmlns:p="http://schemas.openxmlformats.org/presentationml/2006/main">
  <p:tag name="TIMING" val="|22.6|12.3|4.7"/>
</p:tagLst>
</file>

<file path=ppt/tags/tag5.xml><?xml version="1.0" encoding="utf-8"?>
<p:tagLst xmlns:a="http://schemas.openxmlformats.org/drawingml/2006/main" xmlns:r="http://schemas.openxmlformats.org/officeDocument/2006/relationships" xmlns:p="http://schemas.openxmlformats.org/presentationml/2006/main">
  <p:tag name="TIMING" val="|22.6|12.3|4.7"/>
</p:tagLst>
</file>

<file path=ppt/theme/theme1.xml><?xml version="1.0" encoding="utf-8"?>
<a:theme xmlns:a="http://schemas.openxmlformats.org/drawingml/2006/main" name="2017.02.22-VA Response to the Opioid Crisis-SAMHSA SMVF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7.02.22-VA Response to the Opioid Crisis-SAMHSA SMVF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2017.02.22-VA Response to the Opioid Crisis-SAMHSA SMVF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2017.02.22-VA Response to the Opioid Crisis-SAMHSA SMVF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2017.02.22-VA Response to the Opioid Crisis-SAMHSA SMVF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2017.02.22-VA Response to the Opioid Crisis-SAMHSA SMVF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VHA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2017.02.22-VA Response to the Opioid Crisis-SAMHSA SMVF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2582</TotalTime>
  <Words>9493</Words>
  <Application>Microsoft Office PowerPoint</Application>
  <PresentationFormat>On-screen Show (4:3)</PresentationFormat>
  <Paragraphs>1122</Paragraphs>
  <Slides>82</Slides>
  <Notes>56</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82</vt:i4>
      </vt:variant>
    </vt:vector>
  </HeadingPairs>
  <TitlesOfParts>
    <vt:vector size="104" baseType="lpstr">
      <vt:lpstr>ＭＳ Ｐゴシック</vt:lpstr>
      <vt:lpstr>ＭＳ Ｐゴシック</vt:lpstr>
      <vt:lpstr>Arial</vt:lpstr>
      <vt:lpstr>Baskerville Old Face</vt:lpstr>
      <vt:lpstr>Calibri</vt:lpstr>
      <vt:lpstr>Calibri-Bold</vt:lpstr>
      <vt:lpstr>Georgia</vt:lpstr>
      <vt:lpstr>Helvetica</vt:lpstr>
      <vt:lpstr>Impact</vt:lpstr>
      <vt:lpstr>Times</vt:lpstr>
      <vt:lpstr>Times New Roman</vt:lpstr>
      <vt:lpstr>Trebuchet MS</vt:lpstr>
      <vt:lpstr>Wingdings</vt:lpstr>
      <vt:lpstr>ヒラギノ角ゴ Pro W3</vt:lpstr>
      <vt:lpstr>2017.02.22-VA Response to the Opioid Crisis-SAMHSA SMVF webinar</vt:lpstr>
      <vt:lpstr>1_2017.02.22-VA Response to the Opioid Crisis-SAMHSA SMVF webinar</vt:lpstr>
      <vt:lpstr>2_2017.02.22-VA Response to the Opioid Crisis-SAMHSA SMVF webinar</vt:lpstr>
      <vt:lpstr>3_2017.02.22-VA Response to the Opioid Crisis-SAMHSA SMVF webinar</vt:lpstr>
      <vt:lpstr>4_2017.02.22-VA Response to the Opioid Crisis-SAMHSA SMVF webinar</vt:lpstr>
      <vt:lpstr>5_2017.02.22-VA Response to the Opioid Crisis-SAMHSA SMVF webinar</vt:lpstr>
      <vt:lpstr>VHA PP</vt:lpstr>
      <vt:lpstr>6_2017.02.22-VA Response to the Opioid Crisis-SAMHSA SMVF webinar</vt:lpstr>
      <vt:lpstr>VA-DoD Pain Management Collaboration      </vt:lpstr>
      <vt:lpstr>Objectives/Overview</vt:lpstr>
      <vt:lpstr>The “Pain Crisis” - Nationally</vt:lpstr>
      <vt:lpstr>The Pain Challenge in VHA</vt:lpstr>
      <vt:lpstr>DoD: Ambulatory Visits</vt:lpstr>
      <vt:lpstr>The Pain Challenge in VHA</vt:lpstr>
      <vt:lpstr>The Pain Challenge in VHA</vt:lpstr>
      <vt:lpstr>The Pain Challenge in VHA</vt:lpstr>
      <vt:lpstr>Patient Robert B.*  </vt:lpstr>
      <vt:lpstr>Prescription Opioid Sales, Opioid Overdose Deaths and Opioid Use Disorder</vt:lpstr>
      <vt:lpstr>Opioid Use Disorder Epidemic</vt:lpstr>
      <vt:lpstr>Overdose Deaths </vt:lpstr>
      <vt:lpstr>Overdose Deaths Involving Opioids</vt:lpstr>
      <vt:lpstr>Overdose Deaths Involving Opioids 2016</vt:lpstr>
      <vt:lpstr>Opioid Use Disorder (OUD) Epidemic </vt:lpstr>
      <vt:lpstr>Kaiser Family Foundation &amp; Washington Post Study (2016)</vt:lpstr>
      <vt:lpstr>Risk Factors for Overdose and OUD</vt:lpstr>
      <vt:lpstr>Higher Dosage Increases Risks from Opioids</vt:lpstr>
      <vt:lpstr>Dosage and Risk of Overdose from Opioids</vt:lpstr>
      <vt:lpstr>Duration Increases Risk from Opioids</vt:lpstr>
      <vt:lpstr>Patient Risk Factors for Harm from Opioids</vt:lpstr>
      <vt:lpstr>Paradigm Shift in Pain Care</vt:lpstr>
      <vt:lpstr>Biopsychosocial Model: “Whole Person”</vt:lpstr>
      <vt:lpstr>PowerPoint Presentation</vt:lpstr>
      <vt:lpstr>The VA Opioid Safety Initiative (OSI)</vt:lpstr>
      <vt:lpstr>The Opioid Crisis - Nationally</vt:lpstr>
      <vt:lpstr>Comprehensive Addiction and Recovery Act (CARA)  PUBLIC LAW 114–198—JULY 22, 2016 </vt:lpstr>
      <vt:lpstr>Comprehensive Addiction and Recovery Act (CARA)  PUBLIC LAW 114–198—JULY 22, 2016 </vt:lpstr>
      <vt:lpstr>CARA: VA/DoD HEC Pain Management Workgroup PUBLIC LAW 114–198—JULY 22, 2016 </vt:lpstr>
      <vt:lpstr>PowerPoint Presentation</vt:lpstr>
      <vt:lpstr>OSI Parameters</vt:lpstr>
      <vt:lpstr>Veterans with Dispensed Opioid Medication  Q4 FY2012 to Q4 FY2017                                                      </vt:lpstr>
      <vt:lpstr>Veterans with Dispensed Opioid Medication  Q4 FY2012 to Q4 FY2017                                                      </vt:lpstr>
      <vt:lpstr>PowerPoint Presentation</vt:lpstr>
      <vt:lpstr>PowerPoint Presentation</vt:lpstr>
      <vt:lpstr>PowerPoint Presentation</vt:lpstr>
      <vt:lpstr>PowerPoint Presentation</vt:lpstr>
      <vt:lpstr>Opioid Therapy Risk Mitigation</vt:lpstr>
      <vt:lpstr>Informed Consent for Long-Term Opioid Therapy</vt:lpstr>
      <vt:lpstr>Prescription Drug Monitoring Programs (PDMP)</vt:lpstr>
      <vt:lpstr>PowerPoint Presentation</vt:lpstr>
      <vt:lpstr>Veterans on LT Opioid Therapy with UDS in the Last Year</vt:lpstr>
      <vt:lpstr>Overdose Education and Naloxone Distribution - OEND</vt:lpstr>
      <vt:lpstr>Opioid Therapy Risk Report – OTRR</vt:lpstr>
      <vt:lpstr>Stratification Tool for Opioid Risk Monitoring – STORM</vt:lpstr>
      <vt:lpstr>VA/DoD Clinical Practice Guideline: Opioid Therapy</vt:lpstr>
      <vt:lpstr>Opioid Tapering Considerations</vt:lpstr>
      <vt:lpstr>Approaching Opioid Tapering. </vt:lpstr>
      <vt:lpstr>Update of the VA/DoD Opioid CPG</vt:lpstr>
      <vt:lpstr>VA/DoD Clinical Practice Guideline: Low Back Pain</vt:lpstr>
      <vt:lpstr>Education: Academic Detailing</vt:lpstr>
      <vt:lpstr>VA/DoD Joint Pain Education Project (JPEP)</vt:lpstr>
      <vt:lpstr>       VA/DoD JPEP Educational Videos</vt:lpstr>
      <vt:lpstr>Defense and Veterans Pain Rating Scale (DVPRS): Changing the Culture of Pain Care</vt:lpstr>
      <vt:lpstr>PowerPoint Presentation</vt:lpstr>
      <vt:lpstr>Acupuncture Training Across Clinical Settings (ATACS) </vt:lpstr>
      <vt:lpstr>Multimodal Pain Care</vt:lpstr>
      <vt:lpstr>HSR&amp;D State Of The Art (SOTA) Conference 2016  Self Care/Active non-Pharmacologic Therapies for Pain </vt:lpstr>
      <vt:lpstr>Self Care/Active non-Pharmacologic Therapies SOTA 2016  </vt:lpstr>
      <vt:lpstr>Bridging Therapies</vt:lpstr>
      <vt:lpstr>Whole Health Partnership Model in VHA </vt:lpstr>
      <vt:lpstr>Whole Health System Flagship Sites</vt:lpstr>
      <vt:lpstr>Stepped Care Model for Pain Management</vt:lpstr>
      <vt:lpstr>CARA Pain Teams </vt:lpstr>
      <vt:lpstr>PowerPoint Presentation</vt:lpstr>
      <vt:lpstr>Pain Management - Recommendations </vt:lpstr>
      <vt:lpstr>Access to Pain Management Teams</vt:lpstr>
      <vt:lpstr>“Intensive” Care to Target Highest Risk Veterans </vt:lpstr>
      <vt:lpstr>Opioids and Mental Health/Depression</vt:lpstr>
      <vt:lpstr>Opioids and Suicide</vt:lpstr>
      <vt:lpstr>Opioids and MH: SUD and OUD</vt:lpstr>
      <vt:lpstr>SUD and OUD in VHA </vt:lpstr>
      <vt:lpstr>Opioids and Mental Health</vt:lpstr>
      <vt:lpstr>Integrated Pain Care </vt:lpstr>
      <vt:lpstr>Summary: Opioid Safety Initiative</vt:lpstr>
      <vt:lpstr>Summary: Pain Management Teams</vt:lpstr>
      <vt:lpstr>Thank You</vt:lpstr>
      <vt:lpstr>President’s Opioid Commission </vt:lpstr>
      <vt:lpstr>President’s Opioid Commission </vt:lpstr>
      <vt:lpstr>President’s Opioid Commission </vt:lpstr>
      <vt:lpstr>President’s Opioid Commission </vt:lpstr>
      <vt:lpstr>The Joint Commission: Pain Standards 2018</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Opioid Safety Initiative in the VA Bridging Suicide Prevention with Opioid Safety  Department of Veterans Affairs</dc:title>
  <dc:creator>Department of Veterans Affairs</dc:creator>
  <cp:lastModifiedBy>Pawan Goyal</cp:lastModifiedBy>
  <cp:revision>221</cp:revision>
  <cp:lastPrinted>2017-11-28T15:47:40Z</cp:lastPrinted>
  <dcterms:created xsi:type="dcterms:W3CDTF">2017-08-11T20:25:19Z</dcterms:created>
  <dcterms:modified xsi:type="dcterms:W3CDTF">2018-02-08T21:31:10Z</dcterms:modified>
</cp:coreProperties>
</file>