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sldIdLst>
    <p:sldId id="338" r:id="rId2"/>
    <p:sldId id="259" r:id="rId3"/>
    <p:sldId id="257" r:id="rId4"/>
    <p:sldId id="263" r:id="rId5"/>
    <p:sldId id="337" r:id="rId6"/>
    <p:sldId id="258" r:id="rId7"/>
    <p:sldId id="313" r:id="rId8"/>
    <p:sldId id="260" r:id="rId9"/>
    <p:sldId id="265" r:id="rId10"/>
    <p:sldId id="262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57" d="100"/>
          <a:sy n="57" d="100"/>
        </p:scale>
        <p:origin x="84" y="17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9634744-5D8C-4875-8D56-6C97D8FEB14F}" type="datetimeFigureOut">
              <a:rPr lang="en-US" smtClean="0"/>
              <a:t>3/29/2021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8828F1-B8E7-40EB-94ED-6DE5442473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15166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There was a strong </a:t>
            </a:r>
            <a:r>
              <a:rPr lang="en-US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interrrater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reliability among video reviewers ( </a:t>
            </a:r>
            <a:r>
              <a:rPr lang="el-GR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ρ=0.9664, 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p-value&lt;.0001).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BB8BAC9-AD30-334C-B500-DB797C5B506C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85925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937909"/>
            <a:ext cx="9144000" cy="2387600"/>
          </a:xfrm>
        </p:spPr>
        <p:txBody>
          <a:bodyPr anchor="b">
            <a:normAutofit/>
          </a:bodyPr>
          <a:lstStyle>
            <a:lvl1pPr algn="ctr">
              <a:defRPr sz="6000" spc="-100" baseline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4417584"/>
            <a:ext cx="9144000" cy="165576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9362749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693" y="1430275"/>
            <a:ext cx="10996291" cy="919373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90694" y="2377270"/>
            <a:ext cx="10996290" cy="3965867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0935763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693" y="1430275"/>
            <a:ext cx="10996291" cy="919373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90693" y="2377270"/>
            <a:ext cx="5365264" cy="3965867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Content Placeholder 2"/>
          <p:cNvSpPr>
            <a:spLocks noGrp="1"/>
          </p:cNvSpPr>
          <p:nvPr>
            <p:ph idx="10"/>
          </p:nvPr>
        </p:nvSpPr>
        <p:spPr>
          <a:xfrm>
            <a:off x="6221720" y="2377270"/>
            <a:ext cx="5365264" cy="3965867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9475863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693" y="1430275"/>
            <a:ext cx="7704811" cy="919373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90694" y="2377270"/>
            <a:ext cx="7704810" cy="3965867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8541952" y="1614615"/>
            <a:ext cx="3650048" cy="4712045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73972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Side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693" y="1430275"/>
            <a:ext cx="8149653" cy="91937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90693" y="2377270"/>
            <a:ext cx="8149653" cy="3965867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5"/>
          <p:cNvSpPr/>
          <p:nvPr userDrawn="1"/>
        </p:nvSpPr>
        <p:spPr>
          <a:xfrm>
            <a:off x="8934138" y="1430275"/>
            <a:ext cx="3257862" cy="4912862"/>
          </a:xfrm>
          <a:prstGeom prst="rect">
            <a:avLst/>
          </a:prstGeom>
          <a:solidFill>
            <a:srgbClr val="0072B9">
              <a:alpha val="1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1" hasCustomPrompt="1"/>
          </p:nvPr>
        </p:nvSpPr>
        <p:spPr>
          <a:xfrm>
            <a:off x="9235440" y="2570812"/>
            <a:ext cx="2668587" cy="3447739"/>
          </a:xfrm>
        </p:spPr>
        <p:txBody>
          <a:bodyPr lIns="91440">
            <a:normAutofit/>
          </a:bodyPr>
          <a:lstStyle>
            <a:lvl1pPr marL="137160" indent="-137160">
              <a:defRPr sz="1600">
                <a:solidFill>
                  <a:schemeClr val="tx1">
                    <a:lumMod val="85000"/>
                    <a:lumOff val="15000"/>
                    <a:alpha val="90000"/>
                  </a:schemeClr>
                </a:solidFill>
              </a:defRPr>
            </a:lvl1pPr>
            <a:lvl2pPr marL="274320" indent="-182880">
              <a:defRPr sz="1400">
                <a:solidFill>
                  <a:schemeClr val="tx1">
                    <a:lumMod val="85000"/>
                    <a:lumOff val="15000"/>
                    <a:alpha val="90000"/>
                  </a:schemeClr>
                </a:solidFill>
              </a:defRPr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dirty="0"/>
              <a:t>Click to edit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0" hasCustomPrompt="1"/>
          </p:nvPr>
        </p:nvSpPr>
        <p:spPr>
          <a:xfrm>
            <a:off x="9235440" y="1584118"/>
            <a:ext cx="2768600" cy="832022"/>
          </a:xfrm>
        </p:spPr>
        <p:txBody>
          <a:bodyPr anchor="ctr" anchorCtr="0"/>
          <a:lstStyle>
            <a:lvl1pPr marL="0" indent="0" algn="l">
              <a:buFontTx/>
              <a:buNone/>
              <a:defRPr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Sidebar Title Style</a:t>
            </a:r>
          </a:p>
        </p:txBody>
      </p:sp>
    </p:spTree>
    <p:extLst>
      <p:ext uri="{BB962C8B-B14F-4D97-AF65-F5344CB8AC3E}">
        <p14:creationId xmlns:p14="http://schemas.microsoft.com/office/powerpoint/2010/main" val="22939052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693" y="1430275"/>
            <a:ext cx="10996291" cy="91937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6098163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151844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66344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61760" y="2103120"/>
            <a:ext cx="466344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186D26-FA5F-4637-B602-B7C2DC34CFD4}" type="datetime1">
              <a:rPr lang="en-US" smtClean="0"/>
              <a:t>3/29/2021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31191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4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2.jpg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jp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Relationship Id="rId14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>
            <a:extLst>
              <a:ext uri="{FF2B5EF4-FFF2-40B4-BE49-F238E27FC236}">
                <a16:creationId xmlns:a16="http://schemas.microsoft.com/office/drawing/2014/main" id="{5B252D88-40C2-7348-BC89-48B283CC5DA7}"/>
              </a:ext>
            </a:extLst>
          </p:cNvPr>
          <p:cNvPicPr>
            <a:picLocks noChangeAspect="1"/>
          </p:cNvPicPr>
          <p:nvPr userDrawn="1"/>
        </p:nvPicPr>
        <p:blipFill>
          <a:blip r:embed="rId10"/>
          <a:stretch>
            <a:fillRect/>
          </a:stretch>
        </p:blipFill>
        <p:spPr>
          <a:xfrm>
            <a:off x="0" y="0"/>
            <a:ext cx="12192000" cy="944020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ADDC004C-FD04-0F4B-A928-D7EC49970728}"/>
              </a:ext>
            </a:extLst>
          </p:cNvPr>
          <p:cNvPicPr>
            <a:picLocks noChangeAspect="1"/>
          </p:cNvPicPr>
          <p:nvPr userDrawn="1"/>
        </p:nvPicPr>
        <p:blipFill>
          <a:blip r:embed="rId11"/>
          <a:stretch>
            <a:fillRect/>
          </a:stretch>
        </p:blipFill>
        <p:spPr>
          <a:xfrm>
            <a:off x="-7162" y="0"/>
            <a:ext cx="12191999" cy="94402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90693" y="1331419"/>
            <a:ext cx="10996291" cy="91937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 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90693" y="2360794"/>
            <a:ext cx="10996291" cy="396586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607372BE-B278-EC4B-ADF2-22101C9D1BEA}"/>
              </a:ext>
            </a:extLst>
          </p:cNvPr>
          <p:cNvPicPr>
            <a:picLocks noChangeAspect="1"/>
          </p:cNvPicPr>
          <p:nvPr userDrawn="1"/>
        </p:nvPicPr>
        <p:blipFill>
          <a:blip r:embed="rId12"/>
          <a:stretch>
            <a:fillRect/>
          </a:stretch>
        </p:blipFill>
        <p:spPr>
          <a:xfrm>
            <a:off x="9451363" y="86752"/>
            <a:ext cx="2398014" cy="7705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09508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kern="1200" spc="-80" baseline="0">
          <a:solidFill>
            <a:srgbClr val="0072B9"/>
          </a:solidFill>
          <a:latin typeface="Arial" charset="0"/>
          <a:ea typeface="Arial" charset="0"/>
          <a:cs typeface="Arial" charset="0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buClr>
          <a:schemeClr val="accent2"/>
        </a:buClr>
        <a:buSzPct val="85000"/>
        <a:buFontTx/>
        <a:buBlip>
          <a:blip r:embed="rId13"/>
        </a:buBlip>
        <a:defRPr sz="2000" kern="1200" spc="-20" baseline="0">
          <a:solidFill>
            <a:schemeClr val="tx1">
              <a:lumMod val="85000"/>
              <a:lumOff val="15000"/>
            </a:schemeClr>
          </a:solidFill>
          <a:latin typeface="Arial" charset="0"/>
          <a:ea typeface="Arial" charset="0"/>
          <a:cs typeface="Arial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SzPct val="100000"/>
        <a:buFontTx/>
        <a:buBlip>
          <a:blip r:embed="rId14"/>
        </a:buBlip>
        <a:defRPr sz="1800" kern="1200" spc="-20" baseline="0">
          <a:solidFill>
            <a:schemeClr val="tx1">
              <a:lumMod val="85000"/>
              <a:lumOff val="15000"/>
            </a:schemeClr>
          </a:solidFill>
          <a:latin typeface="Arial" charset="0"/>
          <a:ea typeface="Arial" charset="0"/>
          <a:cs typeface="Arial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SzPct val="100000"/>
        <a:buFontTx/>
        <a:buBlip>
          <a:blip r:embed="rId14"/>
        </a:buBlip>
        <a:defRPr sz="1800" kern="1200" spc="-20" baseline="0">
          <a:solidFill>
            <a:schemeClr val="tx1">
              <a:lumMod val="85000"/>
              <a:lumOff val="15000"/>
            </a:schemeClr>
          </a:solidFill>
          <a:latin typeface="Arial" charset="0"/>
          <a:ea typeface="Arial" charset="0"/>
          <a:cs typeface="Arial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SzPct val="100000"/>
        <a:buFontTx/>
        <a:buBlip>
          <a:blip r:embed="rId14"/>
        </a:buBlip>
        <a:defRPr sz="1800" kern="1200" spc="-20" baseline="0">
          <a:solidFill>
            <a:schemeClr val="tx1">
              <a:lumMod val="85000"/>
              <a:lumOff val="15000"/>
            </a:schemeClr>
          </a:solidFill>
          <a:latin typeface="Arial" charset="0"/>
          <a:ea typeface="Arial" charset="0"/>
          <a:cs typeface="Arial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SzPct val="100000"/>
        <a:buFontTx/>
        <a:buBlip>
          <a:blip r:embed="rId14"/>
        </a:buBlip>
        <a:defRPr sz="1800" kern="1200" spc="-20" baseline="0">
          <a:solidFill>
            <a:schemeClr val="tx1">
              <a:lumMod val="85000"/>
              <a:lumOff val="15000"/>
            </a:schemeClr>
          </a:solidFill>
          <a:latin typeface="Arial" charset="0"/>
          <a:ea typeface="Arial" charset="0"/>
          <a:cs typeface="Arial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mailto:dyamane@gwu.edu" TargetMode="External"/><Relationship Id="rId2" Type="http://schemas.openxmlformats.org/officeDocument/2006/relationships/hyperlink" Target="mailto:crlanam@gwu.edu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image" Target="../media/image8.png"/><Relationship Id="rId7" Type="http://schemas.openxmlformats.org/officeDocument/2006/relationships/image" Target="../media/image12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5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F1E677-9A4F-4AAA-8982-E922B8232CC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504276"/>
            <a:ext cx="9144000" cy="2387600"/>
          </a:xfrm>
        </p:spPr>
        <p:txBody>
          <a:bodyPr/>
          <a:lstStyle/>
          <a:p>
            <a:r>
              <a:rPr lang="en-US" dirty="0" err="1"/>
              <a:t>CoVeRT</a:t>
            </a:r>
            <a:r>
              <a:rPr lang="en-US" dirty="0"/>
              <a:t>:</a:t>
            </a:r>
            <a:br>
              <a:rPr lang="en-US" dirty="0"/>
            </a:br>
            <a:r>
              <a:rPr lang="en-US" dirty="0"/>
              <a:t>CPR Video Review Team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33C6937-D115-43E9-A990-2667158E39F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George Washington University</a:t>
            </a:r>
          </a:p>
          <a:p>
            <a:r>
              <a:rPr lang="en-US" dirty="0"/>
              <a:t>Emergency Medicine</a:t>
            </a:r>
          </a:p>
          <a:p>
            <a:r>
              <a:rPr lang="en-US" dirty="0"/>
              <a:t>C. Robin Lanam, MD, MBA</a:t>
            </a:r>
          </a:p>
        </p:txBody>
      </p:sp>
    </p:spTree>
    <p:extLst>
      <p:ext uri="{BB962C8B-B14F-4D97-AF65-F5344CB8AC3E}">
        <p14:creationId xmlns:p14="http://schemas.microsoft.com/office/powerpoint/2010/main" val="306840513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CED3F825-098F-0F40-AA46-E0B78BF1E21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More Questions?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CE799FED-0E19-1847-97B1-70B97487D75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Contact </a:t>
            </a:r>
            <a:r>
              <a:rPr lang="en-US" dirty="0">
                <a:hlinkClick r:id="rId2"/>
              </a:rPr>
              <a:t>crlanam@gwu.edu</a:t>
            </a:r>
            <a:r>
              <a:rPr lang="en-US" dirty="0"/>
              <a:t> or </a:t>
            </a:r>
            <a:r>
              <a:rPr lang="en-US" dirty="0">
                <a:hlinkClick r:id="rId3"/>
              </a:rPr>
              <a:t>dyamane@gwu.edu</a:t>
            </a:r>
            <a:r>
              <a:rPr lang="en-US" dirty="0"/>
              <a:t>!!</a:t>
            </a:r>
          </a:p>
        </p:txBody>
      </p:sp>
    </p:spTree>
    <p:extLst>
      <p:ext uri="{BB962C8B-B14F-4D97-AF65-F5344CB8AC3E}">
        <p14:creationId xmlns:p14="http://schemas.microsoft.com/office/powerpoint/2010/main" val="13823973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>
            <a:extLst>
              <a:ext uri="{FF2B5EF4-FFF2-40B4-BE49-F238E27FC236}">
                <a16:creationId xmlns:a16="http://schemas.microsoft.com/office/drawing/2014/main" id="{CB8DFC91-6EC0-FA4F-A0BB-1404523FE94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04689" y="1362834"/>
            <a:ext cx="5367165" cy="41461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D7EA25B5-C7B8-7942-B3A4-46DD6F5B57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64082" y="1095081"/>
            <a:ext cx="4472921" cy="1371600"/>
          </a:xfrm>
        </p:spPr>
        <p:txBody>
          <a:bodyPr>
            <a:normAutofit/>
          </a:bodyPr>
          <a:lstStyle/>
          <a:p>
            <a:r>
              <a:rPr lang="en-US" dirty="0"/>
              <a:t>CPR Video Review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FDCAC1-88D6-954D-A9CE-EA1FF3482A7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64082" y="2103120"/>
            <a:ext cx="4472922" cy="3931920"/>
          </a:xfrm>
        </p:spPr>
        <p:txBody>
          <a:bodyPr>
            <a:normAutofit fontScale="85000" lnSpcReduction="20000"/>
          </a:bodyPr>
          <a:lstStyle/>
          <a:p>
            <a:r>
              <a:rPr lang="en-US" dirty="0"/>
              <a:t>24/7 monitoring of 3 resuscitation bays in ER</a:t>
            </a:r>
          </a:p>
          <a:p>
            <a:r>
              <a:rPr lang="en-US" dirty="0"/>
              <a:t>Tracking Data:</a:t>
            </a:r>
          </a:p>
          <a:p>
            <a:pPr lvl="1"/>
            <a:r>
              <a:rPr lang="en-US" dirty="0"/>
              <a:t>Demographics</a:t>
            </a:r>
          </a:p>
          <a:p>
            <a:pPr lvl="1"/>
            <a:r>
              <a:rPr lang="en-US" dirty="0"/>
              <a:t>Pre-Hospital EMS data (</a:t>
            </a:r>
            <a:r>
              <a:rPr lang="en-US" dirty="0" err="1"/>
              <a:t>ie</a:t>
            </a:r>
            <a:r>
              <a:rPr lang="en-US" dirty="0"/>
              <a:t> witnessed arrest, rhythm)</a:t>
            </a:r>
          </a:p>
          <a:p>
            <a:pPr lvl="1"/>
            <a:r>
              <a:rPr lang="en-US" dirty="0"/>
              <a:t>Time to monitor and defibrillator</a:t>
            </a:r>
          </a:p>
          <a:p>
            <a:pPr lvl="1"/>
            <a:r>
              <a:rPr lang="en-US" dirty="0"/>
              <a:t>Time to IV</a:t>
            </a:r>
          </a:p>
          <a:p>
            <a:pPr lvl="1"/>
            <a:r>
              <a:rPr lang="en-US" dirty="0"/>
              <a:t>Pulse check times</a:t>
            </a:r>
          </a:p>
          <a:p>
            <a:pPr lvl="1"/>
            <a:r>
              <a:rPr lang="en-US" dirty="0"/>
              <a:t>Use of ultrasound</a:t>
            </a:r>
          </a:p>
          <a:p>
            <a:pPr lvl="1"/>
            <a:r>
              <a:rPr lang="en-US" dirty="0"/>
              <a:t>Etiologies of delayed pulse checks</a:t>
            </a:r>
          </a:p>
          <a:p>
            <a:r>
              <a:rPr lang="en-US" dirty="0"/>
              <a:t>47 cardiac arrest patients in initial period (first 10 months), now at ~100 patients.</a:t>
            </a:r>
          </a:p>
          <a:p>
            <a:r>
              <a:rPr lang="en-US" dirty="0"/>
              <a:t>IRB for both educational and clinical intervention (IRB # 031819)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9747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B95C18-A0F0-5341-BCF9-FE87A5925F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5512" y="703933"/>
            <a:ext cx="9792208" cy="1527078"/>
          </a:xfrm>
        </p:spPr>
        <p:txBody>
          <a:bodyPr>
            <a:normAutofit/>
          </a:bodyPr>
          <a:lstStyle/>
          <a:p>
            <a:r>
              <a:rPr lang="en-US" b="1" dirty="0" err="1"/>
              <a:t>CoVeRT</a:t>
            </a:r>
            <a:r>
              <a:rPr lang="en-US" b="1" dirty="0"/>
              <a:t>: </a:t>
            </a:r>
            <a:r>
              <a:rPr lang="en-US" dirty="0"/>
              <a:t>Resident QI in Resuscitation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567325-A958-4241-A422-E1757AC8CB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75512" y="1807168"/>
            <a:ext cx="9792208" cy="3407862"/>
          </a:xfrm>
        </p:spPr>
        <p:txBody>
          <a:bodyPr>
            <a:normAutofit/>
          </a:bodyPr>
          <a:lstStyle/>
          <a:p>
            <a:r>
              <a:rPr lang="en-US" sz="1800" dirty="0"/>
              <a:t>Started in 2017 by three residents and and ED/</a:t>
            </a:r>
            <a:r>
              <a:rPr lang="en-US" sz="1800" dirty="0" err="1"/>
              <a:t>Crit</a:t>
            </a:r>
            <a:r>
              <a:rPr lang="en-US" sz="1800" dirty="0"/>
              <a:t> Care attending (Dr David Yamane)</a:t>
            </a:r>
          </a:p>
          <a:p>
            <a:r>
              <a:rPr lang="en-US" sz="1800" dirty="0"/>
              <a:t>Only remaining resident from initial team : Dr. C. Robin </a:t>
            </a:r>
            <a:r>
              <a:rPr lang="en-US" sz="1800" dirty="0" err="1"/>
              <a:t>Lanam</a:t>
            </a:r>
            <a:endParaRPr lang="en-US" sz="1800" dirty="0"/>
          </a:p>
          <a:p>
            <a:pPr lvl="1"/>
            <a:r>
              <a:rPr lang="en-US" sz="1600" dirty="0"/>
              <a:t>Dr </a:t>
            </a:r>
            <a:r>
              <a:rPr lang="en-US" sz="1600" dirty="0" err="1"/>
              <a:t>Lanam</a:t>
            </a:r>
            <a:r>
              <a:rPr lang="en-US" sz="1600" dirty="0"/>
              <a:t> lead the team during her PGY-3 year</a:t>
            </a:r>
          </a:p>
          <a:p>
            <a:pPr lvl="1"/>
            <a:r>
              <a:rPr lang="en-US" sz="1600" dirty="0"/>
              <a:t>Has given the most grand rounds presentations for </a:t>
            </a:r>
            <a:r>
              <a:rPr lang="en-US" sz="1600" dirty="0" err="1"/>
              <a:t>CoVeRT</a:t>
            </a:r>
            <a:r>
              <a:rPr lang="en-US" sz="1600" dirty="0"/>
              <a:t> – 4 video reviews and lectures.</a:t>
            </a:r>
          </a:p>
          <a:p>
            <a:pPr lvl="1"/>
            <a:r>
              <a:rPr lang="en-US" sz="1600" dirty="0"/>
              <a:t>Helped develop 7 abstracts and poster presentations</a:t>
            </a:r>
          </a:p>
          <a:p>
            <a:r>
              <a:rPr lang="en-US" sz="1800" dirty="0"/>
              <a:t>Currently with 6 residents – 2 residents per PGY year, recruiting interns in winter. </a:t>
            </a:r>
          </a:p>
          <a:p>
            <a:r>
              <a:rPr lang="en-US" sz="1800" dirty="0"/>
              <a:t>Various process improvements in collaboration with nursing leadership – including protocol for ECMO in CPR, dual sequential defibrillation, and nursing lead ACLS. </a:t>
            </a:r>
          </a:p>
        </p:txBody>
      </p:sp>
      <p:pic>
        <p:nvPicPr>
          <p:cNvPr id="2050" name="Picture 2">
            <a:extLst>
              <a:ext uri="{FF2B5EF4-FFF2-40B4-BE49-F238E27FC236}">
                <a16:creationId xmlns:a16="http://schemas.microsoft.com/office/drawing/2014/main" id="{D5AC33D3-9F15-4548-912E-0DC99400548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988" b="19039"/>
          <a:stretch/>
        </p:blipFill>
        <p:spPr bwMode="auto">
          <a:xfrm flipH="1">
            <a:off x="1347843" y="5192522"/>
            <a:ext cx="870380" cy="957318"/>
          </a:xfrm>
          <a:prstGeom prst="rect">
            <a:avLst/>
          </a:prstGeom>
          <a:noFill/>
          <a:ln>
            <a:solidFill>
              <a:schemeClr val="accent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>
            <a:extLst>
              <a:ext uri="{FF2B5EF4-FFF2-40B4-BE49-F238E27FC236}">
                <a16:creationId xmlns:a16="http://schemas.microsoft.com/office/drawing/2014/main" id="{069F08DD-BD7E-C143-B012-7C4DA78B7A6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2539471" y="5195017"/>
            <a:ext cx="965772" cy="965772"/>
          </a:xfrm>
          <a:prstGeom prst="rect">
            <a:avLst/>
          </a:prstGeom>
          <a:noFill/>
          <a:ln w="9525">
            <a:solidFill>
              <a:schemeClr val="accent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3" name="Picture 5">
            <a:extLst>
              <a:ext uri="{FF2B5EF4-FFF2-40B4-BE49-F238E27FC236}">
                <a16:creationId xmlns:a16="http://schemas.microsoft.com/office/drawing/2014/main" id="{8E893526-09FD-9A49-85EF-C16B7AFA22F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3826491" y="5195017"/>
            <a:ext cx="965772" cy="965772"/>
          </a:xfrm>
          <a:prstGeom prst="rect">
            <a:avLst/>
          </a:prstGeom>
          <a:noFill/>
          <a:ln>
            <a:solidFill>
              <a:schemeClr val="accent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6">
            <a:extLst>
              <a:ext uri="{FF2B5EF4-FFF2-40B4-BE49-F238E27FC236}">
                <a16:creationId xmlns:a16="http://schemas.microsoft.com/office/drawing/2014/main" id="{EEA8EB0E-2EAD-7B45-A9C7-47389A44F62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5100949" y="5195017"/>
            <a:ext cx="965772" cy="965772"/>
          </a:xfrm>
          <a:prstGeom prst="rect">
            <a:avLst/>
          </a:prstGeom>
          <a:noFill/>
          <a:ln>
            <a:solidFill>
              <a:schemeClr val="accent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5" name="Picture 7">
            <a:extLst>
              <a:ext uri="{FF2B5EF4-FFF2-40B4-BE49-F238E27FC236}">
                <a16:creationId xmlns:a16="http://schemas.microsoft.com/office/drawing/2014/main" id="{8E4CBC5F-27EF-E643-87F1-F985D954C39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6375407" y="5188295"/>
            <a:ext cx="965772" cy="965772"/>
          </a:xfrm>
          <a:prstGeom prst="rect">
            <a:avLst/>
          </a:prstGeom>
          <a:noFill/>
          <a:ln>
            <a:solidFill>
              <a:schemeClr val="accent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6" name="Picture 8">
            <a:extLst>
              <a:ext uri="{FF2B5EF4-FFF2-40B4-BE49-F238E27FC236}">
                <a16:creationId xmlns:a16="http://schemas.microsoft.com/office/drawing/2014/main" id="{246E7AC9-DDF9-DB4E-BECA-1D1FDD87240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7609701" y="5195017"/>
            <a:ext cx="965772" cy="965772"/>
          </a:xfrm>
          <a:prstGeom prst="rect">
            <a:avLst/>
          </a:prstGeom>
          <a:noFill/>
          <a:ln>
            <a:solidFill>
              <a:schemeClr val="accent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7" name="Picture 9">
            <a:extLst>
              <a:ext uri="{FF2B5EF4-FFF2-40B4-BE49-F238E27FC236}">
                <a16:creationId xmlns:a16="http://schemas.microsoft.com/office/drawing/2014/main" id="{B79626ED-7D21-8045-A68A-787912038A1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8936885" y="5188295"/>
            <a:ext cx="965772" cy="965772"/>
          </a:xfrm>
          <a:prstGeom prst="rect">
            <a:avLst/>
          </a:prstGeom>
          <a:noFill/>
          <a:ln>
            <a:solidFill>
              <a:schemeClr val="accent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654921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A picture containing drawing&#10;&#10;Description automatically generated">
            <a:extLst>
              <a:ext uri="{FF2B5EF4-FFF2-40B4-BE49-F238E27FC236}">
                <a16:creationId xmlns:a16="http://schemas.microsoft.com/office/drawing/2014/main" id="{CB8DFC91-6EC0-FA4F-A0BB-1404523FE94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53637" y="2146426"/>
            <a:ext cx="3322121" cy="25663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D7EA25B5-C7B8-7942-B3A4-46DD6F5B57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41392" y="972532"/>
            <a:ext cx="6281928" cy="1326393"/>
          </a:xfrm>
        </p:spPr>
        <p:txBody>
          <a:bodyPr>
            <a:normAutofit/>
          </a:bodyPr>
          <a:lstStyle/>
          <a:p>
            <a:r>
              <a:rPr lang="en-US" dirty="0" err="1"/>
              <a:t>CoVeRT</a:t>
            </a:r>
            <a:r>
              <a:rPr lang="en-US" dirty="0"/>
              <a:t> Interventions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FDCAC1-88D6-954D-A9CE-EA1FF3482A7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41392" y="2146426"/>
            <a:ext cx="6281928" cy="4066054"/>
          </a:xfrm>
        </p:spPr>
        <p:txBody>
          <a:bodyPr>
            <a:normAutofit fontScale="92500" lnSpcReduction="20000"/>
          </a:bodyPr>
          <a:lstStyle/>
          <a:p>
            <a:pPr marL="0" indent="0">
              <a:lnSpc>
                <a:spcPct val="90000"/>
              </a:lnSpc>
              <a:buNone/>
            </a:pPr>
            <a:r>
              <a:rPr lang="en-US" u="sng" dirty="0"/>
              <a:t>Immediate Feedback:</a:t>
            </a:r>
          </a:p>
          <a:p>
            <a:pPr>
              <a:lnSpc>
                <a:spcPct val="90000"/>
              </a:lnSpc>
            </a:pPr>
            <a:r>
              <a:rPr lang="en-US" dirty="0"/>
              <a:t>Quantitative and qualitative email feedback to physician, nursing, and technicians involved after video reviewed arrests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u="sng" dirty="0"/>
              <a:t>Systematic Improvement: </a:t>
            </a:r>
          </a:p>
          <a:p>
            <a:pPr>
              <a:lnSpc>
                <a:spcPct val="90000"/>
              </a:lnSpc>
            </a:pPr>
            <a:r>
              <a:rPr lang="en-US" dirty="0"/>
              <a:t>Grand Rounds video reviews identify gaps in care – in collaboration with cardiology, cardiothoracic, critical care, and emergency department nursing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ECMO guidelines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CPR Checklist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End Tidal CO2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Doppler pulse checks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Post Cardiac Arrest Cath guidelines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Ultrasound use in cardiac arrest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Nursing guided ACLS – documenting RN directs epinephrine and pulse check at MD designated intervals</a:t>
            </a:r>
          </a:p>
          <a:p>
            <a:pPr>
              <a:lnSpc>
                <a:spcPct val="90000"/>
              </a:lnSpc>
            </a:pPr>
            <a:endParaRPr lang="en-US" dirty="0"/>
          </a:p>
          <a:p>
            <a:pPr lvl="1"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00247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58219" y="1560837"/>
            <a:ext cx="11227323" cy="2387600"/>
          </a:xfrm>
        </p:spPr>
        <p:txBody>
          <a:bodyPr>
            <a:normAutofit/>
          </a:bodyPr>
          <a:lstStyle/>
          <a:p>
            <a:r>
              <a:rPr lang="en-US" dirty="0"/>
              <a:t>Abstracts and Cases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Data from our pilot year</a:t>
            </a:r>
          </a:p>
        </p:txBody>
      </p:sp>
    </p:spTree>
    <p:extLst>
      <p:ext uri="{BB962C8B-B14F-4D97-AF65-F5344CB8AC3E}">
        <p14:creationId xmlns:p14="http://schemas.microsoft.com/office/powerpoint/2010/main" val="1266847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DB4F62-C1A3-1C40-9747-702E3999D2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05498" y="727627"/>
            <a:ext cx="5395984" cy="1645920"/>
          </a:xfrm>
        </p:spPr>
        <p:txBody>
          <a:bodyPr>
            <a:normAutofit/>
          </a:bodyPr>
          <a:lstStyle/>
          <a:p>
            <a:r>
              <a:rPr lang="en-US" dirty="0"/>
              <a:t>Decreasing Pauses</a:t>
            </a:r>
          </a:p>
        </p:txBody>
      </p:sp>
      <p:pic>
        <p:nvPicPr>
          <p:cNvPr id="5122" name="Picture 2">
            <a:extLst>
              <a:ext uri="{FF2B5EF4-FFF2-40B4-BE49-F238E27FC236}">
                <a16:creationId xmlns:a16="http://schemas.microsoft.com/office/drawing/2014/main" id="{330B5D16-71D6-0C4A-A121-41684F16E64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205199" y="2373547"/>
            <a:ext cx="4414438" cy="33218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862031-C644-FC4B-9D16-9C9EB96623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79450" y="2014538"/>
            <a:ext cx="4957554" cy="4020501"/>
          </a:xfrm>
        </p:spPr>
        <p:txBody>
          <a:bodyPr>
            <a:normAutofit fontScale="55000" lnSpcReduction="20000"/>
          </a:bodyPr>
          <a:lstStyle/>
          <a:p>
            <a:r>
              <a:rPr lang="en-US" dirty="0"/>
              <a:t>Dec 2017 - Oct 2018</a:t>
            </a:r>
          </a:p>
          <a:p>
            <a:r>
              <a:rPr lang="en-US" dirty="0"/>
              <a:t>47 patients, OHCA, video taped resuscitations</a:t>
            </a:r>
          </a:p>
          <a:p>
            <a:r>
              <a:rPr lang="en-US" dirty="0"/>
              <a:t>Patients reviewed independently by 2 reviewers for concordance</a:t>
            </a:r>
          </a:p>
          <a:p>
            <a:r>
              <a:rPr lang="en-US" dirty="0"/>
              <a:t>Pulse check time counted in seconds</a:t>
            </a:r>
          </a:p>
          <a:p>
            <a:pPr marL="0" indent="0">
              <a:buNone/>
            </a:pPr>
            <a:r>
              <a:rPr lang="en-US" dirty="0"/>
              <a:t>Results:</a:t>
            </a:r>
          </a:p>
          <a:p>
            <a:r>
              <a:rPr lang="en-US" dirty="0"/>
              <a:t>Statistically significant decrease over time</a:t>
            </a:r>
          </a:p>
          <a:p>
            <a:pPr lvl="1"/>
            <a:r>
              <a:rPr lang="en-US" dirty="0"/>
              <a:t>Spearman’s rho= -0.7871, p&lt;.01</a:t>
            </a:r>
          </a:p>
          <a:p>
            <a:endParaRPr lang="en-US" dirty="0"/>
          </a:p>
          <a:p>
            <a:r>
              <a:rPr lang="en-US" dirty="0"/>
              <a:t>Average pulse check time 14 seconds</a:t>
            </a:r>
          </a:p>
          <a:p>
            <a:pPr marL="0" indent="0">
              <a:buNone/>
            </a:pPr>
            <a:r>
              <a:rPr lang="en-US" dirty="0"/>
              <a:t>Next steps:</a:t>
            </a:r>
          </a:p>
          <a:p>
            <a:r>
              <a:rPr lang="en-US" dirty="0"/>
              <a:t>Identify causes of lengthened pulse checks, including issues with automated CPR device, procedures, and ultrasound use.</a:t>
            </a:r>
          </a:p>
          <a:p>
            <a:r>
              <a:rPr lang="en-US" dirty="0"/>
              <a:t>Shortening times using “Don’t Hesit-8”, a call for end of the pulse check at 8 seconds by documenting RN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E00DA555-C2DE-5F43-907B-A2356F33511F}"/>
              </a:ext>
            </a:extLst>
          </p:cNvPr>
          <p:cNvSpPr txBox="1">
            <a:spLocks/>
          </p:cNvSpPr>
          <p:nvPr/>
        </p:nvSpPr>
        <p:spPr>
          <a:xfrm>
            <a:off x="1294715" y="1126122"/>
            <a:ext cx="4957553" cy="164592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4000" i="0" kern="1200" cap="none" spc="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Pulse Check Time</a:t>
            </a:r>
          </a:p>
        </p:txBody>
      </p:sp>
    </p:spTree>
    <p:extLst>
      <p:ext uri="{BB962C8B-B14F-4D97-AF65-F5344CB8AC3E}">
        <p14:creationId xmlns:p14="http://schemas.microsoft.com/office/powerpoint/2010/main" val="29611961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694" y="1204032"/>
            <a:ext cx="3293150" cy="919373"/>
          </a:xfrm>
        </p:spPr>
        <p:txBody>
          <a:bodyPr>
            <a:noAutofit/>
          </a:bodyPr>
          <a:lstStyle/>
          <a:p>
            <a:r>
              <a:rPr lang="en-US" sz="2400" dirty="0"/>
              <a:t>Low Rate of Bystander CPR in DC Metro</a:t>
            </a:r>
          </a:p>
        </p:txBody>
      </p:sp>
      <p:sp>
        <p:nvSpPr>
          <p:cNvPr id="7" name="Text Placeholder 11">
            <a:extLst>
              <a:ext uri="{FF2B5EF4-FFF2-40B4-BE49-F238E27FC236}">
                <a16:creationId xmlns:a16="http://schemas.microsoft.com/office/drawing/2014/main" id="{B097E1CC-081B-4C14-A401-022521C75616}"/>
              </a:ext>
            </a:extLst>
          </p:cNvPr>
          <p:cNvSpPr txBox="1">
            <a:spLocks/>
          </p:cNvSpPr>
          <p:nvPr/>
        </p:nvSpPr>
        <p:spPr>
          <a:xfrm>
            <a:off x="590694" y="2123690"/>
            <a:ext cx="2312479" cy="4095344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110000"/>
              </a:lnSpc>
              <a:spcBef>
                <a:spcPts val="1000"/>
              </a:spcBef>
              <a:buClr>
                <a:schemeClr val="accent2"/>
              </a:buClr>
              <a:buSzPct val="85000"/>
              <a:buFontTx/>
              <a:buBlip>
                <a:blip r:embed="rId2"/>
              </a:buBlip>
              <a:defRPr sz="2000" kern="1200" spc="-2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SzPct val="100000"/>
              <a:buFontTx/>
              <a:buBlip>
                <a:blip r:embed="rId3"/>
              </a:buBlip>
              <a:defRPr sz="1800" kern="1200" spc="-2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charset="0"/>
                <a:ea typeface="Arial" charset="0"/>
                <a:cs typeface="Arial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SzPct val="100000"/>
              <a:buFontTx/>
              <a:buBlip>
                <a:blip r:embed="rId3"/>
              </a:buBlip>
              <a:defRPr sz="1800" kern="1200" spc="-2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charset="0"/>
                <a:ea typeface="Arial" charset="0"/>
                <a:cs typeface="Arial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SzPct val="100000"/>
              <a:buFontTx/>
              <a:buBlip>
                <a:blip r:embed="rId3"/>
              </a:buBlip>
              <a:defRPr sz="1800" kern="1200" spc="-2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charset="0"/>
                <a:ea typeface="Arial" charset="0"/>
                <a:cs typeface="Arial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SzPct val="100000"/>
              <a:buFontTx/>
              <a:buBlip>
                <a:blip r:embed="rId3"/>
              </a:buBlip>
              <a:defRPr sz="1800" kern="1200" spc="-2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charset="0"/>
                <a:ea typeface="Arial" charset="0"/>
                <a:cs typeface="Arial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31470" marR="0" lvl="0" indent="-28575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ED7D31"/>
              </a:buClr>
              <a:buSzPct val="85000"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400" b="0" i="0" u="none" strike="noStrike" kern="1200" cap="none" spc="-20" normalizeH="0" baseline="0" noProof="0" dirty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Arial" charset="0"/>
                <a:cs typeface="Arial" charset="0"/>
              </a:rPr>
              <a:t>2016 American Heart Association bystander CPR rate : 46/1%</a:t>
            </a:r>
          </a:p>
          <a:p>
            <a:pPr marL="331470" marR="0" lvl="0" indent="-28575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ED7D31"/>
              </a:buClr>
              <a:buSzPct val="85000"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400" b="0" i="0" u="none" strike="noStrike" kern="1200" cap="none" spc="-20" normalizeH="0" baseline="0" noProof="0" dirty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Arial" charset="0"/>
                <a:cs typeface="Arial" charset="0"/>
              </a:rPr>
              <a:t>2018 GW Hospital OHCA bystander CPR rate: 36.4% overall</a:t>
            </a:r>
          </a:p>
          <a:p>
            <a:pPr marL="331470" marR="0" lvl="0" indent="-28575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ED7D31"/>
              </a:buClr>
              <a:buSzPct val="85000"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400" b="0" i="0" u="none" strike="noStrike" kern="1200" cap="none" spc="-20" normalizeH="0" baseline="0" noProof="0" dirty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Arial" charset="0"/>
                <a:cs typeface="Arial" charset="0"/>
              </a:rPr>
              <a:t>No difference between witnessed (35%) and unwitnessed arrest (37.5)</a:t>
            </a:r>
          </a:p>
          <a:p>
            <a:pPr marL="2286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ED7D31"/>
              </a:buClr>
              <a:buSzPct val="85000"/>
              <a:buFontTx/>
              <a:buBlip>
                <a:blip r:embed="rId2"/>
              </a:buBlip>
              <a:tabLst/>
              <a:defRPr/>
            </a:pPr>
            <a:endParaRPr kumimoji="0" lang="en-US" sz="1400" b="1" i="0" u="none" strike="noStrike" kern="1200" cap="none" spc="-20" normalizeH="0" baseline="0" noProof="0" dirty="0">
              <a:ln>
                <a:noFill/>
              </a:ln>
              <a:solidFill>
                <a:prstClr val="black">
                  <a:lumMod val="85000"/>
                  <a:lumOff val="15000"/>
                </a:prstClr>
              </a:solidFill>
              <a:effectLst/>
              <a:uLnTx/>
              <a:uFillTx/>
              <a:latin typeface="Arial" charset="0"/>
              <a:cs typeface="Arial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ED7D31"/>
              </a:buClr>
              <a:buSzPct val="85000"/>
              <a:buFontTx/>
              <a:buNone/>
              <a:tabLst/>
              <a:defRPr/>
            </a:pPr>
            <a:r>
              <a:rPr kumimoji="0" lang="en-US" sz="1400" b="1" i="0" u="none" strike="noStrike" kern="1200" cap="none" spc="-20" normalizeH="0" baseline="0" noProof="0" dirty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Arial" charset="0"/>
                <a:cs typeface="Arial" charset="0"/>
              </a:rPr>
              <a:t>   District of Columbia:</a:t>
            </a:r>
          </a:p>
          <a:p>
            <a:pPr marL="331470" marR="0" lvl="0" indent="-28575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ED7D31"/>
              </a:buClr>
              <a:buSzPct val="85000"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400" b="0" i="0" u="none" strike="noStrike" kern="1200" cap="none" spc="-20" normalizeH="0" baseline="0" noProof="0" dirty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Arial" charset="0"/>
                <a:cs typeface="Arial" charset="0"/>
              </a:rPr>
              <a:t>DC Fire and EMS runs free CPR classes</a:t>
            </a:r>
          </a:p>
          <a:p>
            <a:pPr marL="331470" marR="0" lvl="0" indent="-28575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ED7D31"/>
              </a:buClr>
              <a:buSzPct val="85000"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400" b="0" i="0" u="none" strike="noStrike" kern="1200" cap="none" spc="-20" normalizeH="0" baseline="0" noProof="0" dirty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Arial" charset="0"/>
                <a:cs typeface="Arial" charset="0"/>
              </a:rPr>
              <a:t>Need better community outreach and education</a:t>
            </a:r>
          </a:p>
        </p:txBody>
      </p:sp>
      <p:pic>
        <p:nvPicPr>
          <p:cNvPr id="10" name="Content Placeholder 14" descr="A screenshot of a cell phone&#10;&#10;Description automatically generated">
            <a:extLst>
              <a:ext uri="{FF2B5EF4-FFF2-40B4-BE49-F238E27FC236}">
                <a16:creationId xmlns:a16="http://schemas.microsoft.com/office/drawing/2014/main" id="{54E30989-0F00-4682-8F27-7FB851C8D4D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4"/>
          <a:stretch>
            <a:fillRect/>
          </a:stretch>
        </p:blipFill>
        <p:spPr>
          <a:xfrm>
            <a:off x="4363429" y="1430275"/>
            <a:ext cx="7237877" cy="48674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17234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>
            <a:extLst>
              <a:ext uri="{FF2B5EF4-FFF2-40B4-BE49-F238E27FC236}">
                <a16:creationId xmlns:a16="http://schemas.microsoft.com/office/drawing/2014/main" id="{21702AFD-5F84-4C40-B1AA-FD1A0CEAB0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599727"/>
            <a:ext cx="10058400" cy="1371600"/>
          </a:xfrm>
        </p:spPr>
        <p:txBody>
          <a:bodyPr/>
          <a:lstStyle/>
          <a:p>
            <a:r>
              <a:rPr lang="en-US" dirty="0"/>
              <a:t>Case Reports</a:t>
            </a:r>
          </a:p>
        </p:txBody>
      </p:sp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EC8A0D3A-2741-2241-A573-3AD1C2B7063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066800" y="1628775"/>
            <a:ext cx="4148138" cy="4586631"/>
          </a:xfrm>
          <a:ln>
            <a:solidFill>
              <a:schemeClr val="tx1"/>
            </a:solidFill>
          </a:ln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sz="2100" u="sng" dirty="0"/>
              <a:t>CPR Induced Consciousness</a:t>
            </a:r>
          </a:p>
          <a:p>
            <a:pPr marL="0" indent="0">
              <a:buNone/>
            </a:pPr>
            <a:r>
              <a:rPr lang="en-US" dirty="0"/>
              <a:t>What is it? </a:t>
            </a:r>
          </a:p>
          <a:p>
            <a:r>
              <a:rPr lang="en-US" dirty="0"/>
              <a:t>Intentional movement, vocalizations, and memories during high quality CPR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Case: 65yo F, history of </a:t>
            </a:r>
            <a:r>
              <a:rPr lang="en-US" dirty="0" err="1"/>
              <a:t>Afib</a:t>
            </a:r>
            <a:r>
              <a:rPr lang="en-US" dirty="0"/>
              <a:t>, C/C: SOB </a:t>
            </a:r>
          </a:p>
          <a:p>
            <a:r>
              <a:rPr lang="en-US" dirty="0"/>
              <a:t>Arrest in ambulance triage</a:t>
            </a:r>
          </a:p>
          <a:p>
            <a:r>
              <a:rPr lang="en-US" dirty="0" err="1"/>
              <a:t>Vfib</a:t>
            </a:r>
            <a:r>
              <a:rPr lang="en-US" dirty="0"/>
              <a:t> on initial rhythm defibrillated</a:t>
            </a:r>
          </a:p>
          <a:p>
            <a:r>
              <a:rPr lang="en-US" dirty="0"/>
              <a:t>Intentional movements of arms and legs during CPR, stopped when CPR was held. Many pauses in CPR due to confusion. </a:t>
            </a:r>
          </a:p>
          <a:p>
            <a:r>
              <a:rPr lang="en-US" dirty="0"/>
              <a:t>Patient admitted to ICU after ACLS care for 40 minutes of refractory </a:t>
            </a:r>
            <a:r>
              <a:rPr lang="en-US" dirty="0" err="1"/>
              <a:t>Vfib</a:t>
            </a:r>
            <a:r>
              <a:rPr lang="en-US" dirty="0"/>
              <a:t>. </a:t>
            </a:r>
          </a:p>
          <a:p>
            <a:endParaRPr lang="en-US" dirty="0"/>
          </a:p>
        </p:txBody>
      </p:sp>
      <p:sp>
        <p:nvSpPr>
          <p:cNvPr id="11" name="Content Placeholder 10">
            <a:extLst>
              <a:ext uri="{FF2B5EF4-FFF2-40B4-BE49-F238E27FC236}">
                <a16:creationId xmlns:a16="http://schemas.microsoft.com/office/drawing/2014/main" id="{227DF8C9-AAB1-8C46-B3BD-937206EDD0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700713" y="1628775"/>
            <a:ext cx="5772150" cy="4586631"/>
          </a:xfrm>
          <a:ln>
            <a:solidFill>
              <a:schemeClr val="tx1"/>
            </a:solidFill>
          </a:ln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sz="2100" u="sng" dirty="0"/>
              <a:t>The Lazarus Effect</a:t>
            </a:r>
          </a:p>
          <a:p>
            <a:pPr marL="0" indent="0">
              <a:buNone/>
            </a:pPr>
            <a:r>
              <a:rPr lang="en-US" dirty="0"/>
              <a:t>What is it?</a:t>
            </a:r>
          </a:p>
          <a:p>
            <a:r>
              <a:rPr lang="en-US" dirty="0"/>
              <a:t>ROSC after termination of resuscitation</a:t>
            </a:r>
          </a:p>
          <a:p>
            <a:r>
              <a:rPr lang="en-US" dirty="0"/>
              <a:t>Thought to be caused by high intrathoracic pressures reducing venous return.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Case: 68yo M, ischemic cardiomyopathy w/ AICD, came from EMS as witnessed arrest</a:t>
            </a:r>
          </a:p>
          <a:p>
            <a:r>
              <a:rPr lang="en-US" dirty="0"/>
              <a:t>Two short episodes of ROSC during 60 minutes of resuscitation </a:t>
            </a:r>
            <a:r>
              <a:rPr lang="en-US" dirty="0" err="1"/>
              <a:t>en</a:t>
            </a:r>
            <a:r>
              <a:rPr lang="en-US" dirty="0"/>
              <a:t> route with EMS</a:t>
            </a:r>
          </a:p>
          <a:p>
            <a:r>
              <a:rPr lang="en-US" dirty="0"/>
              <a:t>PEA per EMS, asystole on arrival</a:t>
            </a:r>
          </a:p>
          <a:p>
            <a:r>
              <a:rPr lang="en-US" dirty="0"/>
              <a:t>Asystole on all pulse checks, TOD called after 14 minutes of ACLS in ER. </a:t>
            </a:r>
          </a:p>
          <a:p>
            <a:r>
              <a:rPr lang="en-US" dirty="0"/>
              <a:t>One minute after TOD, patient regains pulse, noted by RN, and confirmed by MD</a:t>
            </a:r>
          </a:p>
          <a:p>
            <a:r>
              <a:rPr lang="en-US" dirty="0"/>
              <a:t>Patient admitted to ICU, developed multiorgan failure</a:t>
            </a:r>
          </a:p>
        </p:txBody>
      </p:sp>
    </p:spTree>
    <p:extLst>
      <p:ext uri="{BB962C8B-B14F-4D97-AF65-F5344CB8AC3E}">
        <p14:creationId xmlns:p14="http://schemas.microsoft.com/office/powerpoint/2010/main" val="409395390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CE7F7038-3A4D-584C-8C00-99AA1447D5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7854" y="970588"/>
            <a:ext cx="10996291" cy="919373"/>
          </a:xfrm>
        </p:spPr>
        <p:txBody>
          <a:bodyPr/>
          <a:lstStyle/>
          <a:p>
            <a:r>
              <a:rPr lang="en-US" dirty="0"/>
              <a:t>Abstracts and Presentations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EC5FF0D-EE77-274B-B1E4-28463BB7D9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6800" y="1855214"/>
            <a:ext cx="10058400" cy="4054793"/>
          </a:xfrm>
        </p:spPr>
        <p:txBody>
          <a:bodyPr>
            <a:normAutofit fontScale="70000" lnSpcReduction="20000"/>
          </a:bodyPr>
          <a:lstStyle/>
          <a:p>
            <a:pPr fontAlgn="base"/>
            <a:r>
              <a:rPr lang="en-US" dirty="0"/>
              <a:t>Evan Kuhl, Carolyn Robin </a:t>
            </a:r>
            <a:r>
              <a:rPr lang="en-US" dirty="0" err="1"/>
              <a:t>Lanam</a:t>
            </a:r>
            <a:r>
              <a:rPr lang="en-US" dirty="0"/>
              <a:t>, David Yamane “Purposeful movements during CPR masquerading as ROSC” Poster presentation, 2018 American Medical Association Research Symposium, National Harbor, Maryland November 9</a:t>
            </a:r>
            <a:r>
              <a:rPr lang="en-US" baseline="30000" dirty="0"/>
              <a:t>th</a:t>
            </a:r>
            <a:r>
              <a:rPr lang="en-US" dirty="0"/>
              <a:t>, 2018</a:t>
            </a:r>
          </a:p>
          <a:p>
            <a:pPr fontAlgn="base"/>
            <a:r>
              <a:rPr lang="en-US" dirty="0"/>
              <a:t>Carolyn Robin </a:t>
            </a:r>
            <a:r>
              <a:rPr lang="en-US" dirty="0" err="1"/>
              <a:t>Lanam</a:t>
            </a:r>
            <a:r>
              <a:rPr lang="en-US" dirty="0"/>
              <a:t>, David Yamane “Life After Death, The Lazarus Phenomenon” Poster presentation, 2018 American Medical Association Research Symposium, National Harbor, Maryland November 9</a:t>
            </a:r>
            <a:r>
              <a:rPr lang="en-US" baseline="30000" dirty="0"/>
              <a:t>th</a:t>
            </a:r>
            <a:r>
              <a:rPr lang="en-US" dirty="0"/>
              <a:t>, 2018</a:t>
            </a:r>
          </a:p>
          <a:p>
            <a:pPr fontAlgn="base"/>
            <a:r>
              <a:rPr lang="en-US" dirty="0"/>
              <a:t>JLA </a:t>
            </a:r>
            <a:r>
              <a:rPr lang="en-US" dirty="0" err="1"/>
              <a:t>Rabjohns</a:t>
            </a:r>
            <a:r>
              <a:rPr lang="en-US" dirty="0"/>
              <a:t>, E Kuhl, CR </a:t>
            </a:r>
            <a:r>
              <a:rPr lang="en-US" dirty="0" err="1"/>
              <a:t>Lanam</a:t>
            </a:r>
            <a:r>
              <a:rPr lang="en-US" dirty="0"/>
              <a:t>, N Sullivan, P McCarville, D Yamane “Adult CPR Video Review Improves Resident Knowledge” Poster Presentation, 2019 American Academy of Emergency Medicine Annual Conference, Las Vegas, NV March 11</a:t>
            </a:r>
            <a:r>
              <a:rPr lang="en-US" baseline="30000" dirty="0"/>
              <a:t>th</a:t>
            </a:r>
            <a:r>
              <a:rPr lang="en-US" dirty="0"/>
              <a:t>, 2019</a:t>
            </a:r>
          </a:p>
          <a:p>
            <a:pPr fontAlgn="base"/>
            <a:r>
              <a:rPr lang="en-US" dirty="0"/>
              <a:t>E Kuhl, CR </a:t>
            </a:r>
            <a:r>
              <a:rPr lang="en-US" dirty="0" err="1"/>
              <a:t>Lanam</a:t>
            </a:r>
            <a:r>
              <a:rPr lang="en-US" dirty="0"/>
              <a:t>, JLA </a:t>
            </a:r>
            <a:r>
              <a:rPr lang="en-US" dirty="0" err="1"/>
              <a:t>Rabjohns</a:t>
            </a:r>
            <a:r>
              <a:rPr lang="en-US" dirty="0"/>
              <a:t>, N Sullivan, P McCarville, A Rahimi-</a:t>
            </a:r>
            <a:r>
              <a:rPr lang="en-US" dirty="0" err="1"/>
              <a:t>Raber</a:t>
            </a:r>
            <a:r>
              <a:rPr lang="en-US" dirty="0"/>
              <a:t>, C Payette, D Yamane. “A Unique Video-Review Curriculum to Improve Resident Education and Quality Metrics in Cardiac Arrest” Poster Presentation, 2019 CORD Academic Assembly, Seattle, WA; April 1st, 2019</a:t>
            </a:r>
          </a:p>
          <a:p>
            <a:pPr fontAlgn="base"/>
            <a:r>
              <a:rPr lang="en-US" dirty="0"/>
              <a:t>JLA </a:t>
            </a:r>
            <a:r>
              <a:rPr lang="en-US" dirty="0" err="1"/>
              <a:t>Rabjohns</a:t>
            </a:r>
            <a:r>
              <a:rPr lang="en-US" dirty="0"/>
              <a:t>, E Kuhl, CR </a:t>
            </a:r>
            <a:r>
              <a:rPr lang="en-US" dirty="0" err="1"/>
              <a:t>Lanam</a:t>
            </a:r>
            <a:r>
              <a:rPr lang="en-US" dirty="0"/>
              <a:t>, N Sullivan, P McCarville, D Yamane “Adult CPR Video Review Improves Resident Knowledge” Poster Presentation, 2019 GW Research Day; Washington, DC; April 10th, 2019.</a:t>
            </a:r>
          </a:p>
          <a:p>
            <a:pPr fontAlgn="base"/>
            <a:r>
              <a:rPr lang="en-US" dirty="0"/>
              <a:t>N Sullivan, C </a:t>
            </a:r>
            <a:r>
              <a:rPr lang="en-US" dirty="0" err="1"/>
              <a:t>Lanam</a:t>
            </a:r>
            <a:r>
              <a:rPr lang="en-US" dirty="0"/>
              <a:t>, D Yamane, E Kuhl, JLA </a:t>
            </a:r>
            <a:r>
              <a:rPr lang="en-US" dirty="0" err="1"/>
              <a:t>Rabjohns</a:t>
            </a:r>
            <a:r>
              <a:rPr lang="en-US" dirty="0"/>
              <a:t>, P McCarville, C Payette, A Rahimi-Saber, Pulse Check Improvement Through Video Analysis and Feedback. In: SAEM; May 14-18, 2019; Las Vegas, NV</a:t>
            </a:r>
          </a:p>
          <a:p>
            <a:r>
              <a:rPr lang="en-US" dirty="0"/>
              <a:t>P McCarville, C Payette, J </a:t>
            </a:r>
            <a:r>
              <a:rPr lang="en-US" dirty="0" err="1"/>
              <a:t>Rabjohns</a:t>
            </a:r>
            <a:r>
              <a:rPr lang="en-US" dirty="0"/>
              <a:t>, CR </a:t>
            </a:r>
            <a:r>
              <a:rPr lang="en-US" dirty="0" err="1"/>
              <a:t>Lanam</a:t>
            </a:r>
            <a:r>
              <a:rPr lang="en-US" dirty="0"/>
              <a:t>, A Sparks, D </a:t>
            </a:r>
            <a:r>
              <a:rPr lang="en-US" dirty="0" err="1"/>
              <a:t>Yamane“The</a:t>
            </a:r>
            <a:r>
              <a:rPr lang="en-US" dirty="0"/>
              <a:t> Need for Public Awareness in the Washington D.C. Community for Witnessed Cardiac Arrest.”  In: Poster presentation SAEM; May 14-18, 2019; Las Vegas, NV</a:t>
            </a:r>
          </a:p>
        </p:txBody>
      </p:sp>
    </p:spTree>
    <p:extLst>
      <p:ext uri="{BB962C8B-B14F-4D97-AF65-F5344CB8AC3E}">
        <p14:creationId xmlns:p14="http://schemas.microsoft.com/office/powerpoint/2010/main" val="1583107238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986</Words>
  <Application>Microsoft Office PowerPoint</Application>
  <PresentationFormat>Widescreen</PresentationFormat>
  <Paragraphs>96</Paragraphs>
  <Slides>10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Custom Design</vt:lpstr>
      <vt:lpstr>CoVeRT: CPR Video Review Team</vt:lpstr>
      <vt:lpstr>CPR Video Review</vt:lpstr>
      <vt:lpstr>CoVeRT: Resident QI in Resuscitation</vt:lpstr>
      <vt:lpstr>CoVeRT Interventions</vt:lpstr>
      <vt:lpstr>Abstracts and Cases</vt:lpstr>
      <vt:lpstr>Decreasing Pauses</vt:lpstr>
      <vt:lpstr>Low Rate of Bystander CPR in DC Metro</vt:lpstr>
      <vt:lpstr>Case Reports</vt:lpstr>
      <vt:lpstr>Abstracts and Presentations</vt:lpstr>
      <vt:lpstr>More Questions?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CoVeRT: CPR Video Review Team</dc:title>
  <dc:creator>Joseph Kennedy</dc:creator>
  <cp:lastModifiedBy>Joseph Kennedy</cp:lastModifiedBy>
  <cp:revision>1</cp:revision>
  <dcterms:created xsi:type="dcterms:W3CDTF">2021-03-29T14:58:19Z</dcterms:created>
  <dcterms:modified xsi:type="dcterms:W3CDTF">2021-03-29T14:59:30Z</dcterms:modified>
</cp:coreProperties>
</file>