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28600" y="228536"/>
            <a:ext cx="9601200" cy="7329805"/>
          </a:xfrm>
          <a:custGeom>
            <a:avLst/>
            <a:gdLst/>
            <a:ahLst/>
            <a:cxnLst/>
            <a:rect l="l" t="t" r="r" b="b"/>
            <a:pathLst>
              <a:path w="9601200" h="7329805">
                <a:moveTo>
                  <a:pt x="0" y="7329551"/>
                </a:moveTo>
                <a:lnTo>
                  <a:pt x="9601200" y="7329551"/>
                </a:lnTo>
                <a:lnTo>
                  <a:pt x="9601200" y="0"/>
                </a:lnTo>
                <a:lnTo>
                  <a:pt x="0" y="0"/>
                </a:lnTo>
                <a:lnTo>
                  <a:pt x="0" y="7329551"/>
                </a:lnTo>
                <a:close/>
              </a:path>
              <a:path w="9601200" h="7329805">
                <a:moveTo>
                  <a:pt x="0" y="457263"/>
                </a:moveTo>
                <a:lnTo>
                  <a:pt x="9601200" y="457263"/>
                </a:lnTo>
                <a:lnTo>
                  <a:pt x="9601200" y="63"/>
                </a:lnTo>
                <a:lnTo>
                  <a:pt x="0" y="63"/>
                </a:lnTo>
                <a:lnTo>
                  <a:pt x="0" y="457263"/>
                </a:lnTo>
                <a:close/>
              </a:path>
              <a:path w="9601200" h="7329805">
                <a:moveTo>
                  <a:pt x="0" y="2600388"/>
                </a:moveTo>
                <a:lnTo>
                  <a:pt x="9601200" y="2600388"/>
                </a:lnTo>
                <a:lnTo>
                  <a:pt x="9601200" y="1743138"/>
                </a:lnTo>
                <a:lnTo>
                  <a:pt x="0" y="1743138"/>
                </a:lnTo>
                <a:lnTo>
                  <a:pt x="0" y="2600388"/>
                </a:lnTo>
                <a:close/>
              </a:path>
              <a:path w="9601200" h="7329805">
                <a:moveTo>
                  <a:pt x="0" y="2600388"/>
                </a:moveTo>
                <a:lnTo>
                  <a:pt x="457200" y="2600388"/>
                </a:lnTo>
                <a:lnTo>
                  <a:pt x="457200" y="1743138"/>
                </a:lnTo>
                <a:lnTo>
                  <a:pt x="0" y="1743138"/>
                </a:lnTo>
                <a:lnTo>
                  <a:pt x="0" y="260038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730" y="1962808"/>
            <a:ext cx="325755" cy="8248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sz="1000" spc="-5" dirty="0">
                <a:latin typeface="Calibri"/>
                <a:cs typeface="Calibri"/>
              </a:rPr>
              <a:t>Triag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 /Primary</a:t>
            </a:r>
            <a:endParaRPr sz="1000" dirty="0">
              <a:latin typeface="Calibri"/>
              <a:cs typeface="Calibri"/>
            </a:endParaRPr>
          </a:p>
          <a:p>
            <a:pPr marL="201295">
              <a:lnSpc>
                <a:spcPct val="100000"/>
              </a:lnSpc>
              <a:spcBef>
                <a:spcPts val="160"/>
              </a:spcBef>
            </a:pPr>
            <a:r>
              <a:rPr sz="1000" dirty="0">
                <a:latin typeface="Calibri"/>
                <a:cs typeface="Calibri"/>
              </a:rPr>
              <a:t>Nurse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76237" y="4611028"/>
            <a:ext cx="177800" cy="7886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5" dirty="0">
                <a:latin typeface="Calibri"/>
                <a:cs typeface="Calibri"/>
              </a:rPr>
              <a:t>EM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Provider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8600" y="914400"/>
            <a:ext cx="9601200" cy="1057275"/>
          </a:xfrm>
          <a:custGeom>
            <a:avLst/>
            <a:gdLst/>
            <a:ahLst/>
            <a:cxnLst/>
            <a:rect l="l" t="t" r="r" b="b"/>
            <a:pathLst>
              <a:path w="9601200" h="1057275">
                <a:moveTo>
                  <a:pt x="0" y="1057275"/>
                </a:moveTo>
                <a:lnTo>
                  <a:pt x="9601200" y="1057275"/>
                </a:lnTo>
                <a:lnTo>
                  <a:pt x="9601200" y="0"/>
                </a:lnTo>
                <a:lnTo>
                  <a:pt x="0" y="0"/>
                </a:lnTo>
                <a:lnTo>
                  <a:pt x="0" y="1057275"/>
                </a:lnTo>
                <a:close/>
              </a:path>
              <a:path w="9601200" h="1057275">
                <a:moveTo>
                  <a:pt x="0" y="1057275"/>
                </a:moveTo>
                <a:lnTo>
                  <a:pt x="457200" y="1057275"/>
                </a:lnTo>
                <a:lnTo>
                  <a:pt x="457200" y="0"/>
                </a:lnTo>
                <a:lnTo>
                  <a:pt x="0" y="0"/>
                </a:lnTo>
                <a:lnTo>
                  <a:pt x="0" y="10572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76237" y="1208329"/>
            <a:ext cx="177800" cy="4718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Patient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8600" y="6572250"/>
            <a:ext cx="9601200" cy="986155"/>
          </a:xfrm>
          <a:custGeom>
            <a:avLst/>
            <a:gdLst/>
            <a:ahLst/>
            <a:cxnLst/>
            <a:rect l="l" t="t" r="r" b="b"/>
            <a:pathLst>
              <a:path w="9601200" h="986154">
                <a:moveTo>
                  <a:pt x="0" y="985837"/>
                </a:moveTo>
                <a:lnTo>
                  <a:pt x="9601200" y="985837"/>
                </a:lnTo>
                <a:lnTo>
                  <a:pt x="9601200" y="0"/>
                </a:lnTo>
                <a:lnTo>
                  <a:pt x="0" y="0"/>
                </a:lnTo>
                <a:lnTo>
                  <a:pt x="0" y="985837"/>
                </a:lnTo>
                <a:close/>
              </a:path>
              <a:path w="9601200" h="986154">
                <a:moveTo>
                  <a:pt x="0" y="985837"/>
                </a:moveTo>
                <a:lnTo>
                  <a:pt x="457200" y="985837"/>
                </a:lnTo>
                <a:lnTo>
                  <a:pt x="457200" y="0"/>
                </a:lnTo>
                <a:lnTo>
                  <a:pt x="0" y="0"/>
                </a:lnTo>
                <a:lnTo>
                  <a:pt x="0" y="98583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" y="5572125"/>
            <a:ext cx="9601200" cy="1000125"/>
          </a:xfrm>
          <a:custGeom>
            <a:avLst/>
            <a:gdLst/>
            <a:ahLst/>
            <a:cxnLst/>
            <a:rect l="l" t="t" r="r" b="b"/>
            <a:pathLst>
              <a:path w="9601200" h="1000125">
                <a:moveTo>
                  <a:pt x="0" y="1000125"/>
                </a:moveTo>
                <a:lnTo>
                  <a:pt x="9601200" y="1000125"/>
                </a:lnTo>
                <a:lnTo>
                  <a:pt x="9601200" y="0"/>
                </a:lnTo>
                <a:lnTo>
                  <a:pt x="0" y="0"/>
                </a:lnTo>
                <a:lnTo>
                  <a:pt x="0" y="1000125"/>
                </a:lnTo>
                <a:close/>
              </a:path>
              <a:path w="9601200" h="1000125">
                <a:moveTo>
                  <a:pt x="0" y="1000125"/>
                </a:moveTo>
                <a:lnTo>
                  <a:pt x="457200" y="1000125"/>
                </a:lnTo>
                <a:lnTo>
                  <a:pt x="457200" y="0"/>
                </a:lnTo>
                <a:lnTo>
                  <a:pt x="0" y="0"/>
                </a:lnTo>
                <a:lnTo>
                  <a:pt x="0" y="100012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84797" y="5628747"/>
            <a:ext cx="360680" cy="89979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Interdisciplina</a:t>
            </a:r>
            <a:endParaRPr sz="1200">
              <a:latin typeface="Calibri"/>
              <a:cs typeface="Calibri"/>
            </a:endParaRPr>
          </a:p>
          <a:p>
            <a:pPr marL="62865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ry</a:t>
            </a:r>
            <a:r>
              <a:rPr sz="1200" spc="-5" dirty="0">
                <a:latin typeface="Calibri"/>
                <a:cs typeface="Calibri"/>
              </a:rPr>
              <a:t> Personnel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28600" y="685800"/>
            <a:ext cx="9601200" cy="228600"/>
          </a:xfrm>
          <a:custGeom>
            <a:avLst/>
            <a:gdLst/>
            <a:ahLst/>
            <a:cxnLst/>
            <a:rect l="l" t="t" r="r" b="b"/>
            <a:pathLst>
              <a:path w="9601200" h="228600">
                <a:moveTo>
                  <a:pt x="0" y="228600"/>
                </a:moveTo>
                <a:lnTo>
                  <a:pt x="9601200" y="228600"/>
                </a:lnTo>
                <a:lnTo>
                  <a:pt x="96012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41617" y="302323"/>
            <a:ext cx="2652761" cy="584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Calibri"/>
                <a:cs typeface="Calibri"/>
              </a:rPr>
              <a:t>Title</a:t>
            </a:r>
            <a:r>
              <a:rPr lang="en-US" sz="1600" spc="-5" dirty="0">
                <a:latin typeface="Calibri"/>
                <a:cs typeface="Calibri"/>
              </a:rPr>
              <a:t>: ED Flowsheet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1200" spc="-5" dirty="0">
                <a:latin typeface="Calibri"/>
                <a:cs typeface="Calibri"/>
              </a:rPr>
              <a:t>Patient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is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65+</a:t>
            </a:r>
            <a:r>
              <a:rPr lang="en-US" sz="1200" spc="-5" dirty="0">
                <a:latin typeface="Calibri"/>
                <a:cs typeface="Calibri"/>
              </a:rPr>
              <a:t> 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14400" y="1114425"/>
            <a:ext cx="914400" cy="342900"/>
          </a:xfrm>
          <a:custGeom>
            <a:avLst/>
            <a:gdLst/>
            <a:ahLst/>
            <a:cxnLst/>
            <a:rect l="l" t="t" r="r" b="b"/>
            <a:pathLst>
              <a:path w="914400" h="342900">
                <a:moveTo>
                  <a:pt x="171450" y="342900"/>
                </a:moveTo>
                <a:lnTo>
                  <a:pt x="742950" y="342900"/>
                </a:lnTo>
                <a:lnTo>
                  <a:pt x="788546" y="336779"/>
                </a:lnTo>
                <a:lnTo>
                  <a:pt x="829507" y="319503"/>
                </a:lnTo>
                <a:lnTo>
                  <a:pt x="864203" y="292703"/>
                </a:lnTo>
                <a:lnTo>
                  <a:pt x="891003" y="258007"/>
                </a:lnTo>
                <a:lnTo>
                  <a:pt x="908279" y="217046"/>
                </a:lnTo>
                <a:lnTo>
                  <a:pt x="914400" y="171450"/>
                </a:lnTo>
                <a:lnTo>
                  <a:pt x="908279" y="125853"/>
                </a:lnTo>
                <a:lnTo>
                  <a:pt x="891003" y="84892"/>
                </a:lnTo>
                <a:lnTo>
                  <a:pt x="864203" y="50196"/>
                </a:lnTo>
                <a:lnTo>
                  <a:pt x="829507" y="23396"/>
                </a:lnTo>
                <a:lnTo>
                  <a:pt x="788546" y="6120"/>
                </a:lnTo>
                <a:lnTo>
                  <a:pt x="742950" y="0"/>
                </a:lnTo>
                <a:lnTo>
                  <a:pt x="171450" y="0"/>
                </a:lnTo>
                <a:lnTo>
                  <a:pt x="125871" y="6120"/>
                </a:lnTo>
                <a:lnTo>
                  <a:pt x="84915" y="23396"/>
                </a:lnTo>
                <a:lnTo>
                  <a:pt x="50215" y="50196"/>
                </a:lnTo>
                <a:lnTo>
                  <a:pt x="23407" y="84892"/>
                </a:lnTo>
                <a:lnTo>
                  <a:pt x="6124" y="125853"/>
                </a:lnTo>
                <a:lnTo>
                  <a:pt x="0" y="171450"/>
                </a:lnTo>
                <a:lnTo>
                  <a:pt x="6124" y="217046"/>
                </a:lnTo>
                <a:lnTo>
                  <a:pt x="23407" y="258007"/>
                </a:lnTo>
                <a:lnTo>
                  <a:pt x="50215" y="292703"/>
                </a:lnTo>
                <a:lnTo>
                  <a:pt x="84915" y="319503"/>
                </a:lnTo>
                <a:lnTo>
                  <a:pt x="125871" y="336779"/>
                </a:lnTo>
                <a:lnTo>
                  <a:pt x="171450" y="3429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094739" y="1202753"/>
            <a:ext cx="55753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Arrives</a:t>
            </a:r>
            <a:r>
              <a:rPr sz="800" spc="-30" dirty="0">
                <a:latin typeface="Calibri"/>
                <a:cs typeface="Calibri"/>
              </a:rPr>
              <a:t> </a:t>
            </a:r>
            <a:r>
              <a:rPr sz="800" spc="5" dirty="0">
                <a:latin typeface="Calibri"/>
                <a:cs typeface="Calibri"/>
              </a:rPr>
              <a:t>at</a:t>
            </a:r>
            <a:r>
              <a:rPr sz="800" spc="-3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ED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886177" y="2091465"/>
            <a:ext cx="4642595" cy="665623"/>
            <a:chOff x="912812" y="2055812"/>
            <a:chExt cx="4689475" cy="688975"/>
          </a:xfrm>
        </p:grpSpPr>
        <p:sp>
          <p:nvSpPr>
            <p:cNvPr id="18" name="object 18"/>
            <p:cNvSpPr/>
            <p:nvPr/>
          </p:nvSpPr>
          <p:spPr>
            <a:xfrm>
              <a:off x="4686300" y="2057400"/>
              <a:ext cx="914400" cy="685800"/>
            </a:xfrm>
            <a:custGeom>
              <a:avLst/>
              <a:gdLst/>
              <a:ahLst/>
              <a:cxnLst/>
              <a:rect l="l" t="t" r="r" b="b"/>
              <a:pathLst>
                <a:path w="914400" h="685800">
                  <a:moveTo>
                    <a:pt x="0" y="342900"/>
                  </a:moveTo>
                  <a:lnTo>
                    <a:pt x="457200" y="0"/>
                  </a:lnTo>
                  <a:lnTo>
                    <a:pt x="914400" y="342900"/>
                  </a:lnTo>
                  <a:lnTo>
                    <a:pt x="457200" y="685800"/>
                  </a:lnTo>
                  <a:lnTo>
                    <a:pt x="0" y="3429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14400" y="2057400"/>
              <a:ext cx="914400" cy="685800"/>
            </a:xfrm>
            <a:custGeom>
              <a:avLst/>
              <a:gdLst/>
              <a:ahLst/>
              <a:cxnLst/>
              <a:rect l="l" t="t" r="r" b="b"/>
              <a:pathLst>
                <a:path w="914400" h="685800">
                  <a:moveTo>
                    <a:pt x="0" y="685800"/>
                  </a:moveTo>
                  <a:lnTo>
                    <a:pt x="914400" y="68580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6858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079106" y="2290095"/>
            <a:ext cx="586156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Triages  </a:t>
            </a:r>
            <a:r>
              <a:rPr sz="800" dirty="0">
                <a:latin typeface="Calibri"/>
                <a:cs typeface="Calibri"/>
              </a:rPr>
              <a:t>and 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Ass</a:t>
            </a:r>
            <a:r>
              <a:rPr lang="en-US" sz="800" dirty="0">
                <a:latin typeface="Calibri"/>
                <a:cs typeface="Calibri"/>
              </a:rPr>
              <a:t>igns</a:t>
            </a:r>
            <a:r>
              <a:rPr sz="800" dirty="0">
                <a:latin typeface="Calibri"/>
                <a:cs typeface="Calibri"/>
              </a:rPr>
              <a:t>  </a:t>
            </a:r>
            <a:r>
              <a:rPr sz="800" spc="-5" dirty="0">
                <a:latin typeface="Calibri"/>
                <a:cs typeface="Calibri"/>
              </a:rPr>
              <a:t>ESI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686800" y="1045844"/>
            <a:ext cx="914400" cy="480059"/>
          </a:xfrm>
          <a:custGeom>
            <a:avLst/>
            <a:gdLst/>
            <a:ahLst/>
            <a:cxnLst/>
            <a:rect l="l" t="t" r="r" b="b"/>
            <a:pathLst>
              <a:path w="914400" h="480059">
                <a:moveTo>
                  <a:pt x="228600" y="480059"/>
                </a:moveTo>
                <a:lnTo>
                  <a:pt x="685800" y="480059"/>
                </a:lnTo>
                <a:lnTo>
                  <a:pt x="731866" y="475184"/>
                </a:lnTo>
                <a:lnTo>
                  <a:pt x="774775" y="461200"/>
                </a:lnTo>
                <a:lnTo>
                  <a:pt x="813606" y="439072"/>
                </a:lnTo>
                <a:lnTo>
                  <a:pt x="847439" y="409765"/>
                </a:lnTo>
                <a:lnTo>
                  <a:pt x="875354" y="374243"/>
                </a:lnTo>
                <a:lnTo>
                  <a:pt x="896433" y="333470"/>
                </a:lnTo>
                <a:lnTo>
                  <a:pt x="909755" y="288411"/>
                </a:lnTo>
                <a:lnTo>
                  <a:pt x="914400" y="240029"/>
                </a:lnTo>
                <a:lnTo>
                  <a:pt x="909755" y="191648"/>
                </a:lnTo>
                <a:lnTo>
                  <a:pt x="896433" y="146589"/>
                </a:lnTo>
                <a:lnTo>
                  <a:pt x="875354" y="105816"/>
                </a:lnTo>
                <a:lnTo>
                  <a:pt x="847439" y="70294"/>
                </a:lnTo>
                <a:lnTo>
                  <a:pt x="813606" y="40987"/>
                </a:lnTo>
                <a:lnTo>
                  <a:pt x="774775" y="18859"/>
                </a:lnTo>
                <a:lnTo>
                  <a:pt x="731866" y="4875"/>
                </a:lnTo>
                <a:lnTo>
                  <a:pt x="685800" y="0"/>
                </a:lnTo>
                <a:lnTo>
                  <a:pt x="228600" y="0"/>
                </a:lnTo>
                <a:lnTo>
                  <a:pt x="182533" y="4875"/>
                </a:lnTo>
                <a:lnTo>
                  <a:pt x="139624" y="18859"/>
                </a:lnTo>
                <a:lnTo>
                  <a:pt x="100793" y="40987"/>
                </a:lnTo>
                <a:lnTo>
                  <a:pt x="66960" y="70294"/>
                </a:lnTo>
                <a:lnTo>
                  <a:pt x="39045" y="105816"/>
                </a:lnTo>
                <a:lnTo>
                  <a:pt x="17966" y="146589"/>
                </a:lnTo>
                <a:lnTo>
                  <a:pt x="4644" y="191648"/>
                </a:lnTo>
                <a:lnTo>
                  <a:pt x="0" y="240029"/>
                </a:lnTo>
                <a:lnTo>
                  <a:pt x="4644" y="288411"/>
                </a:lnTo>
                <a:lnTo>
                  <a:pt x="17966" y="333470"/>
                </a:lnTo>
                <a:lnTo>
                  <a:pt x="39045" y="374243"/>
                </a:lnTo>
                <a:lnTo>
                  <a:pt x="66960" y="409765"/>
                </a:lnTo>
                <a:lnTo>
                  <a:pt x="100793" y="439072"/>
                </a:lnTo>
                <a:lnTo>
                  <a:pt x="139624" y="461200"/>
                </a:lnTo>
                <a:lnTo>
                  <a:pt x="182533" y="475184"/>
                </a:lnTo>
                <a:lnTo>
                  <a:pt x="228600" y="48005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794495" y="1081023"/>
            <a:ext cx="7112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G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20" dirty="0">
                <a:latin typeface="Calibri"/>
                <a:cs typeface="Calibri"/>
              </a:rPr>
              <a:t>t</a:t>
            </a:r>
            <a:r>
              <a:rPr sz="800" dirty="0">
                <a:latin typeface="Calibri"/>
                <a:cs typeface="Calibri"/>
              </a:rPr>
              <a:t>s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25" dirty="0">
                <a:latin typeface="Calibri"/>
                <a:cs typeface="Calibri"/>
              </a:rPr>
              <a:t>d</a:t>
            </a:r>
            <a:r>
              <a:rPr sz="800" spc="-35" dirty="0">
                <a:latin typeface="Calibri"/>
                <a:cs typeface="Calibri"/>
              </a:rPr>
              <a:t>i</a:t>
            </a:r>
            <a:r>
              <a:rPr sz="800" spc="35" dirty="0">
                <a:latin typeface="Calibri"/>
                <a:cs typeface="Calibri"/>
              </a:rPr>
              <a:t>s</a:t>
            </a:r>
            <a:r>
              <a:rPr sz="800" spc="-40" dirty="0">
                <a:latin typeface="Calibri"/>
                <a:cs typeface="Calibri"/>
              </a:rPr>
              <a:t>c</a:t>
            </a:r>
            <a:r>
              <a:rPr sz="800" spc="25" dirty="0">
                <a:latin typeface="Calibri"/>
                <a:cs typeface="Calibri"/>
              </a:rPr>
              <a:t>h</a:t>
            </a:r>
            <a:r>
              <a:rPr sz="800" spc="-35" dirty="0">
                <a:latin typeface="Calibri"/>
                <a:cs typeface="Calibri"/>
              </a:rPr>
              <a:t>a</a:t>
            </a:r>
            <a:r>
              <a:rPr sz="800" spc="20" dirty="0">
                <a:latin typeface="Calibri"/>
                <a:cs typeface="Calibri"/>
              </a:rPr>
              <a:t>rg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15" dirty="0">
                <a:latin typeface="Calibri"/>
                <a:cs typeface="Calibri"/>
              </a:rPr>
              <a:t>d</a:t>
            </a:r>
            <a:r>
              <a:rPr sz="800" dirty="0">
                <a:latin typeface="Calibri"/>
                <a:cs typeface="Calibri"/>
              </a:rPr>
              <a:t>,  </a:t>
            </a:r>
            <a:r>
              <a:rPr sz="800" spc="-5" dirty="0">
                <a:latin typeface="Calibri"/>
                <a:cs typeface="Calibri"/>
              </a:rPr>
              <a:t>transferred, </a:t>
            </a:r>
            <a:r>
              <a:rPr sz="800" spc="-15" dirty="0">
                <a:latin typeface="Calibri"/>
                <a:cs typeface="Calibri"/>
              </a:rPr>
              <a:t>or </a:t>
            </a:r>
            <a:r>
              <a:rPr sz="800" spc="-1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admitted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127905" y="1180142"/>
            <a:ext cx="1889588" cy="1600669"/>
            <a:chOff x="2455462" y="1145955"/>
            <a:chExt cx="1889588" cy="1600669"/>
          </a:xfrm>
        </p:grpSpPr>
        <p:sp>
          <p:nvSpPr>
            <p:cNvPr id="27" name="object 27"/>
            <p:cNvSpPr/>
            <p:nvPr/>
          </p:nvSpPr>
          <p:spPr>
            <a:xfrm>
              <a:off x="3656075" y="2746624"/>
              <a:ext cx="688975" cy="0"/>
            </a:xfrm>
            <a:custGeom>
              <a:avLst/>
              <a:gdLst/>
              <a:ahLst/>
              <a:cxnLst/>
              <a:rect l="l" t="t" r="r" b="b"/>
              <a:pathLst>
                <a:path w="688975">
                  <a:moveTo>
                    <a:pt x="0" y="0"/>
                  </a:moveTo>
                  <a:lnTo>
                    <a:pt x="3048" y="0"/>
                  </a:lnTo>
                </a:path>
                <a:path w="688975">
                  <a:moveTo>
                    <a:pt x="685800" y="0"/>
                  </a:moveTo>
                  <a:lnTo>
                    <a:pt x="68884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455462" y="1145955"/>
              <a:ext cx="914400" cy="514350"/>
            </a:xfrm>
            <a:custGeom>
              <a:avLst/>
              <a:gdLst/>
              <a:ahLst/>
              <a:cxnLst/>
              <a:rect l="l" t="t" r="r" b="b"/>
              <a:pathLst>
                <a:path w="914400" h="514350">
                  <a:moveTo>
                    <a:pt x="0" y="514350"/>
                  </a:moveTo>
                  <a:lnTo>
                    <a:pt x="914400" y="51435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51435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190240" y="1234601"/>
            <a:ext cx="84264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latin typeface="Calibri"/>
                <a:cs typeface="Calibri"/>
              </a:rPr>
              <a:t>Sits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5" dirty="0">
                <a:latin typeface="Calibri"/>
                <a:cs typeface="Calibri"/>
              </a:rPr>
              <a:t>in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waiting</a:t>
            </a:r>
            <a:r>
              <a:rPr sz="800" spc="-30" dirty="0">
                <a:latin typeface="Calibri"/>
                <a:cs typeface="Calibri"/>
              </a:rPr>
              <a:t> </a:t>
            </a:r>
            <a:r>
              <a:rPr sz="800" spc="5" dirty="0">
                <a:latin typeface="Calibri"/>
                <a:cs typeface="Calibri"/>
              </a:rPr>
              <a:t>roo</a:t>
            </a:r>
            <a:r>
              <a:rPr lang="en-US" sz="800" spc="5" dirty="0">
                <a:latin typeface="Calibri"/>
                <a:cs typeface="Calibri"/>
              </a:rPr>
              <a:t>m till time to be seen or bed available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533798" y="3162476"/>
            <a:ext cx="914400" cy="685800"/>
          </a:xfrm>
          <a:custGeom>
            <a:avLst/>
            <a:gdLst/>
            <a:ahLst/>
            <a:cxnLst/>
            <a:rect l="l" t="t" r="r" b="b"/>
            <a:pathLst>
              <a:path w="914400" h="685800">
                <a:moveTo>
                  <a:pt x="914400" y="0"/>
                </a:moveTo>
                <a:lnTo>
                  <a:pt x="0" y="0"/>
                </a:lnTo>
                <a:lnTo>
                  <a:pt x="0" y="685800"/>
                </a:lnTo>
                <a:lnTo>
                  <a:pt x="914400" y="685800"/>
                </a:lnTo>
                <a:lnTo>
                  <a:pt x="914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object 46"/>
          <p:cNvGrpSpPr/>
          <p:nvPr/>
        </p:nvGrpSpPr>
        <p:grpSpPr>
          <a:xfrm>
            <a:off x="4516527" y="3176490"/>
            <a:ext cx="917575" cy="688975"/>
            <a:chOff x="4056062" y="3170237"/>
            <a:chExt cx="917575" cy="688975"/>
          </a:xfrm>
        </p:grpSpPr>
        <p:sp>
          <p:nvSpPr>
            <p:cNvPr id="47" name="object 47"/>
            <p:cNvSpPr/>
            <p:nvPr/>
          </p:nvSpPr>
          <p:spPr>
            <a:xfrm>
              <a:off x="4057650" y="3171825"/>
              <a:ext cx="914400" cy="685800"/>
            </a:xfrm>
            <a:custGeom>
              <a:avLst/>
              <a:gdLst/>
              <a:ahLst/>
              <a:cxnLst/>
              <a:rect l="l" t="t" r="r" b="b"/>
              <a:pathLst>
                <a:path w="914400" h="685800">
                  <a:moveTo>
                    <a:pt x="457200" y="0"/>
                  </a:moveTo>
                  <a:lnTo>
                    <a:pt x="0" y="342900"/>
                  </a:lnTo>
                  <a:lnTo>
                    <a:pt x="457200" y="685800"/>
                  </a:lnTo>
                  <a:lnTo>
                    <a:pt x="914400" y="3429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057650" y="3171825"/>
              <a:ext cx="914400" cy="685800"/>
            </a:xfrm>
            <a:custGeom>
              <a:avLst/>
              <a:gdLst/>
              <a:ahLst/>
              <a:cxnLst/>
              <a:rect l="l" t="t" r="r" b="b"/>
              <a:pathLst>
                <a:path w="914400" h="685800">
                  <a:moveTo>
                    <a:pt x="0" y="342900"/>
                  </a:moveTo>
                  <a:lnTo>
                    <a:pt x="457200" y="0"/>
                  </a:lnTo>
                  <a:lnTo>
                    <a:pt x="914400" y="342900"/>
                  </a:lnTo>
                  <a:lnTo>
                    <a:pt x="457200" y="685800"/>
                  </a:lnTo>
                  <a:lnTo>
                    <a:pt x="0" y="3429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4654729" y="3391609"/>
            <a:ext cx="648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5" dirty="0">
                <a:latin typeface="Calibri"/>
                <a:cs typeface="Calibri"/>
              </a:rPr>
              <a:t>P</a:t>
            </a:r>
            <a:r>
              <a:rPr sz="800" spc="25" dirty="0">
                <a:latin typeface="Calibri"/>
                <a:cs typeface="Calibri"/>
              </a:rPr>
              <a:t>o</a:t>
            </a:r>
            <a:r>
              <a:rPr sz="800" spc="-15" dirty="0">
                <a:latin typeface="Calibri"/>
                <a:cs typeface="Calibri"/>
              </a:rPr>
              <a:t>s</a:t>
            </a:r>
            <a:r>
              <a:rPr sz="800" spc="15" dirty="0">
                <a:latin typeface="Calibri"/>
                <a:cs typeface="Calibri"/>
              </a:rPr>
              <a:t>i</a:t>
            </a:r>
            <a:r>
              <a:rPr sz="800" spc="-20" dirty="0">
                <a:latin typeface="Calibri"/>
                <a:cs typeface="Calibri"/>
              </a:rPr>
              <a:t>t</a:t>
            </a:r>
            <a:r>
              <a:rPr sz="800" spc="15" dirty="0">
                <a:latin typeface="Calibri"/>
                <a:cs typeface="Calibri"/>
              </a:rPr>
              <a:t>i</a:t>
            </a:r>
            <a:r>
              <a:rPr sz="800" spc="-15" dirty="0">
                <a:latin typeface="Calibri"/>
                <a:cs typeface="Calibri"/>
              </a:rPr>
              <a:t>v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30" dirty="0">
                <a:latin typeface="Calibri"/>
                <a:cs typeface="Calibri"/>
              </a:rPr>
              <a:t> </a:t>
            </a:r>
            <a:r>
              <a:rPr sz="800" spc="25" dirty="0">
                <a:latin typeface="Calibri"/>
                <a:cs typeface="Calibri"/>
              </a:rPr>
              <a:t>o</a:t>
            </a:r>
            <a:r>
              <a:rPr sz="800" dirty="0">
                <a:latin typeface="Calibri"/>
                <a:cs typeface="Calibri"/>
              </a:rPr>
              <a:t>n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spc="15" dirty="0">
                <a:latin typeface="Calibri"/>
                <a:cs typeface="Calibri"/>
              </a:rPr>
              <a:t>a</a:t>
            </a:r>
            <a:r>
              <a:rPr sz="800" spc="-25" dirty="0">
                <a:latin typeface="Calibri"/>
                <a:cs typeface="Calibri"/>
              </a:rPr>
              <a:t>n</a:t>
            </a:r>
            <a:r>
              <a:rPr sz="800" dirty="0">
                <a:latin typeface="Calibri"/>
                <a:cs typeface="Calibri"/>
              </a:rPr>
              <a:t>y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4756710" y="3493090"/>
            <a:ext cx="62674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screens?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486400" y="6700837"/>
            <a:ext cx="1485900" cy="54292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83820" rIns="0" bIns="0" rtlCol="0">
            <a:spAutoFit/>
          </a:bodyPr>
          <a:lstStyle/>
          <a:p>
            <a:pPr marL="52069" marR="27305" indent="-8890" algn="just">
              <a:lnSpc>
                <a:spcPct val="100000"/>
              </a:lnSpc>
              <a:spcBef>
                <a:spcPts val="660"/>
              </a:spcBef>
            </a:pPr>
            <a:r>
              <a:rPr sz="800" spc="-5" dirty="0">
                <a:latin typeface="Calibri"/>
                <a:cs typeface="Calibri"/>
              </a:rPr>
              <a:t>Coordinates </a:t>
            </a:r>
            <a:r>
              <a:rPr sz="800" spc="5" dirty="0">
                <a:latin typeface="Calibri"/>
                <a:cs typeface="Calibri"/>
              </a:rPr>
              <a:t>home </a:t>
            </a:r>
            <a:r>
              <a:rPr sz="800" spc="-5" dirty="0">
                <a:latin typeface="Calibri"/>
                <a:cs typeface="Calibri"/>
              </a:rPr>
              <a:t>health </a:t>
            </a:r>
            <a:r>
              <a:rPr sz="800" spc="-10" dirty="0">
                <a:latin typeface="Calibri"/>
                <a:cs typeface="Calibri"/>
              </a:rPr>
              <a:t>referral, </a:t>
            </a:r>
            <a:r>
              <a:rPr sz="800" spc="-17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other supportive measures; DME, </a:t>
            </a:r>
            <a:r>
              <a:rPr sz="800" spc="-17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O2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5" dirty="0">
                <a:latin typeface="Calibri"/>
                <a:cs typeface="Calibri"/>
              </a:rPr>
              <a:t>if</a:t>
            </a:r>
            <a:r>
              <a:rPr sz="800" spc="-3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needed; </a:t>
            </a:r>
            <a:r>
              <a:rPr sz="800" dirty="0">
                <a:latin typeface="Calibri"/>
                <a:cs typeface="Calibri"/>
              </a:rPr>
              <a:t>transpo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20" dirty="0">
                <a:latin typeface="Calibri"/>
                <a:cs typeface="Calibri"/>
              </a:rPr>
              <a:t>if</a:t>
            </a:r>
            <a:r>
              <a:rPr sz="800" spc="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needed</a:t>
            </a:r>
          </a:p>
        </p:txBody>
      </p:sp>
      <p:sp>
        <p:nvSpPr>
          <p:cNvPr id="57" name="object 57"/>
          <p:cNvSpPr/>
          <p:nvPr/>
        </p:nvSpPr>
        <p:spPr>
          <a:xfrm>
            <a:off x="1264199" y="4662463"/>
            <a:ext cx="914400" cy="685800"/>
          </a:xfrm>
          <a:custGeom>
            <a:avLst/>
            <a:gdLst/>
            <a:ahLst/>
            <a:cxnLst/>
            <a:rect l="l" t="t" r="r" b="b"/>
            <a:pathLst>
              <a:path w="914400" h="685800">
                <a:moveTo>
                  <a:pt x="0" y="685800"/>
                </a:moveTo>
                <a:lnTo>
                  <a:pt x="914400" y="685800"/>
                </a:lnTo>
                <a:lnTo>
                  <a:pt x="91440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354476" y="4911144"/>
            <a:ext cx="6946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826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Evaluates and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15" dirty="0">
                <a:latin typeface="Calibri"/>
                <a:cs typeface="Calibri"/>
              </a:rPr>
              <a:t>a</a:t>
            </a:r>
            <a:r>
              <a:rPr sz="800" spc="-15" dirty="0">
                <a:latin typeface="Calibri"/>
                <a:cs typeface="Calibri"/>
              </a:rPr>
              <a:t>ss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15" dirty="0">
                <a:latin typeface="Calibri"/>
                <a:cs typeface="Calibri"/>
              </a:rPr>
              <a:t>s</a:t>
            </a:r>
            <a:r>
              <a:rPr sz="800" spc="35" dirty="0">
                <a:latin typeface="Calibri"/>
                <a:cs typeface="Calibri"/>
              </a:rPr>
              <a:t>s</a:t>
            </a:r>
            <a:r>
              <a:rPr sz="800" dirty="0">
                <a:latin typeface="Calibri"/>
                <a:cs typeface="Calibri"/>
              </a:rPr>
              <a:t>es</a:t>
            </a:r>
            <a:r>
              <a:rPr sz="800" spc="-45" dirty="0">
                <a:latin typeface="Calibri"/>
                <a:cs typeface="Calibri"/>
              </a:rPr>
              <a:t> </a:t>
            </a:r>
            <a:r>
              <a:rPr sz="800" spc="25" dirty="0">
                <a:latin typeface="Calibri"/>
                <a:cs typeface="Calibri"/>
              </a:rPr>
              <a:t>p</a:t>
            </a:r>
            <a:r>
              <a:rPr sz="800" spc="15" dirty="0">
                <a:latin typeface="Calibri"/>
                <a:cs typeface="Calibri"/>
              </a:rPr>
              <a:t>a</a:t>
            </a:r>
            <a:r>
              <a:rPr sz="800" spc="-20" dirty="0">
                <a:latin typeface="Calibri"/>
                <a:cs typeface="Calibri"/>
              </a:rPr>
              <a:t>t</a:t>
            </a:r>
            <a:r>
              <a:rPr sz="800" spc="15" dirty="0">
                <a:latin typeface="Calibri"/>
                <a:cs typeface="Calibri"/>
              </a:rPr>
              <a:t>i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20" dirty="0">
                <a:latin typeface="Calibri"/>
                <a:cs typeface="Calibri"/>
              </a:rPr>
              <a:t>n</a:t>
            </a:r>
            <a:r>
              <a:rPr sz="800" dirty="0">
                <a:latin typeface="Calibri"/>
                <a:cs typeface="Calibri"/>
              </a:rPr>
              <a:t>t</a:t>
            </a:r>
          </a:p>
        </p:txBody>
      </p:sp>
      <p:sp>
        <p:nvSpPr>
          <p:cNvPr id="59" name="object 59"/>
          <p:cNvSpPr/>
          <p:nvPr/>
        </p:nvSpPr>
        <p:spPr>
          <a:xfrm>
            <a:off x="3600450" y="4657725"/>
            <a:ext cx="1085850" cy="685800"/>
          </a:xfrm>
          <a:custGeom>
            <a:avLst/>
            <a:gdLst/>
            <a:ahLst/>
            <a:cxnLst/>
            <a:rect l="l" t="t" r="r" b="b"/>
            <a:pathLst>
              <a:path w="1085850" h="685800">
                <a:moveTo>
                  <a:pt x="0" y="685800"/>
                </a:moveTo>
                <a:lnTo>
                  <a:pt x="1085850" y="685800"/>
                </a:lnTo>
                <a:lnTo>
                  <a:pt x="108585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3671951" y="4798948"/>
            <a:ext cx="9480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Place orders </a:t>
            </a:r>
            <a:r>
              <a:rPr sz="800" spc="-10" dirty="0">
                <a:latin typeface="Calibri"/>
                <a:cs typeface="Calibri"/>
              </a:rPr>
              <a:t>for </a:t>
            </a:r>
            <a:r>
              <a:rPr sz="800" spc="-5" dirty="0">
                <a:latin typeface="Calibri"/>
                <a:cs typeface="Calibri"/>
              </a:rPr>
              <a:t>any </a:t>
            </a:r>
            <a:r>
              <a:rPr sz="800" spc="5" dirty="0">
                <a:latin typeface="Calibri"/>
                <a:cs typeface="Calibri"/>
              </a:rPr>
              <a:t>in </a:t>
            </a:r>
            <a:r>
              <a:rPr sz="800" spc="-17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ED consults </a:t>
            </a:r>
            <a:r>
              <a:rPr sz="800" spc="-5" dirty="0">
                <a:latin typeface="Calibri"/>
                <a:cs typeface="Calibri"/>
              </a:rPr>
              <a:t>(PT/OT,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palliative,</a:t>
            </a:r>
            <a:r>
              <a:rPr sz="800" spc="-1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psych,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etc.)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2249552" y="5800725"/>
            <a:ext cx="914400" cy="542925"/>
          </a:xfrm>
          <a:custGeom>
            <a:avLst/>
            <a:gdLst/>
            <a:ahLst/>
            <a:cxnLst/>
            <a:rect l="l" t="t" r="r" b="b"/>
            <a:pathLst>
              <a:path w="914400" h="542925">
                <a:moveTo>
                  <a:pt x="0" y="542925"/>
                </a:moveTo>
                <a:lnTo>
                  <a:pt x="914400" y="542925"/>
                </a:lnTo>
                <a:lnTo>
                  <a:pt x="914400" y="0"/>
                </a:lnTo>
                <a:lnTo>
                  <a:pt x="0" y="0"/>
                </a:lnTo>
                <a:lnTo>
                  <a:pt x="0" y="54292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2312787" y="5889424"/>
            <a:ext cx="7385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Evaluates </a:t>
            </a:r>
            <a:r>
              <a:rPr sz="800" spc="-10" dirty="0">
                <a:latin typeface="Calibri"/>
                <a:cs typeface="Calibri"/>
              </a:rPr>
              <a:t>patient </a:t>
            </a:r>
            <a:r>
              <a:rPr sz="800" spc="-17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based </a:t>
            </a:r>
            <a:r>
              <a:rPr sz="800" spc="10" dirty="0">
                <a:latin typeface="Calibri"/>
                <a:cs typeface="Calibri"/>
              </a:rPr>
              <a:t>on </a:t>
            </a:r>
            <a:r>
              <a:rPr sz="800" spc="-5" dirty="0">
                <a:latin typeface="Calibri"/>
                <a:cs typeface="Calibri"/>
              </a:rPr>
              <a:t>consult </a:t>
            </a:r>
            <a:r>
              <a:rPr sz="800" spc="-170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order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4904613" y="4657725"/>
            <a:ext cx="753745" cy="685800"/>
          </a:xfrm>
          <a:custGeom>
            <a:avLst/>
            <a:gdLst/>
            <a:ahLst/>
            <a:cxnLst/>
            <a:rect l="l" t="t" r="r" b="b"/>
            <a:pathLst>
              <a:path w="753745" h="685800">
                <a:moveTo>
                  <a:pt x="0" y="685800"/>
                </a:moveTo>
                <a:lnTo>
                  <a:pt x="753186" y="685800"/>
                </a:lnTo>
                <a:lnTo>
                  <a:pt x="753186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5009769" y="4798948"/>
            <a:ext cx="5486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800" spc="20" dirty="0">
                <a:latin typeface="Calibri"/>
                <a:cs typeface="Calibri"/>
              </a:rPr>
              <a:t>C</a:t>
            </a:r>
            <a:r>
              <a:rPr sz="800" spc="-25" dirty="0">
                <a:latin typeface="Calibri"/>
                <a:cs typeface="Calibri"/>
              </a:rPr>
              <a:t>on</a:t>
            </a:r>
            <a:r>
              <a:rPr sz="800" dirty="0">
                <a:latin typeface="Calibri"/>
                <a:cs typeface="Calibri"/>
              </a:rPr>
              <a:t>fe</a:t>
            </a:r>
            <a:r>
              <a:rPr sz="800" spc="20" dirty="0">
                <a:latin typeface="Calibri"/>
                <a:cs typeface="Calibri"/>
              </a:rPr>
              <a:t>r</a:t>
            </a:r>
            <a:r>
              <a:rPr sz="800" dirty="0">
                <a:latin typeface="Calibri"/>
                <a:cs typeface="Calibri"/>
              </a:rPr>
              <a:t>s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25" dirty="0">
                <a:latin typeface="Calibri"/>
                <a:cs typeface="Calibri"/>
              </a:rPr>
              <a:t>w</a:t>
            </a:r>
            <a:r>
              <a:rPr sz="800" spc="15" dirty="0">
                <a:latin typeface="Calibri"/>
                <a:cs typeface="Calibri"/>
              </a:rPr>
              <a:t>i</a:t>
            </a:r>
            <a:r>
              <a:rPr sz="800" spc="-20" dirty="0">
                <a:latin typeface="Calibri"/>
                <a:cs typeface="Calibri"/>
              </a:rPr>
              <a:t>t</a:t>
            </a:r>
            <a:r>
              <a:rPr sz="800" dirty="0">
                <a:latin typeface="Calibri"/>
                <a:cs typeface="Calibri"/>
              </a:rPr>
              <a:t>h  </a:t>
            </a:r>
            <a:r>
              <a:rPr sz="800" spc="-5" dirty="0">
                <a:latin typeface="Calibri"/>
                <a:cs typeface="Calibri"/>
              </a:rPr>
              <a:t>team </a:t>
            </a:r>
            <a:r>
              <a:rPr sz="800" spc="10" dirty="0">
                <a:latin typeface="Calibri"/>
                <a:cs typeface="Calibri"/>
              </a:rPr>
              <a:t>on </a:t>
            </a:r>
            <a:r>
              <a:rPr sz="800" spc="1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disposition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772150" y="4657725"/>
            <a:ext cx="914400" cy="685800"/>
          </a:xfrm>
          <a:custGeom>
            <a:avLst/>
            <a:gdLst/>
            <a:ahLst/>
            <a:cxnLst/>
            <a:rect l="l" t="t" r="r" b="b"/>
            <a:pathLst>
              <a:path w="914400" h="685800">
                <a:moveTo>
                  <a:pt x="0" y="342900"/>
                </a:moveTo>
                <a:lnTo>
                  <a:pt x="457200" y="0"/>
                </a:lnTo>
                <a:lnTo>
                  <a:pt x="914400" y="342900"/>
                </a:lnTo>
                <a:lnTo>
                  <a:pt x="457200" y="685800"/>
                </a:lnTo>
                <a:lnTo>
                  <a:pt x="0" y="3429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994780" y="4920869"/>
            <a:ext cx="477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Discharge?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7256096" y="1027721"/>
            <a:ext cx="914400" cy="514350"/>
          </a:xfrm>
          <a:custGeom>
            <a:avLst/>
            <a:gdLst/>
            <a:ahLst/>
            <a:cxnLst/>
            <a:rect l="l" t="t" r="r" b="b"/>
            <a:pathLst>
              <a:path w="914400" h="514350">
                <a:moveTo>
                  <a:pt x="0" y="514350"/>
                </a:moveTo>
                <a:lnTo>
                  <a:pt x="914400" y="514350"/>
                </a:lnTo>
                <a:lnTo>
                  <a:pt x="914400" y="0"/>
                </a:lnTo>
                <a:lnTo>
                  <a:pt x="0" y="0"/>
                </a:lnTo>
                <a:lnTo>
                  <a:pt x="0" y="51435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7327851" y="1141303"/>
            <a:ext cx="7708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0000"/>
              </a:lnSpc>
              <a:spcBef>
                <a:spcPts val="100"/>
              </a:spcBef>
            </a:pPr>
            <a:r>
              <a:rPr sz="800" spc="15" dirty="0">
                <a:latin typeface="Calibri"/>
                <a:cs typeface="Calibri"/>
              </a:rPr>
              <a:t>R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40" dirty="0">
                <a:latin typeface="Calibri"/>
                <a:cs typeface="Calibri"/>
              </a:rPr>
              <a:t>c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15" dirty="0">
                <a:latin typeface="Calibri"/>
                <a:cs typeface="Calibri"/>
              </a:rPr>
              <a:t>i</a:t>
            </a:r>
            <a:r>
              <a:rPr sz="800" spc="-15" dirty="0">
                <a:latin typeface="Calibri"/>
                <a:cs typeface="Calibri"/>
              </a:rPr>
              <a:t>v</a:t>
            </a:r>
            <a:r>
              <a:rPr sz="800" dirty="0">
                <a:latin typeface="Calibri"/>
                <a:cs typeface="Calibri"/>
              </a:rPr>
              <a:t>es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15" dirty="0">
                <a:latin typeface="Calibri"/>
                <a:cs typeface="Calibri"/>
              </a:rPr>
              <a:t>s</a:t>
            </a:r>
            <a:r>
              <a:rPr sz="800" spc="30" dirty="0">
                <a:latin typeface="Calibri"/>
                <a:cs typeface="Calibri"/>
              </a:rPr>
              <a:t>t</a:t>
            </a:r>
            <a:r>
              <a:rPr sz="800" spc="-35" dirty="0">
                <a:latin typeface="Calibri"/>
                <a:cs typeface="Calibri"/>
              </a:rPr>
              <a:t>a</a:t>
            </a:r>
            <a:r>
              <a:rPr sz="800" spc="25" dirty="0">
                <a:latin typeface="Calibri"/>
                <a:cs typeface="Calibri"/>
              </a:rPr>
              <a:t>n</a:t>
            </a:r>
            <a:r>
              <a:rPr sz="800" spc="-25" dirty="0">
                <a:latin typeface="Calibri"/>
                <a:cs typeface="Calibri"/>
              </a:rPr>
              <a:t>d</a:t>
            </a:r>
            <a:r>
              <a:rPr sz="800" spc="15" dirty="0">
                <a:latin typeface="Calibri"/>
                <a:cs typeface="Calibri"/>
              </a:rPr>
              <a:t>a</a:t>
            </a:r>
            <a:r>
              <a:rPr sz="800" spc="-30" dirty="0">
                <a:latin typeface="Calibri"/>
                <a:cs typeface="Calibri"/>
              </a:rPr>
              <a:t>r</a:t>
            </a:r>
            <a:r>
              <a:rPr sz="800" dirty="0">
                <a:latin typeface="Calibri"/>
                <a:cs typeface="Calibri"/>
              </a:rPr>
              <a:t>d  </a:t>
            </a:r>
            <a:r>
              <a:rPr sz="800" spc="-5" dirty="0">
                <a:latin typeface="Calibri"/>
                <a:cs typeface="Calibri"/>
              </a:rPr>
              <a:t>care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7143750" y="4657725"/>
            <a:ext cx="914400" cy="685800"/>
          </a:xfrm>
          <a:custGeom>
            <a:avLst/>
            <a:gdLst/>
            <a:ahLst/>
            <a:cxnLst/>
            <a:rect l="l" t="t" r="r" b="b"/>
            <a:pathLst>
              <a:path w="914400" h="685800">
                <a:moveTo>
                  <a:pt x="0" y="342900"/>
                </a:moveTo>
                <a:lnTo>
                  <a:pt x="457200" y="0"/>
                </a:lnTo>
                <a:lnTo>
                  <a:pt x="914400" y="342900"/>
                </a:lnTo>
                <a:lnTo>
                  <a:pt x="457200" y="685800"/>
                </a:lnTo>
                <a:lnTo>
                  <a:pt x="0" y="3429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7397750" y="4920869"/>
            <a:ext cx="41655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Transfer?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8686800" y="4657725"/>
            <a:ext cx="914400" cy="685800"/>
          </a:xfrm>
          <a:custGeom>
            <a:avLst/>
            <a:gdLst/>
            <a:ahLst/>
            <a:cxnLst/>
            <a:rect l="l" t="t" r="r" b="b"/>
            <a:pathLst>
              <a:path w="914400" h="685800">
                <a:moveTo>
                  <a:pt x="0" y="342900"/>
                </a:moveTo>
                <a:lnTo>
                  <a:pt x="457200" y="0"/>
                </a:lnTo>
                <a:lnTo>
                  <a:pt x="914400" y="342900"/>
                </a:lnTo>
                <a:lnTo>
                  <a:pt x="457200" y="685800"/>
                </a:lnTo>
                <a:lnTo>
                  <a:pt x="0" y="3429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8988043" y="4920869"/>
            <a:ext cx="32385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5" dirty="0">
                <a:latin typeface="Calibri"/>
                <a:cs typeface="Calibri"/>
              </a:rPr>
              <a:t>A</a:t>
            </a:r>
            <a:r>
              <a:rPr sz="800" spc="30" dirty="0">
                <a:latin typeface="Calibri"/>
                <a:cs typeface="Calibri"/>
              </a:rPr>
              <a:t>d</a:t>
            </a:r>
            <a:r>
              <a:rPr sz="800" spc="-40" dirty="0">
                <a:latin typeface="Calibri"/>
                <a:cs typeface="Calibri"/>
              </a:rPr>
              <a:t>m</a:t>
            </a:r>
            <a:r>
              <a:rPr sz="800" spc="15" dirty="0">
                <a:latin typeface="Calibri"/>
                <a:cs typeface="Calibri"/>
              </a:rPr>
              <a:t>i</a:t>
            </a:r>
            <a:r>
              <a:rPr sz="800" dirty="0">
                <a:latin typeface="Calibri"/>
                <a:cs typeface="Calibri"/>
              </a:rPr>
              <a:t>t?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5840654" y="3459889"/>
            <a:ext cx="34346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Calibri"/>
                <a:cs typeface="Calibri"/>
              </a:rPr>
              <a:t>NO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119" name="object 119"/>
          <p:cNvSpPr txBox="1"/>
          <p:nvPr/>
        </p:nvSpPr>
        <p:spPr>
          <a:xfrm flipH="1">
            <a:off x="4443031" y="4343084"/>
            <a:ext cx="17697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latin typeface="Calibri"/>
                <a:cs typeface="Calibri"/>
              </a:rPr>
              <a:t>YES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3583876" y="5962268"/>
            <a:ext cx="85915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Delivers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assessment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6147689" y="5943345"/>
            <a:ext cx="1752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latin typeface="Calibri"/>
                <a:cs typeface="Calibri"/>
              </a:rPr>
              <a:t>YES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6840601" y="4920869"/>
            <a:ext cx="1543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Calibri"/>
                <a:cs typeface="Calibri"/>
              </a:rPr>
              <a:t>NO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49" name="object 149"/>
          <p:cNvGrpSpPr/>
          <p:nvPr/>
        </p:nvGrpSpPr>
        <p:grpSpPr>
          <a:xfrm>
            <a:off x="8053387" y="4959096"/>
            <a:ext cx="633730" cy="83185"/>
            <a:chOff x="8053387" y="4959096"/>
            <a:chExt cx="633730" cy="83185"/>
          </a:xfrm>
        </p:grpSpPr>
        <p:sp>
          <p:nvSpPr>
            <p:cNvPr id="150" name="object 150"/>
            <p:cNvSpPr/>
            <p:nvPr/>
          </p:nvSpPr>
          <p:spPr>
            <a:xfrm>
              <a:off x="8058150" y="5000625"/>
              <a:ext cx="556260" cy="0"/>
            </a:xfrm>
            <a:custGeom>
              <a:avLst/>
              <a:gdLst/>
              <a:ahLst/>
              <a:cxnLst/>
              <a:rect l="l" t="t" r="r" b="b"/>
              <a:pathLst>
                <a:path w="556259">
                  <a:moveTo>
                    <a:pt x="0" y="0"/>
                  </a:moveTo>
                  <a:lnTo>
                    <a:pt x="247903" y="0"/>
                  </a:lnTo>
                </a:path>
                <a:path w="556259">
                  <a:moveTo>
                    <a:pt x="380758" y="0"/>
                  </a:moveTo>
                  <a:lnTo>
                    <a:pt x="556005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8603741" y="4959096"/>
              <a:ext cx="83185" cy="83185"/>
            </a:xfrm>
            <a:custGeom>
              <a:avLst/>
              <a:gdLst/>
              <a:ahLst/>
              <a:cxnLst/>
              <a:rect l="l" t="t" r="r" b="b"/>
              <a:pathLst>
                <a:path w="83184" h="83185">
                  <a:moveTo>
                    <a:pt x="0" y="0"/>
                  </a:moveTo>
                  <a:lnTo>
                    <a:pt x="0" y="83057"/>
                  </a:lnTo>
                  <a:lnTo>
                    <a:pt x="83058" y="415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2" name="object 152"/>
          <p:cNvSpPr txBox="1"/>
          <p:nvPr/>
        </p:nvSpPr>
        <p:spPr>
          <a:xfrm>
            <a:off x="8298815" y="4920869"/>
            <a:ext cx="1543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Calibri"/>
                <a:cs typeface="Calibri"/>
              </a:rPr>
              <a:t>NO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8841993" y="1666621"/>
            <a:ext cx="6121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G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20" dirty="0">
                <a:latin typeface="Calibri"/>
                <a:cs typeface="Calibri"/>
              </a:rPr>
              <a:t>t</a:t>
            </a:r>
            <a:r>
              <a:rPr sz="800" dirty="0">
                <a:latin typeface="Calibri"/>
                <a:cs typeface="Calibri"/>
              </a:rPr>
              <a:t>s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15" dirty="0">
                <a:latin typeface="Calibri"/>
                <a:cs typeface="Calibri"/>
              </a:rPr>
              <a:t>a</a:t>
            </a:r>
            <a:r>
              <a:rPr sz="800" spc="-25" dirty="0">
                <a:latin typeface="Calibri"/>
                <a:cs typeface="Calibri"/>
              </a:rPr>
              <a:t>d</a:t>
            </a:r>
            <a:r>
              <a:rPr sz="800" spc="5" dirty="0">
                <a:latin typeface="Calibri"/>
                <a:cs typeface="Calibri"/>
              </a:rPr>
              <a:t>m</a:t>
            </a:r>
            <a:r>
              <a:rPr sz="800" spc="15" dirty="0">
                <a:latin typeface="Calibri"/>
                <a:cs typeface="Calibri"/>
              </a:rPr>
              <a:t>i</a:t>
            </a:r>
            <a:r>
              <a:rPr sz="800" spc="-20" dirty="0">
                <a:latin typeface="Calibri"/>
                <a:cs typeface="Calibri"/>
              </a:rPr>
              <a:t>t</a:t>
            </a:r>
            <a:r>
              <a:rPr sz="800" spc="30" dirty="0">
                <a:latin typeface="Calibri"/>
                <a:cs typeface="Calibri"/>
              </a:rPr>
              <a:t>t</a:t>
            </a:r>
            <a:r>
              <a:rPr sz="800" spc="-50" dirty="0">
                <a:latin typeface="Calibri"/>
                <a:cs typeface="Calibri"/>
              </a:rPr>
              <a:t>e</a:t>
            </a:r>
            <a:r>
              <a:rPr sz="800" dirty="0">
                <a:latin typeface="Calibri"/>
                <a:cs typeface="Calibri"/>
              </a:rPr>
              <a:t>d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58" name="object 158"/>
          <p:cNvGrpSpPr/>
          <p:nvPr/>
        </p:nvGrpSpPr>
        <p:grpSpPr>
          <a:xfrm>
            <a:off x="9102470" y="1920239"/>
            <a:ext cx="83185" cy="2742565"/>
            <a:chOff x="9102470" y="1920239"/>
            <a:chExt cx="83185" cy="2742565"/>
          </a:xfrm>
        </p:grpSpPr>
        <p:sp>
          <p:nvSpPr>
            <p:cNvPr id="159" name="object 159"/>
            <p:cNvSpPr/>
            <p:nvPr/>
          </p:nvSpPr>
          <p:spPr>
            <a:xfrm>
              <a:off x="9143999" y="1992883"/>
              <a:ext cx="0" cy="2665095"/>
            </a:xfrm>
            <a:custGeom>
              <a:avLst/>
              <a:gdLst/>
              <a:ahLst/>
              <a:cxnLst/>
              <a:rect l="l" t="t" r="r" b="b"/>
              <a:pathLst>
                <a:path h="2665095">
                  <a:moveTo>
                    <a:pt x="0" y="2582926"/>
                  </a:moveTo>
                  <a:lnTo>
                    <a:pt x="0" y="2664841"/>
                  </a:lnTo>
                </a:path>
                <a:path h="2665095">
                  <a:moveTo>
                    <a:pt x="0" y="0"/>
                  </a:moveTo>
                  <a:lnTo>
                    <a:pt x="0" y="246100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9102470" y="1920239"/>
              <a:ext cx="83185" cy="83185"/>
            </a:xfrm>
            <a:custGeom>
              <a:avLst/>
              <a:gdLst/>
              <a:ahLst/>
              <a:cxnLst/>
              <a:rect l="l" t="t" r="r" b="b"/>
              <a:pathLst>
                <a:path w="83184" h="83185">
                  <a:moveTo>
                    <a:pt x="41529" y="0"/>
                  </a:moveTo>
                  <a:lnTo>
                    <a:pt x="0" y="83058"/>
                  </a:lnTo>
                  <a:lnTo>
                    <a:pt x="83058" y="83058"/>
                  </a:lnTo>
                  <a:lnTo>
                    <a:pt x="4152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1" name="object 161"/>
          <p:cNvSpPr txBox="1"/>
          <p:nvPr/>
        </p:nvSpPr>
        <p:spPr>
          <a:xfrm>
            <a:off x="9064243" y="4434840"/>
            <a:ext cx="1752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latin typeface="Calibri"/>
                <a:cs typeface="Calibri"/>
              </a:rPr>
              <a:t>YES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5906508" y="2315934"/>
            <a:ext cx="644223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Screens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fo</a:t>
            </a:r>
            <a:r>
              <a:rPr sz="800" dirty="0">
                <a:latin typeface="Calibri"/>
                <a:cs typeface="Calibri"/>
              </a:rPr>
              <a:t>r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abuse  &amp;</a:t>
            </a:r>
            <a:r>
              <a:rPr sz="800" spc="-5" dirty="0">
                <a:latin typeface="Calibri"/>
                <a:cs typeface="Calibri"/>
              </a:rPr>
              <a:t> neglect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3543300" y="2484297"/>
            <a:ext cx="914400" cy="260985"/>
          </a:xfrm>
          <a:custGeom>
            <a:avLst/>
            <a:gdLst/>
            <a:ahLst/>
            <a:cxnLst/>
            <a:rect l="l" t="t" r="r" b="b"/>
            <a:pathLst>
              <a:path w="914400" h="260985">
                <a:moveTo>
                  <a:pt x="914400" y="0"/>
                </a:moveTo>
                <a:lnTo>
                  <a:pt x="0" y="0"/>
                </a:lnTo>
                <a:lnTo>
                  <a:pt x="0" y="260869"/>
                </a:lnTo>
                <a:lnTo>
                  <a:pt x="914400" y="260869"/>
                </a:lnTo>
                <a:lnTo>
                  <a:pt x="914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66" name="Straight Arrow Connector 165"/>
          <p:cNvCxnSpPr/>
          <p:nvPr/>
        </p:nvCxnSpPr>
        <p:spPr>
          <a:xfrm flipH="1">
            <a:off x="3022600" y="5385117"/>
            <a:ext cx="646430" cy="415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 flipV="1">
            <a:off x="3217256" y="6027103"/>
            <a:ext cx="341284" cy="32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 flipV="1">
            <a:off x="4443031" y="5385117"/>
            <a:ext cx="461582" cy="415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endCxn id="136" idx="0"/>
          </p:cNvCxnSpPr>
          <p:nvPr/>
        </p:nvCxnSpPr>
        <p:spPr>
          <a:xfrm>
            <a:off x="6229350" y="5385117"/>
            <a:ext cx="5969" cy="558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136" idx="2"/>
          </p:cNvCxnSpPr>
          <p:nvPr/>
        </p:nvCxnSpPr>
        <p:spPr>
          <a:xfrm>
            <a:off x="6235319" y="6090665"/>
            <a:ext cx="9652" cy="527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1912556" y="2141949"/>
            <a:ext cx="957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Patient is roomed immediately  whenever possible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3110229" y="1977103"/>
            <a:ext cx="92265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/>
              <a:t>The ED is busy and the patient is stable </a:t>
            </a:r>
          </a:p>
        </p:txBody>
      </p:sp>
      <p:cxnSp>
        <p:nvCxnSpPr>
          <p:cNvPr id="180" name="Straight Arrow Connector 179"/>
          <p:cNvCxnSpPr/>
          <p:nvPr/>
        </p:nvCxnSpPr>
        <p:spPr>
          <a:xfrm flipH="1" flipV="1">
            <a:off x="3571866" y="1746298"/>
            <a:ext cx="1" cy="249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 flipH="1">
            <a:off x="1370068" y="1472818"/>
            <a:ext cx="1532" cy="637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20" idx="3"/>
          </p:cNvCxnSpPr>
          <p:nvPr/>
        </p:nvCxnSpPr>
        <p:spPr>
          <a:xfrm flipV="1">
            <a:off x="1665262" y="2410269"/>
            <a:ext cx="160123" cy="9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>
            <a:off x="2886075" y="2592473"/>
            <a:ext cx="17339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9" name="object 34"/>
          <p:cNvSpPr/>
          <p:nvPr/>
        </p:nvSpPr>
        <p:spPr>
          <a:xfrm>
            <a:off x="2894378" y="3180950"/>
            <a:ext cx="1103965" cy="798563"/>
          </a:xfrm>
          <a:custGeom>
            <a:avLst/>
            <a:gdLst/>
            <a:ahLst/>
            <a:cxnLst/>
            <a:rect l="l" t="t" r="r" b="b"/>
            <a:pathLst>
              <a:path w="914400" h="685800">
                <a:moveTo>
                  <a:pt x="914400" y="0"/>
                </a:moveTo>
                <a:lnTo>
                  <a:pt x="0" y="0"/>
                </a:lnTo>
                <a:lnTo>
                  <a:pt x="0" y="685800"/>
                </a:lnTo>
                <a:lnTo>
                  <a:pt x="914400" y="685800"/>
                </a:lnTo>
                <a:lnTo>
                  <a:pt x="914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36"/>
          <p:cNvSpPr txBox="1"/>
          <p:nvPr/>
        </p:nvSpPr>
        <p:spPr>
          <a:xfrm>
            <a:off x="4643303" y="2110537"/>
            <a:ext cx="646430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spcBef>
                <a:spcPts val="100"/>
              </a:spcBef>
            </a:pPr>
            <a:r>
              <a:rPr sz="800" spc="-10" dirty="0">
                <a:latin typeface="Calibri"/>
                <a:cs typeface="Calibri"/>
              </a:rPr>
              <a:t>Performs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17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scree</a:t>
            </a:r>
            <a:r>
              <a:rPr lang="en-US" sz="800" spc="-5" dirty="0">
                <a:latin typeface="Calibri"/>
                <a:cs typeface="Calibri"/>
              </a:rPr>
              <a:t>ning for</a:t>
            </a:r>
          </a:p>
          <a:p>
            <a:pPr marL="12700" marR="5080" algn="ctr">
              <a:spcBef>
                <a:spcPts val="100"/>
              </a:spcBef>
            </a:pPr>
            <a:r>
              <a:rPr lang="en-US" sz="800" spc="-5" dirty="0">
                <a:latin typeface="Calibri"/>
                <a:cs typeface="Calibri"/>
              </a:rPr>
              <a:t>Cognitive function and fall risk </a:t>
            </a:r>
            <a:endParaRPr lang="en-US" sz="800" dirty="0"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4620006" y="2003424"/>
            <a:ext cx="724354" cy="78424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8" name="Straight Arrow Connector 197"/>
          <p:cNvCxnSpPr>
            <a:stCxn id="192" idx="2"/>
          </p:cNvCxnSpPr>
          <p:nvPr/>
        </p:nvCxnSpPr>
        <p:spPr>
          <a:xfrm>
            <a:off x="4966518" y="2887673"/>
            <a:ext cx="9659" cy="2548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 flipH="1">
            <a:off x="4620006" y="3894355"/>
            <a:ext cx="311790" cy="432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>
            <a:off x="5474236" y="3520397"/>
            <a:ext cx="3682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7" name="Rectangle 206"/>
          <p:cNvSpPr/>
          <p:nvPr/>
        </p:nvSpPr>
        <p:spPr>
          <a:xfrm>
            <a:off x="6686550" y="2925826"/>
            <a:ext cx="457200" cy="2551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2" name="Elbow Connector 211"/>
          <p:cNvCxnSpPr/>
          <p:nvPr/>
        </p:nvCxnSpPr>
        <p:spPr>
          <a:xfrm rot="5400000" flipH="1" flipV="1">
            <a:off x="5857218" y="1644309"/>
            <a:ext cx="1878411" cy="1763511"/>
          </a:xfrm>
          <a:prstGeom prst="bentConnector3">
            <a:avLst>
              <a:gd name="adj1" fmla="val 2867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>
            <a:off x="8298815" y="1284896"/>
            <a:ext cx="3465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/>
          <p:nvPr/>
        </p:nvCxnSpPr>
        <p:spPr>
          <a:xfrm flipV="1">
            <a:off x="5372290" y="2507626"/>
            <a:ext cx="21404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 flipH="1">
            <a:off x="4215914" y="4473347"/>
            <a:ext cx="252031" cy="181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TextBox 228"/>
          <p:cNvSpPr txBox="1"/>
          <p:nvPr/>
        </p:nvSpPr>
        <p:spPr>
          <a:xfrm>
            <a:off x="3583876" y="5800725"/>
            <a:ext cx="859155" cy="542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231" name="Straight Arrow Connector 230"/>
          <p:cNvCxnSpPr/>
          <p:nvPr/>
        </p:nvCxnSpPr>
        <p:spPr>
          <a:xfrm flipV="1">
            <a:off x="1663088" y="2031232"/>
            <a:ext cx="1458761" cy="85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2" name="TextBox 231"/>
          <p:cNvSpPr txBox="1"/>
          <p:nvPr/>
        </p:nvSpPr>
        <p:spPr>
          <a:xfrm>
            <a:off x="985528" y="2127332"/>
            <a:ext cx="715840" cy="5989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236" name="Straight Arrow Connector 235"/>
          <p:cNvCxnSpPr/>
          <p:nvPr/>
        </p:nvCxnSpPr>
        <p:spPr>
          <a:xfrm>
            <a:off x="5672507" y="5042281"/>
            <a:ext cx="99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4042305" y="1694492"/>
            <a:ext cx="577701" cy="2771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969295" y="2755829"/>
            <a:ext cx="107280" cy="189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1889592" y="2887673"/>
            <a:ext cx="359961" cy="17671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178599" y="5042281"/>
            <a:ext cx="142185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endCxn id="144" idx="1"/>
          </p:cNvCxnSpPr>
          <p:nvPr/>
        </p:nvCxnSpPr>
        <p:spPr>
          <a:xfrm flipV="1">
            <a:off x="6686550" y="4994529"/>
            <a:ext cx="154051" cy="60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44" idx="3"/>
          </p:cNvCxnSpPr>
          <p:nvPr/>
        </p:nvCxnSpPr>
        <p:spPr>
          <a:xfrm>
            <a:off x="6994906" y="4994529"/>
            <a:ext cx="14884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151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G. Raymond</dc:creator>
  <cp:keywords>&lt;Patient&gt; &lt;Triage Nurse&gt; &lt;Bedside Nurse&gt; &lt;GEM Nurse&gt; &lt;EM Provider&gt; &lt;Interdisciplinary Personnel&gt; &lt;Case Management&gt;</cp:keywords>
  <cp:lastModifiedBy>Amber Hartman</cp:lastModifiedBy>
  <cp:revision>11</cp:revision>
  <dcterms:created xsi:type="dcterms:W3CDTF">2021-06-25T16:50:28Z</dcterms:created>
  <dcterms:modified xsi:type="dcterms:W3CDTF">2021-08-31T15:34:59Z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2021-02-22T00:00:00Z</vt:filetime>
  </property>
  <property fmtid="{D5CDD505-2E9C-101B-9397-08002B2CF9AE}" pid="3" name="Creator">
    <vt:lpwstr>Microsoft® Visio® 2016</vt:lpwstr>
  </property>
  <property fmtid="{D5CDD505-2E9C-101B-9397-08002B2CF9AE}" pid="4" name="LastSaved">
    <vt:filetime>2021-06-25T00:00:00Z</vt:filetime>
  </property>
</Properties>
</file>