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7E6E6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33333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7E6E6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57890" y="1531620"/>
            <a:ext cx="4164329" cy="4671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90197" y="168569"/>
            <a:ext cx="1040130" cy="346710"/>
          </a:xfrm>
          <a:custGeom>
            <a:avLst/>
            <a:gdLst/>
            <a:ahLst/>
            <a:cxnLst/>
            <a:rect l="l" t="t" r="r" b="b"/>
            <a:pathLst>
              <a:path w="1040129" h="346709">
                <a:moveTo>
                  <a:pt x="337089" y="0"/>
                </a:moveTo>
                <a:lnTo>
                  <a:pt x="0" y="346400"/>
                </a:lnTo>
                <a:lnTo>
                  <a:pt x="1039600" y="346400"/>
                </a:lnTo>
                <a:lnTo>
                  <a:pt x="337089" y="0"/>
                </a:lnTo>
                <a:close/>
              </a:path>
            </a:pathLst>
          </a:custGeom>
          <a:solidFill>
            <a:srgbClr val="263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"/>
            <a:ext cx="9008745" cy="1769745"/>
          </a:xfrm>
          <a:custGeom>
            <a:avLst/>
            <a:gdLst/>
            <a:ahLst/>
            <a:cxnLst/>
            <a:rect l="l" t="t" r="r" b="b"/>
            <a:pathLst>
              <a:path w="9008745" h="1769745">
                <a:moveTo>
                  <a:pt x="9008224" y="0"/>
                </a:moveTo>
                <a:lnTo>
                  <a:pt x="7245807" y="0"/>
                </a:lnTo>
                <a:lnTo>
                  <a:pt x="7238479" y="0"/>
                </a:lnTo>
                <a:lnTo>
                  <a:pt x="0" y="0"/>
                </a:lnTo>
                <a:lnTo>
                  <a:pt x="0" y="1769745"/>
                </a:lnTo>
                <a:lnTo>
                  <a:pt x="7238479" y="1769745"/>
                </a:lnTo>
                <a:lnTo>
                  <a:pt x="7245807" y="1769745"/>
                </a:lnTo>
                <a:lnTo>
                  <a:pt x="7245807" y="1762429"/>
                </a:lnTo>
                <a:lnTo>
                  <a:pt x="9008224" y="0"/>
                </a:lnTo>
                <a:close/>
              </a:path>
            </a:pathLst>
          </a:custGeom>
          <a:solidFill>
            <a:srgbClr val="C7D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08012"/>
            <a:ext cx="9430385" cy="1029335"/>
          </a:xfrm>
          <a:custGeom>
            <a:avLst/>
            <a:gdLst/>
            <a:ahLst/>
            <a:cxnLst/>
            <a:rect l="l" t="t" r="r" b="b"/>
            <a:pathLst>
              <a:path w="9430385" h="1029335">
                <a:moveTo>
                  <a:pt x="9429890" y="12"/>
                </a:moveTo>
                <a:lnTo>
                  <a:pt x="8405203" y="12"/>
                </a:lnTo>
                <a:lnTo>
                  <a:pt x="0" y="0"/>
                </a:lnTo>
                <a:lnTo>
                  <a:pt x="0" y="1028992"/>
                </a:lnTo>
                <a:lnTo>
                  <a:pt x="8400910" y="1028992"/>
                </a:lnTo>
                <a:lnTo>
                  <a:pt x="8405203" y="1028992"/>
                </a:lnTo>
                <a:lnTo>
                  <a:pt x="8405203" y="1024699"/>
                </a:lnTo>
                <a:lnTo>
                  <a:pt x="9429890" y="12"/>
                </a:lnTo>
                <a:close/>
              </a:path>
            </a:pathLst>
          </a:custGeom>
          <a:solidFill>
            <a:srgbClr val="3F5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262456" y="6597781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599" y="0"/>
                </a:moveTo>
                <a:lnTo>
                  <a:pt x="0" y="0"/>
                </a:lnTo>
                <a:lnTo>
                  <a:pt x="355174" y="175199"/>
                </a:lnTo>
                <a:lnTo>
                  <a:pt x="525599" y="0"/>
                </a:lnTo>
                <a:close/>
              </a:path>
            </a:pathLst>
          </a:custGeom>
          <a:solidFill>
            <a:srgbClr val="D26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475267" y="5963640"/>
            <a:ext cx="2717165" cy="894715"/>
          </a:xfrm>
          <a:custGeom>
            <a:avLst/>
            <a:gdLst/>
            <a:ahLst/>
            <a:cxnLst/>
            <a:rect l="l" t="t" r="r" b="b"/>
            <a:pathLst>
              <a:path w="2717165" h="894715">
                <a:moveTo>
                  <a:pt x="2716733" y="0"/>
                </a:moveTo>
                <a:lnTo>
                  <a:pt x="894613" y="0"/>
                </a:lnTo>
                <a:lnTo>
                  <a:pt x="890981" y="0"/>
                </a:lnTo>
                <a:lnTo>
                  <a:pt x="890981" y="3632"/>
                </a:lnTo>
                <a:lnTo>
                  <a:pt x="0" y="894372"/>
                </a:lnTo>
                <a:lnTo>
                  <a:pt x="894613" y="894372"/>
                </a:lnTo>
                <a:lnTo>
                  <a:pt x="2716733" y="894359"/>
                </a:lnTo>
                <a:lnTo>
                  <a:pt x="2716733" y="0"/>
                </a:lnTo>
                <a:close/>
              </a:path>
            </a:pathLst>
          </a:custGeom>
          <a:solidFill>
            <a:srgbClr val="C7D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266402" y="6195656"/>
            <a:ext cx="2926080" cy="406400"/>
          </a:xfrm>
          <a:custGeom>
            <a:avLst/>
            <a:gdLst/>
            <a:ahLst/>
            <a:cxnLst/>
            <a:rect l="l" t="t" r="r" b="b"/>
            <a:pathLst>
              <a:path w="2926079" h="406400">
                <a:moveTo>
                  <a:pt x="2925597" y="12"/>
                </a:moveTo>
                <a:lnTo>
                  <a:pt x="406069" y="12"/>
                </a:lnTo>
                <a:lnTo>
                  <a:pt x="397548" y="12"/>
                </a:lnTo>
                <a:lnTo>
                  <a:pt x="397548" y="8521"/>
                </a:lnTo>
                <a:lnTo>
                  <a:pt x="0" y="406069"/>
                </a:lnTo>
                <a:lnTo>
                  <a:pt x="397548" y="406069"/>
                </a:lnTo>
                <a:lnTo>
                  <a:pt x="2925597" y="406082"/>
                </a:lnTo>
                <a:lnTo>
                  <a:pt x="2925597" y="12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7E6E6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5" y="6603"/>
            <a:ext cx="12192011" cy="2474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E7E6E6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87340" y="1874520"/>
            <a:ext cx="5902959" cy="4527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33333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1.jpe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4.jpe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jpeg"/><Relationship Id="rId11" Type="http://schemas.openxmlformats.org/officeDocument/2006/relationships/image" Target="../media/image97.jpeg"/><Relationship Id="rId5" Type="http://schemas.openxmlformats.org/officeDocument/2006/relationships/image" Target="../media/image91.jpeg"/><Relationship Id="rId10" Type="http://schemas.openxmlformats.org/officeDocument/2006/relationships/image" Target="../media/image96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jpe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13" Type="http://schemas.openxmlformats.org/officeDocument/2006/relationships/image" Target="../media/image120.jpeg"/><Relationship Id="rId18" Type="http://schemas.openxmlformats.org/officeDocument/2006/relationships/image" Target="../media/image125.jpe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12" Type="http://schemas.openxmlformats.org/officeDocument/2006/relationships/image" Target="../media/image119.jpeg"/><Relationship Id="rId17" Type="http://schemas.openxmlformats.org/officeDocument/2006/relationships/image" Target="../media/image124.jpeg"/><Relationship Id="rId2" Type="http://schemas.openxmlformats.org/officeDocument/2006/relationships/image" Target="../media/image109.jpeg"/><Relationship Id="rId16" Type="http://schemas.openxmlformats.org/officeDocument/2006/relationships/image" Target="../media/image1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jpeg"/><Relationship Id="rId11" Type="http://schemas.openxmlformats.org/officeDocument/2006/relationships/image" Target="../media/image118.jpeg"/><Relationship Id="rId5" Type="http://schemas.openxmlformats.org/officeDocument/2006/relationships/image" Target="../media/image112.jpeg"/><Relationship Id="rId15" Type="http://schemas.openxmlformats.org/officeDocument/2006/relationships/image" Target="../media/image122.jpeg"/><Relationship Id="rId10" Type="http://schemas.openxmlformats.org/officeDocument/2006/relationships/image" Target="../media/image117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Relationship Id="rId14" Type="http://schemas.openxmlformats.org/officeDocument/2006/relationships/image" Target="../media/image12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jpeg"/><Relationship Id="rId3" Type="http://schemas.openxmlformats.org/officeDocument/2006/relationships/image" Target="../media/image131.jpeg"/><Relationship Id="rId7" Type="http://schemas.openxmlformats.org/officeDocument/2006/relationships/image" Target="../media/image135.jpeg"/><Relationship Id="rId12" Type="http://schemas.openxmlformats.org/officeDocument/2006/relationships/image" Target="../media/image1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4.png"/><Relationship Id="rId11" Type="http://schemas.openxmlformats.org/officeDocument/2006/relationships/image" Target="../media/image139.jpeg"/><Relationship Id="rId5" Type="http://schemas.openxmlformats.org/officeDocument/2006/relationships/image" Target="../media/image133.jpe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jpeg"/><Relationship Id="rId1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5.jpeg"/><Relationship Id="rId4" Type="http://schemas.openxmlformats.org/officeDocument/2006/relationships/image" Target="../media/image1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9.png"/><Relationship Id="rId11" Type="http://schemas.openxmlformats.org/officeDocument/2006/relationships/image" Target="../media/image152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363" y="6412484"/>
            <a:ext cx="4147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325" algn="l"/>
              </a:tabLst>
            </a:pPr>
            <a:r>
              <a:rPr sz="1200" spc="-50" dirty="0">
                <a:solidFill>
                  <a:srgbClr val="BFBFBF"/>
                </a:solidFill>
                <a:latin typeface="Trebuchet MS"/>
                <a:cs typeface="Trebuchet MS"/>
              </a:rPr>
              <a:t>1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2020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184" y="6357801"/>
            <a:ext cx="1331367" cy="36481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17633" y="492759"/>
            <a:ext cx="4001770" cy="1988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10"/>
              </a:spcBef>
            </a:pPr>
            <a:r>
              <a:rPr sz="4300" b="1" spc="-150" dirty="0">
                <a:solidFill>
                  <a:srgbClr val="268876"/>
                </a:solidFill>
                <a:latin typeface="Trebuchet MS"/>
                <a:cs typeface="Trebuchet MS"/>
              </a:rPr>
              <a:t>Geriatric</a:t>
            </a:r>
            <a:r>
              <a:rPr sz="4300" b="1" spc="-165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z="4300" b="1" spc="-20" dirty="0">
                <a:solidFill>
                  <a:srgbClr val="268876"/>
                </a:solidFill>
                <a:latin typeface="Trebuchet MS"/>
                <a:cs typeface="Trebuchet MS"/>
              </a:rPr>
              <a:t>EDs: </a:t>
            </a:r>
            <a:r>
              <a:rPr sz="4300" b="1" spc="-60" dirty="0">
                <a:solidFill>
                  <a:srgbClr val="268876"/>
                </a:solidFill>
                <a:latin typeface="Trebuchet MS"/>
                <a:cs typeface="Trebuchet MS"/>
              </a:rPr>
              <a:t>Connecting</a:t>
            </a:r>
            <a:r>
              <a:rPr sz="4300" b="1" spc="-265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z="4300" b="1" spc="-150" dirty="0">
                <a:solidFill>
                  <a:srgbClr val="268876"/>
                </a:solidFill>
                <a:latin typeface="Trebuchet MS"/>
                <a:cs typeface="Trebuchet MS"/>
              </a:rPr>
              <a:t>with </a:t>
            </a:r>
            <a:r>
              <a:rPr sz="4300" b="1" spc="-204" dirty="0">
                <a:solidFill>
                  <a:srgbClr val="268876"/>
                </a:solidFill>
                <a:latin typeface="Trebuchet MS"/>
                <a:cs typeface="Trebuchet MS"/>
              </a:rPr>
              <a:t>the</a:t>
            </a:r>
            <a:r>
              <a:rPr sz="4300" b="1" spc="-215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z="4300" b="1" spc="-10" dirty="0">
                <a:solidFill>
                  <a:srgbClr val="268876"/>
                </a:solidFill>
                <a:latin typeface="Trebuchet MS"/>
                <a:cs typeface="Trebuchet MS"/>
              </a:rPr>
              <a:t>Community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30333" y="2733582"/>
            <a:ext cx="4998720" cy="0"/>
          </a:xfrm>
          <a:custGeom>
            <a:avLst/>
            <a:gdLst/>
            <a:ahLst/>
            <a:cxnLst/>
            <a:rect l="l" t="t" r="r" b="b"/>
            <a:pathLst>
              <a:path w="4998720">
                <a:moveTo>
                  <a:pt x="0" y="0"/>
                </a:moveTo>
                <a:lnTo>
                  <a:pt x="4998720" y="1"/>
                </a:lnTo>
              </a:path>
            </a:pathLst>
          </a:custGeom>
          <a:ln w="19050">
            <a:solidFill>
              <a:srgbClr val="268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17635" y="2884932"/>
            <a:ext cx="2162810" cy="88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80" dirty="0">
                <a:solidFill>
                  <a:srgbClr val="7F7F7F"/>
                </a:solidFill>
                <a:latin typeface="Trebuchet MS"/>
                <a:cs typeface="Trebuchet MS"/>
              </a:rPr>
              <a:t>Kevin</a:t>
            </a:r>
            <a:r>
              <a:rPr sz="3200" b="1" spc="-1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7F7F7F"/>
                </a:solidFill>
                <a:latin typeface="Trebuchet MS"/>
                <a:cs typeface="Trebuchet MS"/>
              </a:rPr>
              <a:t>Biese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400" b="1" dirty="0">
                <a:solidFill>
                  <a:srgbClr val="7F7F7F"/>
                </a:solidFill>
                <a:latin typeface="Trebuchet MS"/>
                <a:cs typeface="Trebuchet MS"/>
              </a:rPr>
              <a:t>MD,</a:t>
            </a:r>
            <a:r>
              <a:rPr sz="2400" b="1" spc="-1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400" b="1" spc="110" dirty="0">
                <a:solidFill>
                  <a:srgbClr val="7F7F7F"/>
                </a:solidFill>
                <a:latin typeface="Trebuchet MS"/>
                <a:cs typeface="Trebuchet MS"/>
              </a:rPr>
              <a:t>MAT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7631" y="4178300"/>
            <a:ext cx="5376545" cy="11258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655320">
              <a:lnSpc>
                <a:spcPct val="102200"/>
              </a:lnSpc>
              <a:spcBef>
                <a:spcPts val="50"/>
              </a:spcBef>
            </a:pPr>
            <a:r>
              <a:rPr sz="1800" dirty="0">
                <a:solidFill>
                  <a:srgbClr val="7F7F7F"/>
                </a:solidFill>
                <a:latin typeface="Gill Sans MT"/>
                <a:cs typeface="Gill Sans MT"/>
              </a:rPr>
              <a:t>Geriatric</a:t>
            </a:r>
            <a:r>
              <a:rPr sz="1800" spc="15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1800" spc="95" dirty="0">
                <a:solidFill>
                  <a:srgbClr val="7F7F7F"/>
                </a:solidFill>
                <a:latin typeface="Gill Sans MT"/>
                <a:cs typeface="Gill Sans MT"/>
              </a:rPr>
              <a:t>Emergency</a:t>
            </a:r>
            <a:r>
              <a:rPr sz="1800" spc="16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7F7F7F"/>
                </a:solidFill>
                <a:latin typeface="Gill Sans MT"/>
                <a:cs typeface="Gill Sans MT"/>
              </a:rPr>
              <a:t>Department</a:t>
            </a:r>
            <a:r>
              <a:rPr sz="1800" spc="165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1800" spc="35" dirty="0">
                <a:solidFill>
                  <a:srgbClr val="7F7F7F"/>
                </a:solidFill>
                <a:latin typeface="Gill Sans MT"/>
                <a:cs typeface="Gill Sans MT"/>
              </a:rPr>
              <a:t>Collaborative </a:t>
            </a:r>
            <a:r>
              <a:rPr sz="1800" spc="75" dirty="0">
                <a:solidFill>
                  <a:srgbClr val="7F7F7F"/>
                </a:solidFill>
                <a:latin typeface="Gill Sans MT"/>
                <a:cs typeface="Gill Sans MT"/>
              </a:rPr>
              <a:t>Implementation</a:t>
            </a:r>
            <a:r>
              <a:rPr sz="1800" spc="5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1800" spc="95" dirty="0">
                <a:solidFill>
                  <a:srgbClr val="7F7F7F"/>
                </a:solidFill>
                <a:latin typeface="Gill Sans MT"/>
                <a:cs typeface="Gill Sans MT"/>
              </a:rPr>
              <a:t>PI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7F7F7F"/>
                </a:solidFill>
                <a:latin typeface="Gill Sans MT"/>
                <a:cs typeface="Gill Sans MT"/>
              </a:rPr>
              <a:t>Chair,</a:t>
            </a:r>
            <a:r>
              <a:rPr sz="1800" spc="114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7F7F7F"/>
                </a:solidFill>
                <a:latin typeface="Gill Sans MT"/>
                <a:cs typeface="Gill Sans MT"/>
              </a:rPr>
              <a:t>Geriatric</a:t>
            </a:r>
            <a:r>
              <a:rPr sz="1800" spc="11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1800" spc="95" dirty="0">
                <a:solidFill>
                  <a:srgbClr val="7F7F7F"/>
                </a:solidFill>
                <a:latin typeface="Gill Sans MT"/>
                <a:cs typeface="Gill Sans MT"/>
              </a:rPr>
              <a:t>Emergency</a:t>
            </a:r>
            <a:r>
              <a:rPr sz="1800" spc="12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7F7F7F"/>
                </a:solidFill>
                <a:latin typeface="Gill Sans MT"/>
                <a:cs typeface="Gill Sans MT"/>
              </a:rPr>
              <a:t>Department</a:t>
            </a:r>
            <a:r>
              <a:rPr sz="1800" spc="12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1800" spc="40" dirty="0">
                <a:solidFill>
                  <a:srgbClr val="7F7F7F"/>
                </a:solidFill>
                <a:latin typeface="Gill Sans MT"/>
                <a:cs typeface="Gill Sans MT"/>
              </a:rPr>
              <a:t>Accreditation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861169" y="2916909"/>
            <a:ext cx="1008380" cy="1008380"/>
            <a:chOff x="8861169" y="2916909"/>
            <a:chExt cx="1008380" cy="1008380"/>
          </a:xfrm>
        </p:grpSpPr>
        <p:pic>
          <p:nvPicPr>
            <p:cNvPr id="9" name="object 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701" y="2926440"/>
              <a:ext cx="989047" cy="9890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865932" y="2921672"/>
              <a:ext cx="998855" cy="998855"/>
            </a:xfrm>
            <a:custGeom>
              <a:avLst/>
              <a:gdLst/>
              <a:ahLst/>
              <a:cxnLst/>
              <a:rect l="l" t="t" r="r" b="b"/>
              <a:pathLst>
                <a:path w="998854" h="998854">
                  <a:moveTo>
                    <a:pt x="499292" y="0"/>
                  </a:moveTo>
                  <a:lnTo>
                    <a:pt x="550335" y="2577"/>
                  </a:lnTo>
                  <a:lnTo>
                    <a:pt x="599911" y="10143"/>
                  </a:lnTo>
                  <a:lnTo>
                    <a:pt x="647763" y="22447"/>
                  </a:lnTo>
                  <a:lnTo>
                    <a:pt x="693640" y="39238"/>
                  </a:lnTo>
                  <a:lnTo>
                    <a:pt x="737287" y="60264"/>
                  </a:lnTo>
                  <a:lnTo>
                    <a:pt x="778454" y="85274"/>
                  </a:lnTo>
                  <a:lnTo>
                    <a:pt x="816890" y="114016"/>
                  </a:lnTo>
                  <a:lnTo>
                    <a:pt x="852345" y="146239"/>
                  </a:lnTo>
                  <a:lnTo>
                    <a:pt x="884568" y="181694"/>
                  </a:lnTo>
                  <a:lnTo>
                    <a:pt x="913310" y="220130"/>
                  </a:lnTo>
                  <a:lnTo>
                    <a:pt x="938320" y="261297"/>
                  </a:lnTo>
                  <a:lnTo>
                    <a:pt x="959346" y="304945"/>
                  </a:lnTo>
                  <a:lnTo>
                    <a:pt x="976137" y="350821"/>
                  </a:lnTo>
                  <a:lnTo>
                    <a:pt x="988441" y="398674"/>
                  </a:lnTo>
                  <a:lnTo>
                    <a:pt x="996007" y="448249"/>
                  </a:lnTo>
                  <a:lnTo>
                    <a:pt x="998585" y="499292"/>
                  </a:lnTo>
                  <a:lnTo>
                    <a:pt x="996007" y="550335"/>
                  </a:lnTo>
                  <a:lnTo>
                    <a:pt x="988441" y="599911"/>
                  </a:lnTo>
                  <a:lnTo>
                    <a:pt x="976137" y="647763"/>
                  </a:lnTo>
                  <a:lnTo>
                    <a:pt x="959346" y="693640"/>
                  </a:lnTo>
                  <a:lnTo>
                    <a:pt x="938320" y="737287"/>
                  </a:lnTo>
                  <a:lnTo>
                    <a:pt x="913310" y="778454"/>
                  </a:lnTo>
                  <a:lnTo>
                    <a:pt x="884568" y="816890"/>
                  </a:lnTo>
                  <a:lnTo>
                    <a:pt x="852345" y="852345"/>
                  </a:lnTo>
                  <a:lnTo>
                    <a:pt x="816890" y="884568"/>
                  </a:lnTo>
                  <a:lnTo>
                    <a:pt x="778454" y="913310"/>
                  </a:lnTo>
                  <a:lnTo>
                    <a:pt x="737287" y="938320"/>
                  </a:lnTo>
                  <a:lnTo>
                    <a:pt x="693640" y="959346"/>
                  </a:lnTo>
                  <a:lnTo>
                    <a:pt x="647763" y="976137"/>
                  </a:lnTo>
                  <a:lnTo>
                    <a:pt x="599911" y="988441"/>
                  </a:lnTo>
                  <a:lnTo>
                    <a:pt x="550335" y="996007"/>
                  </a:lnTo>
                  <a:lnTo>
                    <a:pt x="499292" y="998585"/>
                  </a:lnTo>
                  <a:lnTo>
                    <a:pt x="448249" y="996007"/>
                  </a:lnTo>
                  <a:lnTo>
                    <a:pt x="398674" y="988441"/>
                  </a:lnTo>
                  <a:lnTo>
                    <a:pt x="350821" y="976137"/>
                  </a:lnTo>
                  <a:lnTo>
                    <a:pt x="304945" y="959346"/>
                  </a:lnTo>
                  <a:lnTo>
                    <a:pt x="261297" y="938320"/>
                  </a:lnTo>
                  <a:lnTo>
                    <a:pt x="220130" y="913310"/>
                  </a:lnTo>
                  <a:lnTo>
                    <a:pt x="181694" y="884568"/>
                  </a:lnTo>
                  <a:lnTo>
                    <a:pt x="146239" y="852345"/>
                  </a:lnTo>
                  <a:lnTo>
                    <a:pt x="114016" y="816890"/>
                  </a:lnTo>
                  <a:lnTo>
                    <a:pt x="85274" y="778454"/>
                  </a:lnTo>
                  <a:lnTo>
                    <a:pt x="60264" y="737287"/>
                  </a:lnTo>
                  <a:lnTo>
                    <a:pt x="39238" y="693640"/>
                  </a:lnTo>
                  <a:lnTo>
                    <a:pt x="22447" y="647763"/>
                  </a:lnTo>
                  <a:lnTo>
                    <a:pt x="10143" y="599911"/>
                  </a:lnTo>
                  <a:lnTo>
                    <a:pt x="2577" y="550335"/>
                  </a:lnTo>
                  <a:lnTo>
                    <a:pt x="0" y="499292"/>
                  </a:lnTo>
                  <a:lnTo>
                    <a:pt x="2577" y="448249"/>
                  </a:lnTo>
                  <a:lnTo>
                    <a:pt x="10143" y="398674"/>
                  </a:lnTo>
                  <a:lnTo>
                    <a:pt x="22447" y="350821"/>
                  </a:lnTo>
                  <a:lnTo>
                    <a:pt x="39238" y="304945"/>
                  </a:lnTo>
                  <a:lnTo>
                    <a:pt x="60264" y="261297"/>
                  </a:lnTo>
                  <a:lnTo>
                    <a:pt x="85274" y="220130"/>
                  </a:lnTo>
                  <a:lnTo>
                    <a:pt x="114016" y="181694"/>
                  </a:lnTo>
                  <a:lnTo>
                    <a:pt x="146239" y="146239"/>
                  </a:lnTo>
                  <a:lnTo>
                    <a:pt x="181694" y="114016"/>
                  </a:lnTo>
                  <a:lnTo>
                    <a:pt x="220130" y="85274"/>
                  </a:lnTo>
                  <a:lnTo>
                    <a:pt x="261297" y="60264"/>
                  </a:lnTo>
                  <a:lnTo>
                    <a:pt x="304945" y="39238"/>
                  </a:lnTo>
                  <a:lnTo>
                    <a:pt x="350821" y="22447"/>
                  </a:lnTo>
                  <a:lnTo>
                    <a:pt x="398674" y="10143"/>
                  </a:lnTo>
                  <a:lnTo>
                    <a:pt x="448249" y="2577"/>
                  </a:lnTo>
                  <a:lnTo>
                    <a:pt x="499292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094798" cy="68580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623" y="6203755"/>
            <a:ext cx="1152011" cy="5798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201" y="6436197"/>
            <a:ext cx="416496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  <a:tabLst>
                <a:tab pos="3448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10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2021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184" y="6357801"/>
            <a:ext cx="1331367" cy="3648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" y="0"/>
            <a:ext cx="5190490" cy="6858000"/>
            <a:chOff x="1" y="0"/>
            <a:chExt cx="519049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0"/>
              <a:ext cx="4944531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" y="391584"/>
              <a:ext cx="5190490" cy="861694"/>
            </a:xfrm>
            <a:custGeom>
              <a:avLst/>
              <a:gdLst/>
              <a:ahLst/>
              <a:cxnLst/>
              <a:rect l="l" t="t" r="r" b="b"/>
              <a:pathLst>
                <a:path w="5190490" h="861694">
                  <a:moveTo>
                    <a:pt x="5190065" y="0"/>
                  </a:moveTo>
                  <a:lnTo>
                    <a:pt x="0" y="0"/>
                  </a:lnTo>
                  <a:lnTo>
                    <a:pt x="0" y="861483"/>
                  </a:lnTo>
                  <a:lnTo>
                    <a:pt x="5190065" y="861483"/>
                  </a:lnTo>
                  <a:lnTo>
                    <a:pt x="5190065" y="0"/>
                  </a:lnTo>
                  <a:close/>
                </a:path>
              </a:pathLst>
            </a:custGeom>
            <a:solidFill>
              <a:srgbClr val="268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9302" y="469899"/>
            <a:ext cx="15170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30" dirty="0">
                <a:solidFill>
                  <a:srgbClr val="FFFFFF"/>
                </a:solidFill>
                <a:latin typeface="Trebuchet MS"/>
                <a:cs typeface="Trebuchet MS"/>
              </a:rPr>
              <a:t>Level</a:t>
            </a:r>
            <a:r>
              <a:rPr sz="4000" b="1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24727" y="336803"/>
            <a:ext cx="3775710" cy="94297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3379"/>
              </a:lnSpc>
              <a:spcBef>
                <a:spcPts val="595"/>
              </a:spcBef>
            </a:pPr>
            <a:r>
              <a:rPr sz="3200" b="1" spc="-114" dirty="0">
                <a:solidFill>
                  <a:srgbClr val="268876"/>
                </a:solidFill>
                <a:latin typeface="Trebuchet MS"/>
                <a:cs typeface="Trebuchet MS"/>
              </a:rPr>
              <a:t>Center</a:t>
            </a:r>
            <a:r>
              <a:rPr sz="3200" b="1" spc="-160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268876"/>
                </a:solidFill>
                <a:latin typeface="Trebuchet MS"/>
                <a:cs typeface="Trebuchet MS"/>
              </a:rPr>
              <a:t>of</a:t>
            </a:r>
            <a:r>
              <a:rPr sz="3200" b="1" spc="-165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z="3200" b="1" spc="-85" dirty="0">
                <a:solidFill>
                  <a:srgbClr val="268876"/>
                </a:solidFill>
                <a:latin typeface="Trebuchet MS"/>
                <a:cs typeface="Trebuchet MS"/>
              </a:rPr>
              <a:t>excellence </a:t>
            </a:r>
            <a:r>
              <a:rPr sz="3200" b="1" spc="-114" dirty="0">
                <a:solidFill>
                  <a:srgbClr val="268876"/>
                </a:solidFill>
                <a:latin typeface="Trebuchet MS"/>
                <a:cs typeface="Trebuchet MS"/>
              </a:rPr>
              <a:t>in</a:t>
            </a:r>
            <a:r>
              <a:rPr sz="3200" b="1" spc="-140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z="3200" b="1" spc="-90" dirty="0">
                <a:solidFill>
                  <a:srgbClr val="268876"/>
                </a:solidFill>
                <a:latin typeface="Trebuchet MS"/>
                <a:cs typeface="Trebuchet MS"/>
              </a:rPr>
              <a:t>geriatric</a:t>
            </a:r>
            <a:r>
              <a:rPr sz="3200" b="1" spc="-150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268876"/>
                </a:solidFill>
                <a:latin typeface="Trebuchet MS"/>
                <a:cs typeface="Trebuchet MS"/>
              </a:rPr>
              <a:t>ED</a:t>
            </a:r>
            <a:r>
              <a:rPr sz="3200" b="1" spc="-145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z="3200" b="1" spc="-20" dirty="0">
                <a:solidFill>
                  <a:srgbClr val="268876"/>
                </a:solidFill>
                <a:latin typeface="Trebuchet MS"/>
                <a:cs typeface="Trebuchet MS"/>
              </a:rPr>
              <a:t>care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999" y="251999"/>
            <a:ext cx="1824696" cy="144151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27329" marR="5080" indent="-214629">
              <a:lnSpc>
                <a:spcPct val="102400"/>
              </a:lnSpc>
              <a:spcBef>
                <a:spcPts val="5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pc="114" dirty="0"/>
              <a:t>Physician</a:t>
            </a:r>
            <a:r>
              <a:rPr spc="-20" dirty="0"/>
              <a:t> </a:t>
            </a:r>
            <a:r>
              <a:rPr dirty="0"/>
              <a:t>&amp;</a:t>
            </a:r>
            <a:r>
              <a:rPr spc="-15" dirty="0"/>
              <a:t> </a:t>
            </a:r>
            <a:r>
              <a:rPr spc="70" dirty="0"/>
              <a:t>nurse</a:t>
            </a:r>
            <a:r>
              <a:rPr spc="-20" dirty="0"/>
              <a:t> </a:t>
            </a:r>
            <a:r>
              <a:rPr spc="114" dirty="0"/>
              <a:t>champions</a:t>
            </a:r>
            <a:r>
              <a:rPr spc="-20" dirty="0"/>
              <a:t> </a:t>
            </a:r>
            <a:r>
              <a:rPr spc="95" dirty="0"/>
              <a:t>(medical/nurse</a:t>
            </a:r>
            <a:r>
              <a:rPr spc="-15" dirty="0"/>
              <a:t> </a:t>
            </a:r>
            <a:r>
              <a:rPr dirty="0"/>
              <a:t>director)</a:t>
            </a:r>
            <a:r>
              <a:rPr spc="-25" dirty="0"/>
              <a:t> </a:t>
            </a:r>
            <a:r>
              <a:rPr spc="-20" dirty="0"/>
              <a:t>with </a:t>
            </a:r>
            <a:r>
              <a:rPr spc="125" dirty="0"/>
              <a:t>focus</a:t>
            </a:r>
            <a:r>
              <a:rPr spc="-50" dirty="0"/>
              <a:t> </a:t>
            </a:r>
            <a:r>
              <a:rPr spc="55" dirty="0"/>
              <a:t>on</a:t>
            </a:r>
            <a:r>
              <a:rPr spc="-40" dirty="0"/>
              <a:t> </a:t>
            </a:r>
            <a:r>
              <a:rPr spc="40" dirty="0"/>
              <a:t>geriatric</a:t>
            </a:r>
          </a:p>
          <a:p>
            <a:pPr marL="227329">
              <a:lnSpc>
                <a:spcPts val="2014"/>
              </a:lnSpc>
            </a:pPr>
            <a:r>
              <a:rPr spc="125" dirty="0"/>
              <a:t>EM</a:t>
            </a:r>
            <a:r>
              <a:rPr spc="-45" dirty="0"/>
              <a:t> </a:t>
            </a:r>
            <a:r>
              <a:rPr dirty="0"/>
              <a:t>+</a:t>
            </a:r>
            <a:r>
              <a:rPr spc="-45" dirty="0"/>
              <a:t> </a:t>
            </a:r>
            <a:r>
              <a:rPr spc="60" dirty="0">
                <a:solidFill>
                  <a:srgbClr val="EA5B22"/>
                </a:solidFill>
              </a:rPr>
              <a:t>patient</a:t>
            </a:r>
            <a:r>
              <a:rPr spc="-55" dirty="0">
                <a:solidFill>
                  <a:srgbClr val="EA5B22"/>
                </a:solidFill>
              </a:rPr>
              <a:t> </a:t>
            </a:r>
            <a:r>
              <a:rPr spc="65" dirty="0">
                <a:solidFill>
                  <a:srgbClr val="EA5B22"/>
                </a:solidFill>
              </a:rPr>
              <a:t>advisor</a:t>
            </a:r>
          </a:p>
          <a:p>
            <a:pPr marL="227329" indent="-214629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dirty="0"/>
              <a:t>Geriatric-</a:t>
            </a:r>
            <a:r>
              <a:rPr spc="110" dirty="0"/>
              <a:t>focused</a:t>
            </a:r>
            <a:r>
              <a:rPr spc="-20" dirty="0"/>
              <a:t> </a:t>
            </a:r>
            <a:r>
              <a:rPr spc="70" dirty="0"/>
              <a:t>nurse</a:t>
            </a:r>
            <a:r>
              <a:rPr spc="-25" dirty="0"/>
              <a:t> </a:t>
            </a:r>
            <a:r>
              <a:rPr spc="155" dirty="0"/>
              <a:t>case</a:t>
            </a:r>
            <a:r>
              <a:rPr spc="-25" dirty="0"/>
              <a:t> </a:t>
            </a:r>
            <a:r>
              <a:rPr spc="114" dirty="0"/>
              <a:t>manager</a:t>
            </a:r>
            <a:r>
              <a:rPr spc="-25" dirty="0"/>
              <a:t> </a:t>
            </a:r>
            <a:r>
              <a:rPr spc="95" dirty="0"/>
              <a:t>56</a:t>
            </a:r>
            <a:r>
              <a:rPr spc="-30" dirty="0"/>
              <a:t> </a:t>
            </a:r>
            <a:r>
              <a:rPr spc="85" dirty="0"/>
              <a:t>hours/</a:t>
            </a:r>
            <a:r>
              <a:rPr spc="-25" dirty="0"/>
              <a:t> </a:t>
            </a:r>
            <a:r>
              <a:rPr spc="35" dirty="0"/>
              <a:t>week</a:t>
            </a:r>
          </a:p>
          <a:p>
            <a:pPr marL="227329" marR="225425" indent="-214629">
              <a:lnSpc>
                <a:spcPts val="1989"/>
              </a:lnSpc>
              <a:spcBef>
                <a:spcPts val="78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dirty="0"/>
              <a:t>Geriatric</a:t>
            </a:r>
            <a:r>
              <a:rPr spc="-30" dirty="0"/>
              <a:t> </a:t>
            </a:r>
            <a:r>
              <a:rPr spc="140" dirty="0"/>
              <a:t>assessment</a:t>
            </a:r>
            <a:r>
              <a:rPr spc="-25" dirty="0"/>
              <a:t> </a:t>
            </a:r>
            <a:r>
              <a:rPr spc="85" dirty="0"/>
              <a:t>team:</a:t>
            </a:r>
            <a:r>
              <a:rPr spc="-20" dirty="0"/>
              <a:t> </a:t>
            </a:r>
            <a:r>
              <a:rPr spc="100" dirty="0">
                <a:solidFill>
                  <a:srgbClr val="EA5B22"/>
                </a:solidFill>
              </a:rPr>
              <a:t>4</a:t>
            </a:r>
            <a:r>
              <a:rPr spc="-25" dirty="0">
                <a:solidFill>
                  <a:srgbClr val="EA5B22"/>
                </a:solidFill>
              </a:rPr>
              <a:t> </a:t>
            </a:r>
            <a:r>
              <a:rPr spc="95" dirty="0"/>
              <a:t>of</a:t>
            </a:r>
            <a:r>
              <a:rPr spc="-25" dirty="0"/>
              <a:t> </a:t>
            </a:r>
            <a:r>
              <a:rPr dirty="0"/>
              <a:t>PT,</a:t>
            </a:r>
            <a:r>
              <a:rPr spc="-20" dirty="0"/>
              <a:t> </a:t>
            </a:r>
            <a:r>
              <a:rPr spc="-100" dirty="0"/>
              <a:t>OT,</a:t>
            </a:r>
            <a:r>
              <a:rPr spc="-20" dirty="0"/>
              <a:t> </a:t>
            </a:r>
            <a:r>
              <a:rPr dirty="0"/>
              <a:t>SW</a:t>
            </a:r>
            <a:r>
              <a:rPr spc="-10" dirty="0"/>
              <a:t> or</a:t>
            </a:r>
            <a:r>
              <a:rPr spc="-20" dirty="0"/>
              <a:t> </a:t>
            </a:r>
            <a:r>
              <a:rPr spc="105" dirty="0"/>
              <a:t>Pharmacy </a:t>
            </a:r>
            <a:r>
              <a:rPr spc="100" dirty="0"/>
              <a:t>available</a:t>
            </a:r>
            <a:r>
              <a:rPr spc="-35" dirty="0"/>
              <a:t> </a:t>
            </a:r>
            <a:r>
              <a:rPr spc="55" dirty="0"/>
              <a:t>in</a:t>
            </a:r>
            <a:r>
              <a:rPr spc="-30" dirty="0"/>
              <a:t> </a:t>
            </a:r>
            <a:r>
              <a:rPr spc="-25" dirty="0"/>
              <a:t>ED</a:t>
            </a:r>
          </a:p>
          <a:p>
            <a:pPr marL="227329" marR="38735" indent="-214629">
              <a:lnSpc>
                <a:spcPts val="2020"/>
              </a:lnSpc>
              <a:spcBef>
                <a:spcPts val="68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pc="65" dirty="0"/>
              <a:t>Hospital</a:t>
            </a:r>
            <a:r>
              <a:rPr spc="30" dirty="0"/>
              <a:t> </a:t>
            </a:r>
            <a:r>
              <a:rPr dirty="0"/>
              <a:t>executive-</a:t>
            </a:r>
            <a:r>
              <a:rPr spc="140" dirty="0"/>
              <a:t>assigned</a:t>
            </a:r>
            <a:r>
              <a:rPr spc="40" dirty="0"/>
              <a:t> </a:t>
            </a:r>
            <a:r>
              <a:rPr spc="75" dirty="0"/>
              <a:t>supervision</a:t>
            </a:r>
            <a:r>
              <a:rPr spc="30" dirty="0"/>
              <a:t> </a:t>
            </a:r>
            <a:r>
              <a:rPr spc="95" dirty="0"/>
              <a:t>of</a:t>
            </a:r>
            <a:r>
              <a:rPr spc="30" dirty="0"/>
              <a:t> </a:t>
            </a:r>
            <a:r>
              <a:rPr spc="120" dirty="0"/>
              <a:t>and</a:t>
            </a:r>
            <a:r>
              <a:rPr spc="35" dirty="0"/>
              <a:t> </a:t>
            </a:r>
            <a:r>
              <a:rPr spc="55" dirty="0"/>
              <a:t>support</a:t>
            </a:r>
            <a:r>
              <a:rPr spc="30" dirty="0"/>
              <a:t> </a:t>
            </a:r>
            <a:r>
              <a:rPr spc="-25" dirty="0"/>
              <a:t>for </a:t>
            </a:r>
            <a:r>
              <a:rPr spc="50" dirty="0"/>
              <a:t>geriatric</a:t>
            </a:r>
            <a:r>
              <a:rPr spc="-80" dirty="0"/>
              <a:t> </a:t>
            </a:r>
            <a:r>
              <a:rPr dirty="0"/>
              <a:t>ED</a:t>
            </a:r>
            <a:r>
              <a:rPr spc="-75" dirty="0"/>
              <a:t> </a:t>
            </a:r>
            <a:r>
              <a:rPr spc="60" dirty="0"/>
              <a:t>resources</a:t>
            </a:r>
          </a:p>
          <a:p>
            <a:pPr marL="227329" indent="-214629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dirty="0"/>
              <a:t>Geriatric</a:t>
            </a:r>
            <a:r>
              <a:rPr spc="-10" dirty="0"/>
              <a:t> </a:t>
            </a:r>
            <a:r>
              <a:rPr spc="125" dirty="0"/>
              <a:t>EM</a:t>
            </a:r>
            <a:r>
              <a:rPr dirty="0"/>
              <a:t> </a:t>
            </a:r>
            <a:r>
              <a:rPr spc="75" dirty="0"/>
              <a:t>education</a:t>
            </a:r>
            <a:r>
              <a:rPr spc="-5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spc="65" dirty="0"/>
              <a:t>MDs</a:t>
            </a:r>
            <a:r>
              <a:rPr dirty="0"/>
              <a:t> </a:t>
            </a:r>
            <a:r>
              <a:rPr spc="114" dirty="0"/>
              <a:t>and</a:t>
            </a:r>
            <a:r>
              <a:rPr dirty="0"/>
              <a:t> </a:t>
            </a:r>
            <a:r>
              <a:rPr spc="-25" dirty="0"/>
              <a:t>RNs</a:t>
            </a:r>
          </a:p>
          <a:p>
            <a:pPr marL="227329" marR="1260475" indent="-214629">
              <a:lnSpc>
                <a:spcPts val="1989"/>
              </a:lnSpc>
              <a:spcBef>
                <a:spcPts val="78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pc="55" dirty="0"/>
              <a:t>Demonstrable</a:t>
            </a:r>
            <a:r>
              <a:rPr spc="-40" dirty="0"/>
              <a:t> </a:t>
            </a:r>
            <a:r>
              <a:rPr spc="75" dirty="0"/>
              <a:t>adherence</a:t>
            </a:r>
            <a:r>
              <a:rPr spc="-3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spc="90" dirty="0"/>
              <a:t>at</a:t>
            </a:r>
            <a:r>
              <a:rPr spc="-40" dirty="0"/>
              <a:t> </a:t>
            </a:r>
            <a:r>
              <a:rPr spc="100" dirty="0"/>
              <a:t>least</a:t>
            </a:r>
            <a:r>
              <a:rPr spc="-45" dirty="0"/>
              <a:t> </a:t>
            </a:r>
            <a:r>
              <a:rPr spc="95" dirty="0">
                <a:solidFill>
                  <a:srgbClr val="EA5B22"/>
                </a:solidFill>
              </a:rPr>
              <a:t>20</a:t>
            </a:r>
            <a:r>
              <a:rPr spc="-45" dirty="0">
                <a:solidFill>
                  <a:srgbClr val="EA5B22"/>
                </a:solidFill>
              </a:rPr>
              <a:t> </a:t>
            </a:r>
            <a:r>
              <a:rPr spc="75" dirty="0"/>
              <a:t>(of</a:t>
            </a:r>
            <a:r>
              <a:rPr spc="-40" dirty="0"/>
              <a:t> </a:t>
            </a:r>
            <a:r>
              <a:rPr spc="45" dirty="0"/>
              <a:t>27) </a:t>
            </a:r>
            <a:r>
              <a:rPr spc="80" dirty="0"/>
              <a:t>policies</a:t>
            </a:r>
            <a:r>
              <a:rPr spc="-40" dirty="0"/>
              <a:t> </a:t>
            </a:r>
            <a:r>
              <a:rPr spc="114" dirty="0"/>
              <a:t>and</a:t>
            </a:r>
            <a:r>
              <a:rPr spc="-30" dirty="0"/>
              <a:t> </a:t>
            </a:r>
            <a:r>
              <a:rPr spc="40" dirty="0"/>
              <a:t>protocols</a:t>
            </a:r>
          </a:p>
          <a:p>
            <a:pPr marL="227329" indent="-214629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pc="-100" dirty="0"/>
              <a:t>QI</a:t>
            </a:r>
            <a:r>
              <a:rPr spc="-30" dirty="0"/>
              <a:t> </a:t>
            </a:r>
            <a:r>
              <a:rPr spc="95" dirty="0"/>
              <a:t>process</a:t>
            </a:r>
            <a:r>
              <a:rPr spc="-3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spc="85" dirty="0"/>
              <a:t>selected</a:t>
            </a:r>
            <a:r>
              <a:rPr spc="-20" dirty="0"/>
              <a:t> </a:t>
            </a:r>
            <a:r>
              <a:rPr spc="70" dirty="0"/>
              <a:t>policies</a:t>
            </a:r>
          </a:p>
          <a:p>
            <a:pPr marL="227329" indent="-214629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pc="70" dirty="0"/>
              <a:t>Tracking</a:t>
            </a:r>
            <a:r>
              <a:rPr spc="-45" dirty="0"/>
              <a:t> </a:t>
            </a:r>
            <a:r>
              <a:rPr spc="90" dirty="0"/>
              <a:t>at</a:t>
            </a:r>
            <a:r>
              <a:rPr spc="-45" dirty="0"/>
              <a:t> </a:t>
            </a:r>
            <a:r>
              <a:rPr spc="100" dirty="0"/>
              <a:t>least</a:t>
            </a:r>
            <a:r>
              <a:rPr spc="-45" dirty="0"/>
              <a:t> </a:t>
            </a:r>
            <a:r>
              <a:rPr spc="100" dirty="0">
                <a:solidFill>
                  <a:srgbClr val="EA5B22"/>
                </a:solidFill>
              </a:rPr>
              <a:t>5</a:t>
            </a:r>
            <a:r>
              <a:rPr spc="-45" dirty="0">
                <a:solidFill>
                  <a:srgbClr val="EA5B22"/>
                </a:solidFill>
              </a:rPr>
              <a:t> </a:t>
            </a:r>
            <a:r>
              <a:rPr spc="95" dirty="0"/>
              <a:t>of</a:t>
            </a:r>
            <a:r>
              <a:rPr spc="-45" dirty="0"/>
              <a:t> </a:t>
            </a:r>
            <a:r>
              <a:rPr spc="95" dirty="0"/>
              <a:t>11</a:t>
            </a:r>
            <a:r>
              <a:rPr spc="-45" dirty="0"/>
              <a:t> </a:t>
            </a:r>
            <a:r>
              <a:rPr spc="70" dirty="0"/>
              <a:t>outcome</a:t>
            </a:r>
            <a:r>
              <a:rPr spc="-40" dirty="0"/>
              <a:t> </a:t>
            </a:r>
            <a:r>
              <a:rPr spc="105" dirty="0"/>
              <a:t>measures</a:t>
            </a:r>
          </a:p>
          <a:p>
            <a:pPr marL="227329" marR="1421765" indent="-214629">
              <a:lnSpc>
                <a:spcPct val="103499"/>
              </a:lnSpc>
              <a:spcBef>
                <a:spcPts val="48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dirty="0"/>
              <a:t>More</a:t>
            </a:r>
            <a:r>
              <a:rPr spc="5" dirty="0"/>
              <a:t> </a:t>
            </a:r>
            <a:r>
              <a:rPr spc="105" dirty="0"/>
              <a:t>physical</a:t>
            </a:r>
            <a:r>
              <a:rPr spc="5" dirty="0"/>
              <a:t> </a:t>
            </a:r>
            <a:r>
              <a:rPr spc="85" dirty="0"/>
              <a:t>supplies,</a:t>
            </a:r>
            <a:r>
              <a:rPr spc="5" dirty="0"/>
              <a:t> </a:t>
            </a:r>
            <a:r>
              <a:rPr spc="145" dirty="0"/>
              <a:t>space</a:t>
            </a:r>
            <a:r>
              <a:rPr spc="5" dirty="0"/>
              <a:t> </a:t>
            </a:r>
            <a:r>
              <a:rPr spc="80" dirty="0"/>
              <a:t>modifications </a:t>
            </a:r>
            <a:r>
              <a:rPr spc="120" dirty="0"/>
              <a:t>and</a:t>
            </a:r>
            <a:r>
              <a:rPr spc="-40" dirty="0"/>
              <a:t> </a:t>
            </a:r>
            <a:r>
              <a:rPr spc="55" dirty="0"/>
              <a:t>food/drink</a:t>
            </a:r>
          </a:p>
        </p:txBody>
      </p:sp>
      <p:pic>
        <p:nvPicPr>
          <p:cNvPr id="11" name="object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770" y="6213793"/>
            <a:ext cx="1104724" cy="5560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1" y="6412484"/>
            <a:ext cx="4190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11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2020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184" y="6357801"/>
            <a:ext cx="1331367" cy="36481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117525" y="2889644"/>
            <a:ext cx="3074670" cy="923925"/>
          </a:xfrm>
          <a:custGeom>
            <a:avLst/>
            <a:gdLst/>
            <a:ahLst/>
            <a:cxnLst/>
            <a:rect l="l" t="t" r="r" b="b"/>
            <a:pathLst>
              <a:path w="3074670" h="923925">
                <a:moveTo>
                  <a:pt x="3074473" y="0"/>
                </a:moveTo>
                <a:lnTo>
                  <a:pt x="0" y="0"/>
                </a:lnTo>
                <a:lnTo>
                  <a:pt x="0" y="923330"/>
                </a:lnTo>
                <a:lnTo>
                  <a:pt x="3074473" y="923330"/>
                </a:lnTo>
                <a:lnTo>
                  <a:pt x="3074473" y="0"/>
                </a:lnTo>
                <a:close/>
              </a:path>
            </a:pathLst>
          </a:custGeom>
          <a:solidFill>
            <a:srgbClr val="268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80826" y="2885947"/>
            <a:ext cx="8134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b="1" spc="-45" dirty="0">
                <a:solidFill>
                  <a:srgbClr val="FFFFFF"/>
                </a:solidFill>
                <a:latin typeface="Trebuchet MS"/>
                <a:cs typeface="Trebuchet MS"/>
              </a:rPr>
              <a:t>56</a:t>
            </a:r>
            <a:endParaRPr sz="5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16276" y="4955304"/>
            <a:ext cx="3074670" cy="923925"/>
          </a:xfrm>
          <a:custGeom>
            <a:avLst/>
            <a:gdLst/>
            <a:ahLst/>
            <a:cxnLst/>
            <a:rect l="l" t="t" r="r" b="b"/>
            <a:pathLst>
              <a:path w="3074670" h="923925">
                <a:moveTo>
                  <a:pt x="3074473" y="0"/>
                </a:moveTo>
                <a:lnTo>
                  <a:pt x="0" y="0"/>
                </a:lnTo>
                <a:lnTo>
                  <a:pt x="0" y="923330"/>
                </a:lnTo>
                <a:lnTo>
                  <a:pt x="3074473" y="923330"/>
                </a:lnTo>
                <a:lnTo>
                  <a:pt x="3074473" y="0"/>
                </a:lnTo>
                <a:close/>
              </a:path>
            </a:pathLst>
          </a:custGeom>
          <a:solidFill>
            <a:srgbClr val="268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679576" y="4949444"/>
            <a:ext cx="12071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dirty="0">
                <a:solidFill>
                  <a:schemeClr val="bg1"/>
                </a:solidFill>
                <a:latin typeface="Trebuchet MS"/>
                <a:cs typeface="Trebuchet MS"/>
              </a:rPr>
              <a:t>377</a:t>
            </a:r>
            <a:endParaRPr sz="54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17525" y="891512"/>
            <a:ext cx="3074670" cy="923925"/>
          </a:xfrm>
          <a:custGeom>
            <a:avLst/>
            <a:gdLst/>
            <a:ahLst/>
            <a:cxnLst/>
            <a:rect l="l" t="t" r="r" b="b"/>
            <a:pathLst>
              <a:path w="3074670" h="923925">
                <a:moveTo>
                  <a:pt x="3074473" y="0"/>
                </a:moveTo>
                <a:lnTo>
                  <a:pt x="0" y="0"/>
                </a:lnTo>
                <a:lnTo>
                  <a:pt x="0" y="923330"/>
                </a:lnTo>
                <a:lnTo>
                  <a:pt x="3074473" y="923330"/>
                </a:lnTo>
                <a:lnTo>
                  <a:pt x="3074473" y="0"/>
                </a:lnTo>
                <a:close/>
              </a:path>
            </a:pathLst>
          </a:custGeom>
          <a:solidFill>
            <a:srgbClr val="268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680826" y="886459"/>
            <a:ext cx="8134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4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lang="en-US" sz="5400" b="1" spc="-4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5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6096000" cy="5551805"/>
          </a:xfrm>
          <a:custGeom>
            <a:avLst/>
            <a:gdLst/>
            <a:ahLst/>
            <a:cxnLst/>
            <a:rect l="l" t="t" r="r" b="b"/>
            <a:pathLst>
              <a:path w="6096000" h="5551805">
                <a:moveTo>
                  <a:pt x="6096000" y="1185341"/>
                </a:moveTo>
                <a:lnTo>
                  <a:pt x="0" y="1185341"/>
                </a:lnTo>
                <a:lnTo>
                  <a:pt x="0" y="5551716"/>
                </a:lnTo>
                <a:lnTo>
                  <a:pt x="6096000" y="5551716"/>
                </a:lnTo>
                <a:lnTo>
                  <a:pt x="6096000" y="1185341"/>
                </a:lnTo>
                <a:close/>
              </a:path>
              <a:path w="6096000" h="5551805">
                <a:moveTo>
                  <a:pt x="6096000" y="0"/>
                </a:moveTo>
                <a:lnTo>
                  <a:pt x="0" y="0"/>
                </a:lnTo>
                <a:lnTo>
                  <a:pt x="0" y="376821"/>
                </a:lnTo>
                <a:lnTo>
                  <a:pt x="6096000" y="376821"/>
                </a:lnTo>
                <a:lnTo>
                  <a:pt x="6096000" y="0"/>
                </a:lnTo>
                <a:close/>
              </a:path>
            </a:pathLst>
          </a:custGeom>
          <a:solidFill>
            <a:srgbClr val="222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9299" y="1326387"/>
            <a:ext cx="299783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460</a:t>
            </a:r>
            <a:r>
              <a:rPr sz="28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60" dirty="0">
                <a:solidFill>
                  <a:srgbClr val="FFFFFF"/>
                </a:solidFill>
                <a:latin typeface="Trebuchet MS"/>
                <a:cs typeface="Trebuchet MS"/>
              </a:rPr>
              <a:t>Total</a:t>
            </a:r>
            <a:r>
              <a:rPr sz="28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Sites</a:t>
            </a:r>
            <a:endParaRPr sz="2800" dirty="0">
              <a:latin typeface="Trebuchet MS"/>
              <a:cs typeface="Trebuchet MS"/>
            </a:endParaRPr>
          </a:p>
          <a:p>
            <a:pPr marL="88900">
              <a:lnSpc>
                <a:spcPct val="100000"/>
              </a:lnSpc>
              <a:spcBef>
                <a:spcPts val="2055"/>
              </a:spcBef>
            </a:pPr>
            <a:r>
              <a:rPr sz="2400" spc="95" dirty="0">
                <a:solidFill>
                  <a:srgbClr val="FFFFFF"/>
                </a:solidFill>
                <a:latin typeface="Gill Sans MT"/>
                <a:cs typeface="Gill Sans MT"/>
              </a:rPr>
              <a:t>U.S.</a:t>
            </a:r>
            <a:r>
              <a:rPr sz="240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Gill Sans MT"/>
                <a:cs typeface="Gill Sans MT"/>
              </a:rPr>
              <a:t>across</a:t>
            </a:r>
            <a:r>
              <a:rPr sz="240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140" dirty="0">
                <a:solidFill>
                  <a:srgbClr val="FFFFFF"/>
                </a:solidFill>
                <a:latin typeface="Gill Sans MT"/>
                <a:cs typeface="Gill Sans MT"/>
              </a:rPr>
              <a:t>4</a:t>
            </a:r>
            <a:r>
              <a:rPr lang="en-US" sz="2400" spc="140" dirty="0">
                <a:solidFill>
                  <a:srgbClr val="FFFFFF"/>
                </a:solidFill>
                <a:latin typeface="Gill Sans MT"/>
                <a:cs typeface="Gill Sans MT"/>
              </a:rPr>
              <a:t>6</a:t>
            </a:r>
            <a:r>
              <a:rPr sz="240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Gill Sans MT"/>
                <a:cs typeface="Gill Sans MT"/>
              </a:rPr>
              <a:t>States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9299" y="2535428"/>
            <a:ext cx="4110354" cy="242125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lang="en-US" sz="2400" spc="140" dirty="0">
                <a:solidFill>
                  <a:srgbClr val="FFFFFF"/>
                </a:solidFill>
                <a:latin typeface="Gill Sans MT"/>
                <a:cs typeface="Gill Sans MT"/>
              </a:rPr>
              <a:t>9</a:t>
            </a:r>
            <a:r>
              <a:rPr sz="2400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Gill Sans MT"/>
                <a:cs typeface="Gill Sans MT"/>
              </a:rPr>
              <a:t>International</a:t>
            </a:r>
            <a:endParaRPr sz="24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140" dirty="0">
                <a:solidFill>
                  <a:srgbClr val="FFFFFF"/>
                </a:solidFill>
                <a:latin typeface="Gill Sans MT"/>
                <a:cs typeface="Gill Sans MT"/>
              </a:rPr>
              <a:t>Spain,</a:t>
            </a:r>
            <a:r>
              <a:rPr sz="2400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Gill Sans MT"/>
                <a:cs typeface="Gill Sans MT"/>
              </a:rPr>
              <a:t>Level</a:t>
            </a:r>
            <a:r>
              <a:rPr sz="24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Gill Sans MT"/>
                <a:cs typeface="Gill Sans MT"/>
              </a:rPr>
              <a:t>3</a:t>
            </a:r>
            <a:endParaRPr sz="24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100" dirty="0">
                <a:solidFill>
                  <a:srgbClr val="FFFFFF"/>
                </a:solidFill>
                <a:latin typeface="Gill Sans MT"/>
                <a:cs typeface="Gill Sans MT"/>
              </a:rPr>
              <a:t>Thailand,</a:t>
            </a:r>
            <a:r>
              <a:rPr sz="24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Gill Sans MT"/>
                <a:cs typeface="Gill Sans MT"/>
              </a:rPr>
              <a:t>level</a:t>
            </a:r>
            <a:r>
              <a:rPr sz="24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Gill Sans MT"/>
                <a:cs typeface="Gill Sans MT"/>
              </a:rPr>
              <a:t>3</a:t>
            </a:r>
            <a:endParaRPr sz="24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65" dirty="0">
                <a:solidFill>
                  <a:srgbClr val="FFFFFF"/>
                </a:solidFill>
                <a:latin typeface="Gill Sans MT"/>
                <a:cs typeface="Gill Sans MT"/>
              </a:rPr>
              <a:t>Brazil,</a:t>
            </a:r>
            <a:r>
              <a:rPr sz="24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Gill Sans MT"/>
                <a:cs typeface="Gill Sans MT"/>
              </a:rPr>
              <a:t>Level</a:t>
            </a:r>
            <a:r>
              <a:rPr sz="2400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Gill Sans MT"/>
                <a:cs typeface="Gill Sans MT"/>
              </a:rPr>
              <a:t>3</a:t>
            </a:r>
            <a:endParaRPr sz="24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114" dirty="0">
                <a:solidFill>
                  <a:srgbClr val="FFFFFF"/>
                </a:solidFill>
                <a:latin typeface="Gill Sans MT"/>
                <a:cs typeface="Gill Sans MT"/>
              </a:rPr>
              <a:t>Canada,</a:t>
            </a:r>
            <a:r>
              <a:rPr sz="24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Gill Sans MT"/>
                <a:cs typeface="Gill Sans MT"/>
              </a:rPr>
              <a:t>Level</a:t>
            </a:r>
            <a:r>
              <a:rPr sz="24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140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24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2400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Gill Sans MT"/>
                <a:cs typeface="Gill Sans MT"/>
              </a:rPr>
              <a:t>Level</a:t>
            </a:r>
            <a:r>
              <a:rPr sz="24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Gill Sans MT"/>
                <a:cs typeface="Gill Sans MT"/>
              </a:rPr>
              <a:t>3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" y="376815"/>
            <a:ext cx="6527800" cy="808990"/>
          </a:xfrm>
          <a:custGeom>
            <a:avLst/>
            <a:gdLst/>
            <a:ahLst/>
            <a:cxnLst/>
            <a:rect l="l" t="t" r="r" b="b"/>
            <a:pathLst>
              <a:path w="6527800" h="808990">
                <a:moveTo>
                  <a:pt x="6527800" y="0"/>
                </a:moveTo>
                <a:lnTo>
                  <a:pt x="0" y="0"/>
                </a:lnTo>
                <a:lnTo>
                  <a:pt x="0" y="808516"/>
                </a:lnTo>
                <a:lnTo>
                  <a:pt x="6527800" y="808516"/>
                </a:lnTo>
                <a:lnTo>
                  <a:pt x="6527800" y="0"/>
                </a:lnTo>
                <a:close/>
              </a:path>
            </a:pathLst>
          </a:custGeom>
          <a:solidFill>
            <a:srgbClr val="268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99301" y="424179"/>
            <a:ext cx="52406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75" dirty="0">
                <a:solidFill>
                  <a:srgbClr val="FFFFFF"/>
                </a:solidFill>
                <a:latin typeface="Trebuchet MS"/>
                <a:cs typeface="Trebuchet MS"/>
              </a:rPr>
              <a:t>Total</a:t>
            </a:r>
            <a:r>
              <a:rPr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b="1" spc="-105" dirty="0">
                <a:solidFill>
                  <a:srgbClr val="FFFFFF"/>
                </a:solidFill>
                <a:latin typeface="Trebuchet MS"/>
                <a:cs typeface="Trebuchet MS"/>
              </a:rPr>
              <a:t>Accredited</a:t>
            </a:r>
            <a:r>
              <a:rPr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b="1" spc="-10" dirty="0">
                <a:solidFill>
                  <a:srgbClr val="FFFFFF"/>
                </a:solidFill>
                <a:latin typeface="Trebuchet MS"/>
                <a:cs typeface="Trebuchet MS"/>
              </a:rPr>
              <a:t>Sites: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6729384" y="266805"/>
            <a:ext cx="3612515" cy="6492875"/>
            <a:chOff x="6729384" y="266805"/>
            <a:chExt cx="3612515" cy="6492875"/>
          </a:xfrm>
        </p:grpSpPr>
        <p:pic>
          <p:nvPicPr>
            <p:cNvPr id="16" name="object 1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9384" y="266805"/>
              <a:ext cx="2733352" cy="40905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9385" y="4382722"/>
              <a:ext cx="2733351" cy="205001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4484" y="6051005"/>
              <a:ext cx="1407170" cy="708274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497" y="5227846"/>
            <a:ext cx="2737556" cy="16301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201" y="6436197"/>
            <a:ext cx="416496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  <a:tabLst>
                <a:tab pos="3448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12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2020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937" y="6346746"/>
            <a:ext cx="1396679" cy="39797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81600" y="6345884"/>
            <a:ext cx="4745355" cy="53340"/>
          </a:xfrm>
          <a:custGeom>
            <a:avLst/>
            <a:gdLst/>
            <a:ahLst/>
            <a:cxnLst/>
            <a:rect l="l" t="t" r="r" b="b"/>
            <a:pathLst>
              <a:path w="4745355" h="53339">
                <a:moveTo>
                  <a:pt x="0" y="53189"/>
                </a:moveTo>
                <a:lnTo>
                  <a:pt x="4744940" y="53189"/>
                </a:lnTo>
                <a:lnTo>
                  <a:pt x="4744940" y="0"/>
                </a:lnTo>
                <a:lnTo>
                  <a:pt x="0" y="0"/>
                </a:lnTo>
                <a:lnTo>
                  <a:pt x="0" y="53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61199" y="922379"/>
            <a:ext cx="5817235" cy="5101590"/>
            <a:chOff x="361199" y="922379"/>
            <a:chExt cx="5817235" cy="5101590"/>
          </a:xfrm>
        </p:grpSpPr>
        <p:sp>
          <p:nvSpPr>
            <p:cNvPr id="6" name="object 6"/>
            <p:cNvSpPr/>
            <p:nvPr/>
          </p:nvSpPr>
          <p:spPr>
            <a:xfrm>
              <a:off x="2285999" y="923864"/>
              <a:ext cx="0" cy="5096510"/>
            </a:xfrm>
            <a:custGeom>
              <a:avLst/>
              <a:gdLst/>
              <a:ahLst/>
              <a:cxnLst/>
              <a:rect l="l" t="t" r="r" b="b"/>
              <a:pathLst>
                <a:path h="5096510">
                  <a:moveTo>
                    <a:pt x="0" y="0"/>
                  </a:moveTo>
                  <a:lnTo>
                    <a:pt x="1" y="5096467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3336" y="5132254"/>
              <a:ext cx="5735320" cy="0"/>
            </a:xfrm>
            <a:custGeom>
              <a:avLst/>
              <a:gdLst/>
              <a:ahLst/>
              <a:cxnLst/>
              <a:rect l="l" t="t" r="r" b="b"/>
              <a:pathLst>
                <a:path w="5735320">
                  <a:moveTo>
                    <a:pt x="0" y="0"/>
                  </a:moveTo>
                  <a:lnTo>
                    <a:pt x="5734802" y="1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1199" y="2344154"/>
              <a:ext cx="5809615" cy="0"/>
            </a:xfrm>
            <a:custGeom>
              <a:avLst/>
              <a:gdLst/>
              <a:ahLst/>
              <a:cxnLst/>
              <a:rect l="l" t="t" r="r" b="b"/>
              <a:pathLst>
                <a:path w="5809615">
                  <a:moveTo>
                    <a:pt x="0" y="0"/>
                  </a:moveTo>
                  <a:lnTo>
                    <a:pt x="5809014" y="1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447" y="2668159"/>
              <a:ext cx="1166903" cy="7779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0007" y="1181115"/>
              <a:ext cx="1170911" cy="7806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447" y="1195456"/>
              <a:ext cx="1238736" cy="8258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7582" y="4209590"/>
              <a:ext cx="671212" cy="7551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4644" y="2691264"/>
              <a:ext cx="1289375" cy="7019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2961" y="2937084"/>
              <a:ext cx="1305257" cy="3636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229" y="4202419"/>
              <a:ext cx="1143964" cy="7117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159" y="3980487"/>
              <a:ext cx="1151765" cy="11517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8281" y="3733800"/>
              <a:ext cx="5605145" cy="0"/>
            </a:xfrm>
            <a:custGeom>
              <a:avLst/>
              <a:gdLst/>
              <a:ahLst/>
              <a:cxnLst/>
              <a:rect l="l" t="t" r="r" b="b"/>
              <a:pathLst>
                <a:path w="5605145">
                  <a:moveTo>
                    <a:pt x="0" y="0"/>
                  </a:moveTo>
                  <a:lnTo>
                    <a:pt x="5604915" y="1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67200" y="922379"/>
              <a:ext cx="0" cy="5047615"/>
            </a:xfrm>
            <a:custGeom>
              <a:avLst/>
              <a:gdLst/>
              <a:ahLst/>
              <a:cxnLst/>
              <a:rect l="l" t="t" r="r" b="b"/>
              <a:pathLst>
                <a:path h="5047615">
                  <a:moveTo>
                    <a:pt x="0" y="0"/>
                  </a:moveTo>
                  <a:lnTo>
                    <a:pt x="1" y="5047429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3517" y="1117564"/>
              <a:ext cx="1109040" cy="110904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153" y="5644014"/>
              <a:ext cx="1320796" cy="2697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98888" y="5341736"/>
              <a:ext cx="1280887" cy="68218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14553" y="990600"/>
              <a:ext cx="5605145" cy="0"/>
            </a:xfrm>
            <a:custGeom>
              <a:avLst/>
              <a:gdLst/>
              <a:ahLst/>
              <a:cxnLst/>
              <a:rect l="l" t="t" r="r" b="b"/>
              <a:pathLst>
                <a:path w="5605145">
                  <a:moveTo>
                    <a:pt x="0" y="0"/>
                  </a:moveTo>
                  <a:lnTo>
                    <a:pt x="5604915" y="1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7045793" y="78288"/>
            <a:ext cx="4757420" cy="126365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800" b="1" spc="-10" dirty="0">
                <a:solidFill>
                  <a:srgbClr val="268876"/>
                </a:solidFill>
                <a:latin typeface="Trebuchet MS"/>
                <a:cs typeface="Trebuchet MS"/>
              </a:rPr>
              <a:t>Connection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20000"/>
              </a:lnSpc>
              <a:spcBef>
                <a:spcPts val="204"/>
              </a:spcBef>
            </a:pPr>
            <a:r>
              <a:rPr sz="1800" spc="114" dirty="0">
                <a:solidFill>
                  <a:srgbClr val="A6A6A6"/>
                </a:solidFill>
              </a:rPr>
              <a:t>Exchange</a:t>
            </a:r>
            <a:r>
              <a:rPr sz="1800" spc="-25" dirty="0">
                <a:solidFill>
                  <a:srgbClr val="A6A6A6"/>
                </a:solidFill>
              </a:rPr>
              <a:t> </a:t>
            </a:r>
            <a:r>
              <a:rPr sz="1800" spc="145" dirty="0">
                <a:solidFill>
                  <a:srgbClr val="A6A6A6"/>
                </a:solidFill>
              </a:rPr>
              <a:t>among</a:t>
            </a:r>
            <a:r>
              <a:rPr sz="1800" spc="-20" dirty="0">
                <a:solidFill>
                  <a:srgbClr val="A6A6A6"/>
                </a:solidFill>
              </a:rPr>
              <a:t> </a:t>
            </a:r>
            <a:r>
              <a:rPr sz="1800" spc="55" dirty="0">
                <a:solidFill>
                  <a:srgbClr val="A6A6A6"/>
                </a:solidFill>
              </a:rPr>
              <a:t>Health</a:t>
            </a:r>
            <a:r>
              <a:rPr sz="1800" spc="-20" dirty="0">
                <a:solidFill>
                  <a:srgbClr val="A6A6A6"/>
                </a:solidFill>
              </a:rPr>
              <a:t> </a:t>
            </a:r>
            <a:r>
              <a:rPr sz="1800" dirty="0">
                <a:solidFill>
                  <a:srgbClr val="A6A6A6"/>
                </a:solidFill>
              </a:rPr>
              <a:t>Care</a:t>
            </a:r>
            <a:r>
              <a:rPr sz="1800" spc="-25" dirty="0">
                <a:solidFill>
                  <a:srgbClr val="A6A6A6"/>
                </a:solidFill>
              </a:rPr>
              <a:t> </a:t>
            </a:r>
            <a:r>
              <a:rPr sz="1800" spc="140" dirty="0">
                <a:solidFill>
                  <a:srgbClr val="A6A6A6"/>
                </a:solidFill>
              </a:rPr>
              <a:t>Systems</a:t>
            </a:r>
            <a:r>
              <a:rPr sz="1800" spc="-20" dirty="0">
                <a:solidFill>
                  <a:srgbClr val="A6A6A6"/>
                </a:solidFill>
              </a:rPr>
              <a:t> </a:t>
            </a:r>
            <a:r>
              <a:rPr sz="1800" spc="100" dirty="0">
                <a:solidFill>
                  <a:srgbClr val="A6A6A6"/>
                </a:solidFill>
              </a:rPr>
              <a:t>leading </a:t>
            </a:r>
            <a:r>
              <a:rPr sz="1800" spc="50" dirty="0">
                <a:solidFill>
                  <a:srgbClr val="A6A6A6"/>
                </a:solidFill>
              </a:rPr>
              <a:t>the</a:t>
            </a:r>
            <a:r>
              <a:rPr sz="1800" spc="35" dirty="0">
                <a:solidFill>
                  <a:srgbClr val="A6A6A6"/>
                </a:solidFill>
              </a:rPr>
              <a:t> </a:t>
            </a:r>
            <a:r>
              <a:rPr sz="1800" dirty="0">
                <a:solidFill>
                  <a:srgbClr val="A6A6A6"/>
                </a:solidFill>
              </a:rPr>
              <a:t>country</a:t>
            </a:r>
            <a:r>
              <a:rPr sz="1800" spc="40" dirty="0">
                <a:solidFill>
                  <a:srgbClr val="A6A6A6"/>
                </a:solidFill>
              </a:rPr>
              <a:t> </a:t>
            </a:r>
            <a:r>
              <a:rPr sz="1800" spc="60" dirty="0">
                <a:solidFill>
                  <a:srgbClr val="A6A6A6"/>
                </a:solidFill>
              </a:rPr>
              <a:t>in</a:t>
            </a:r>
            <a:r>
              <a:rPr sz="1800" spc="50" dirty="0">
                <a:solidFill>
                  <a:srgbClr val="A6A6A6"/>
                </a:solidFill>
              </a:rPr>
              <a:t> </a:t>
            </a:r>
            <a:r>
              <a:rPr sz="1800" dirty="0">
                <a:solidFill>
                  <a:srgbClr val="A6A6A6"/>
                </a:solidFill>
              </a:rPr>
              <a:t>Geriatric</a:t>
            </a:r>
            <a:r>
              <a:rPr sz="1800" spc="40" dirty="0">
                <a:solidFill>
                  <a:srgbClr val="A6A6A6"/>
                </a:solidFill>
              </a:rPr>
              <a:t> </a:t>
            </a:r>
            <a:r>
              <a:rPr sz="1800" spc="95" dirty="0">
                <a:solidFill>
                  <a:srgbClr val="A6A6A6"/>
                </a:solidFill>
              </a:rPr>
              <a:t>Emergency</a:t>
            </a:r>
            <a:r>
              <a:rPr sz="1800" spc="40" dirty="0">
                <a:solidFill>
                  <a:srgbClr val="A6A6A6"/>
                </a:solidFill>
              </a:rPr>
              <a:t> </a:t>
            </a:r>
            <a:r>
              <a:rPr sz="1800" spc="-20" dirty="0">
                <a:solidFill>
                  <a:srgbClr val="A6A6A6"/>
                </a:solidFill>
              </a:rPr>
              <a:t>Care</a:t>
            </a:r>
            <a:endParaRPr sz="1800"/>
          </a:p>
        </p:txBody>
      </p:sp>
      <p:sp>
        <p:nvSpPr>
          <p:cNvPr id="24" name="object 24"/>
          <p:cNvSpPr txBox="1"/>
          <p:nvPr/>
        </p:nvSpPr>
        <p:spPr>
          <a:xfrm>
            <a:off x="7045793" y="1468176"/>
            <a:ext cx="4806315" cy="46437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800" b="1" spc="-10" dirty="0">
                <a:solidFill>
                  <a:srgbClr val="EA5B22"/>
                </a:solidFill>
                <a:latin typeface="Trebuchet MS"/>
                <a:cs typeface="Trebuchet MS"/>
              </a:rPr>
              <a:t>Collaboration</a:t>
            </a:r>
            <a:endParaRPr sz="2800">
              <a:latin typeface="Trebuchet MS"/>
              <a:cs typeface="Trebuchet MS"/>
            </a:endParaRPr>
          </a:p>
          <a:p>
            <a:pPr marL="12700" marR="179070">
              <a:lnSpc>
                <a:spcPct val="120600"/>
              </a:lnSpc>
              <a:spcBef>
                <a:spcPts val="195"/>
              </a:spcBef>
            </a:pPr>
            <a:r>
              <a:rPr sz="1800" spc="65" dirty="0">
                <a:solidFill>
                  <a:srgbClr val="A6A6A6"/>
                </a:solidFill>
                <a:latin typeface="Gill Sans MT"/>
                <a:cs typeface="Gill Sans MT"/>
              </a:rPr>
              <a:t>Identify</a:t>
            </a:r>
            <a:r>
              <a:rPr sz="1800" spc="-4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135" dirty="0">
                <a:solidFill>
                  <a:srgbClr val="A6A6A6"/>
                </a:solidFill>
                <a:latin typeface="Gill Sans MT"/>
                <a:cs typeface="Gill Sans MT"/>
              </a:rPr>
              <a:t>ways</a:t>
            </a:r>
            <a:r>
              <a:rPr sz="1800" spc="-4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A6A6A6"/>
                </a:solidFill>
                <a:latin typeface="Gill Sans MT"/>
                <a:cs typeface="Gill Sans MT"/>
              </a:rPr>
              <a:t>each</a:t>
            </a:r>
            <a:r>
              <a:rPr sz="1800" spc="-35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A6A6A6"/>
                </a:solidFill>
                <a:latin typeface="Gill Sans MT"/>
                <a:cs typeface="Gill Sans MT"/>
              </a:rPr>
              <a:t>of</a:t>
            </a:r>
            <a:r>
              <a:rPr sz="1800" spc="-4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A6A6A6"/>
                </a:solidFill>
                <a:latin typeface="Gill Sans MT"/>
                <a:cs typeface="Gill Sans MT"/>
              </a:rPr>
              <a:t>your</a:t>
            </a:r>
            <a:r>
              <a:rPr sz="1800" spc="-3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135" dirty="0">
                <a:solidFill>
                  <a:srgbClr val="A6A6A6"/>
                </a:solidFill>
                <a:latin typeface="Gill Sans MT"/>
                <a:cs typeface="Gill Sans MT"/>
              </a:rPr>
              <a:t>teams</a:t>
            </a:r>
            <a:r>
              <a:rPr sz="1800" spc="-4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A6A6A6"/>
                </a:solidFill>
                <a:latin typeface="Gill Sans MT"/>
                <a:cs typeface="Gill Sans MT"/>
              </a:rPr>
              <a:t>can</a:t>
            </a:r>
            <a:r>
              <a:rPr sz="1800" spc="-25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50" dirty="0">
                <a:solidFill>
                  <a:srgbClr val="A6A6A6"/>
                </a:solidFill>
                <a:latin typeface="Gill Sans MT"/>
                <a:cs typeface="Gill Sans MT"/>
              </a:rPr>
              <a:t>support the</a:t>
            </a:r>
            <a:r>
              <a:rPr sz="1800" spc="45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A6A6A6"/>
                </a:solidFill>
                <a:latin typeface="Gill Sans MT"/>
                <a:cs typeface="Gill Sans MT"/>
              </a:rPr>
              <a:t>others</a:t>
            </a:r>
            <a:r>
              <a:rPr sz="1800" spc="45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60" dirty="0">
                <a:solidFill>
                  <a:srgbClr val="A6A6A6"/>
                </a:solidFill>
                <a:latin typeface="Gill Sans MT"/>
                <a:cs typeface="Gill Sans MT"/>
              </a:rPr>
              <a:t>in </a:t>
            </a:r>
            <a:r>
              <a:rPr sz="1800" dirty="0">
                <a:solidFill>
                  <a:srgbClr val="A6A6A6"/>
                </a:solidFill>
                <a:latin typeface="Gill Sans MT"/>
                <a:cs typeface="Gill Sans MT"/>
              </a:rPr>
              <a:t>their</a:t>
            </a:r>
            <a:r>
              <a:rPr sz="1800" spc="5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A6A6A6"/>
                </a:solidFill>
                <a:latin typeface="Gill Sans MT"/>
                <a:cs typeface="Gill Sans MT"/>
              </a:rPr>
              <a:t>Quality</a:t>
            </a:r>
            <a:r>
              <a:rPr sz="1800" spc="5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55" dirty="0">
                <a:solidFill>
                  <a:srgbClr val="A6A6A6"/>
                </a:solidFill>
                <a:latin typeface="Gill Sans MT"/>
                <a:cs typeface="Gill Sans MT"/>
              </a:rPr>
              <a:t>Improvement </a:t>
            </a:r>
            <a:r>
              <a:rPr sz="1800" spc="60" dirty="0">
                <a:solidFill>
                  <a:srgbClr val="A6A6A6"/>
                </a:solidFill>
                <a:latin typeface="Gill Sans MT"/>
                <a:cs typeface="Gill Sans MT"/>
              </a:rPr>
              <a:t>Initiatives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74B83B"/>
                </a:solidFill>
                <a:latin typeface="Trebuchet MS"/>
                <a:cs typeface="Trebuchet MS"/>
              </a:rPr>
              <a:t>Dissemination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20600"/>
              </a:lnSpc>
              <a:spcBef>
                <a:spcPts val="195"/>
              </a:spcBef>
            </a:pPr>
            <a:r>
              <a:rPr sz="1800" dirty="0">
                <a:solidFill>
                  <a:srgbClr val="A6A6A6"/>
                </a:solidFill>
                <a:latin typeface="Gill Sans MT"/>
                <a:cs typeface="Gill Sans MT"/>
              </a:rPr>
              <a:t>Explore</a:t>
            </a:r>
            <a:r>
              <a:rPr sz="1800" spc="2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50" dirty="0">
                <a:solidFill>
                  <a:srgbClr val="A6A6A6"/>
                </a:solidFill>
                <a:latin typeface="Gill Sans MT"/>
                <a:cs typeface="Gill Sans MT"/>
              </a:rPr>
              <a:t>opportunities</a:t>
            </a:r>
            <a:r>
              <a:rPr sz="1800" spc="25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A6A6A6"/>
                </a:solidFill>
                <a:latin typeface="Gill Sans MT"/>
                <a:cs typeface="Gill Sans MT"/>
              </a:rPr>
              <a:t>to</a:t>
            </a:r>
            <a:r>
              <a:rPr sz="1800" spc="2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A6A6A6"/>
                </a:solidFill>
                <a:latin typeface="Gill Sans MT"/>
                <a:cs typeface="Gill Sans MT"/>
              </a:rPr>
              <a:t>share</a:t>
            </a:r>
            <a:r>
              <a:rPr sz="1800" spc="25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60" dirty="0">
                <a:solidFill>
                  <a:srgbClr val="A6A6A6"/>
                </a:solidFill>
                <a:latin typeface="Gill Sans MT"/>
                <a:cs typeface="Gill Sans MT"/>
              </a:rPr>
              <a:t>Roundtable </a:t>
            </a:r>
            <a:r>
              <a:rPr sz="1800" spc="114" dirty="0">
                <a:solidFill>
                  <a:srgbClr val="A6A6A6"/>
                </a:solidFill>
                <a:latin typeface="Gill Sans MT"/>
                <a:cs typeface="Gill Sans MT"/>
              </a:rPr>
              <a:t>insights</a:t>
            </a:r>
            <a:r>
              <a:rPr sz="1800" spc="-1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A6A6A6"/>
                </a:solidFill>
                <a:latin typeface="Gill Sans MT"/>
                <a:cs typeface="Gill Sans MT"/>
              </a:rPr>
              <a:t>with</a:t>
            </a:r>
            <a:r>
              <a:rPr sz="1800" spc="-1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A6A6A6"/>
                </a:solidFill>
                <a:latin typeface="Gill Sans MT"/>
                <a:cs typeface="Gill Sans MT"/>
              </a:rPr>
              <a:t>other </a:t>
            </a:r>
            <a:r>
              <a:rPr sz="1800" spc="75" dirty="0">
                <a:solidFill>
                  <a:srgbClr val="A6A6A6"/>
                </a:solidFill>
                <a:latin typeface="Gill Sans MT"/>
                <a:cs typeface="Gill Sans MT"/>
              </a:rPr>
              <a:t>health</a:t>
            </a:r>
            <a:r>
              <a:rPr sz="1800" spc="-1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140" dirty="0">
                <a:solidFill>
                  <a:srgbClr val="A6A6A6"/>
                </a:solidFill>
                <a:latin typeface="Gill Sans MT"/>
                <a:cs typeface="Gill Sans MT"/>
              </a:rPr>
              <a:t>systems</a:t>
            </a:r>
            <a:r>
              <a:rPr sz="1800" spc="-1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55" dirty="0">
                <a:solidFill>
                  <a:srgbClr val="A6A6A6"/>
                </a:solidFill>
                <a:latin typeface="Gill Sans MT"/>
                <a:cs typeface="Gill Sans MT"/>
              </a:rPr>
              <a:t>interested</a:t>
            </a:r>
            <a:r>
              <a:rPr sz="1800" spc="-5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30" dirty="0">
                <a:solidFill>
                  <a:srgbClr val="A6A6A6"/>
                </a:solidFill>
                <a:latin typeface="Gill Sans MT"/>
                <a:cs typeface="Gill Sans MT"/>
              </a:rPr>
              <a:t>in </a:t>
            </a:r>
            <a:r>
              <a:rPr sz="1800" spc="-20" dirty="0">
                <a:solidFill>
                  <a:srgbClr val="A6A6A6"/>
                </a:solidFill>
                <a:latin typeface="Gill Sans MT"/>
                <a:cs typeface="Gill Sans MT"/>
              </a:rPr>
              <a:t>GEDs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14423B"/>
                </a:solidFill>
                <a:latin typeface="Trebuchet MS"/>
                <a:cs typeface="Trebuchet MS"/>
              </a:rPr>
              <a:t>Direction</a:t>
            </a:r>
            <a:endParaRPr sz="2800">
              <a:latin typeface="Trebuchet MS"/>
              <a:cs typeface="Trebuchet MS"/>
            </a:endParaRPr>
          </a:p>
          <a:p>
            <a:pPr marL="12700" marR="327660">
              <a:lnSpc>
                <a:spcPct val="120000"/>
              </a:lnSpc>
              <a:spcBef>
                <a:spcPts val="210"/>
              </a:spcBef>
            </a:pPr>
            <a:r>
              <a:rPr sz="1800" spc="65" dirty="0">
                <a:solidFill>
                  <a:srgbClr val="A6A6A6"/>
                </a:solidFill>
                <a:latin typeface="Gill Sans MT"/>
                <a:cs typeface="Gill Sans MT"/>
              </a:rPr>
              <a:t>Identify</a:t>
            </a:r>
            <a:r>
              <a:rPr sz="1800" spc="-4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60" dirty="0">
                <a:solidFill>
                  <a:srgbClr val="A6A6A6"/>
                </a:solidFill>
                <a:latin typeface="Gill Sans MT"/>
                <a:cs typeface="Gill Sans MT"/>
              </a:rPr>
              <a:t>major</a:t>
            </a:r>
            <a:r>
              <a:rPr sz="1800" spc="-35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60" dirty="0">
                <a:solidFill>
                  <a:srgbClr val="A6A6A6"/>
                </a:solidFill>
                <a:latin typeface="Gill Sans MT"/>
                <a:cs typeface="Gill Sans MT"/>
              </a:rPr>
              <a:t>trends</a:t>
            </a:r>
            <a:r>
              <a:rPr sz="1800" spc="-35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A6A6A6"/>
                </a:solidFill>
                <a:latin typeface="Gill Sans MT"/>
                <a:cs typeface="Gill Sans MT"/>
              </a:rPr>
              <a:t>and</a:t>
            </a:r>
            <a:r>
              <a:rPr sz="1800" spc="-4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85" dirty="0">
                <a:solidFill>
                  <a:srgbClr val="A6A6A6"/>
                </a:solidFill>
                <a:latin typeface="Gill Sans MT"/>
                <a:cs typeface="Gill Sans MT"/>
              </a:rPr>
              <a:t>topics</a:t>
            </a:r>
            <a:r>
              <a:rPr sz="1800" spc="-4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A6A6A6"/>
                </a:solidFill>
                <a:latin typeface="Gill Sans MT"/>
                <a:cs typeface="Gill Sans MT"/>
              </a:rPr>
              <a:t>to</a:t>
            </a:r>
            <a:r>
              <a:rPr sz="1800" spc="-35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A6A6A6"/>
                </a:solidFill>
                <a:latin typeface="Gill Sans MT"/>
                <a:cs typeface="Gill Sans MT"/>
              </a:rPr>
              <a:t>help</a:t>
            </a:r>
            <a:r>
              <a:rPr sz="1800" spc="-35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80" dirty="0">
                <a:solidFill>
                  <a:srgbClr val="A6A6A6"/>
                </a:solidFill>
                <a:latin typeface="Gill Sans MT"/>
                <a:cs typeface="Gill Sans MT"/>
              </a:rPr>
              <a:t>lead </a:t>
            </a:r>
            <a:r>
              <a:rPr sz="1800" spc="140" dirty="0">
                <a:solidFill>
                  <a:srgbClr val="A6A6A6"/>
                </a:solidFill>
                <a:latin typeface="Gill Sans MT"/>
                <a:cs typeface="Gill Sans MT"/>
              </a:rPr>
              <a:t>change</a:t>
            </a:r>
            <a:r>
              <a:rPr sz="1800" spc="-5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120" dirty="0">
                <a:solidFill>
                  <a:srgbClr val="A6A6A6"/>
                </a:solidFill>
                <a:latin typeface="Gill Sans MT"/>
                <a:cs typeface="Gill Sans MT"/>
              </a:rPr>
              <a:t>across</a:t>
            </a:r>
            <a:r>
              <a:rPr sz="1800" spc="-40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A6A6A6"/>
                </a:solidFill>
                <a:latin typeface="Gill Sans MT"/>
                <a:cs typeface="Gill Sans MT"/>
              </a:rPr>
              <a:t>health</a:t>
            </a:r>
            <a:r>
              <a:rPr sz="1800" spc="-45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800" spc="130" dirty="0">
                <a:solidFill>
                  <a:srgbClr val="A6A6A6"/>
                </a:solidFill>
                <a:latin typeface="Gill Sans MT"/>
                <a:cs typeface="Gill Sans MT"/>
              </a:rPr>
              <a:t>systems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4141" y="207771"/>
            <a:ext cx="6389370" cy="62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0" algn="ctr">
              <a:lnSpc>
                <a:spcPts val="1705"/>
              </a:lnSpc>
              <a:spcBef>
                <a:spcPts val="100"/>
              </a:spcBef>
            </a:pPr>
            <a:r>
              <a:rPr sz="1600" b="1" dirty="0">
                <a:solidFill>
                  <a:srgbClr val="7F7F7F"/>
                </a:solidFill>
                <a:latin typeface="Trebuchet MS"/>
                <a:cs typeface="Trebuchet MS"/>
              </a:rPr>
              <a:t>GEDC/West</a:t>
            </a:r>
            <a:r>
              <a:rPr sz="1600" b="1" spc="-10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3025"/>
              </a:lnSpc>
            </a:pPr>
            <a:r>
              <a:rPr sz="2700" b="1" spc="-85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2700" b="1" spc="-1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700" b="1" spc="-70" dirty="0">
                <a:solidFill>
                  <a:srgbClr val="7F7F7F"/>
                </a:solidFill>
                <a:latin typeface="Trebuchet MS"/>
                <a:cs typeface="Trebuchet MS"/>
              </a:rPr>
              <a:t>Care</a:t>
            </a:r>
            <a:r>
              <a:rPr sz="2700" b="1" spc="-1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700" b="1" dirty="0">
                <a:solidFill>
                  <a:srgbClr val="7F7F7F"/>
                </a:solidFill>
                <a:latin typeface="Trebuchet MS"/>
                <a:cs typeface="Trebuchet MS"/>
              </a:rPr>
              <a:t>System</a:t>
            </a:r>
            <a:r>
              <a:rPr sz="2700" b="1" spc="-1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700" b="1" spc="-85" dirty="0">
                <a:solidFill>
                  <a:srgbClr val="7F7F7F"/>
                </a:solidFill>
                <a:latin typeface="Trebuchet MS"/>
                <a:cs typeface="Trebuchet MS"/>
              </a:rPr>
              <a:t>Roundtable</a:t>
            </a:r>
            <a:r>
              <a:rPr sz="2700" b="1" spc="-1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2700" b="1" spc="-10" dirty="0">
                <a:solidFill>
                  <a:srgbClr val="7F7F7F"/>
                </a:solidFill>
                <a:latin typeface="Trebuchet MS"/>
                <a:cs typeface="Trebuchet MS"/>
              </a:rPr>
              <a:t>Members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6399074"/>
            <a:ext cx="6400800" cy="459105"/>
          </a:xfrm>
          <a:custGeom>
            <a:avLst/>
            <a:gdLst/>
            <a:ahLst/>
            <a:cxnLst/>
            <a:rect l="l" t="t" r="r" b="b"/>
            <a:pathLst>
              <a:path w="6400800" h="459104">
                <a:moveTo>
                  <a:pt x="6400800" y="0"/>
                </a:moveTo>
                <a:lnTo>
                  <a:pt x="0" y="0"/>
                </a:lnTo>
                <a:lnTo>
                  <a:pt x="0" y="458926"/>
                </a:lnTo>
                <a:lnTo>
                  <a:pt x="6400800" y="458926"/>
                </a:lnTo>
                <a:lnTo>
                  <a:pt x="6400800" y="0"/>
                </a:lnTo>
                <a:close/>
              </a:path>
            </a:pathLst>
          </a:custGeom>
          <a:solidFill>
            <a:srgbClr val="268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39939" y="6474459"/>
            <a:ext cx="31788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Guest</a:t>
            </a:r>
            <a:r>
              <a:rPr sz="16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Member</a:t>
            </a:r>
            <a:r>
              <a:rPr sz="16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1600" b="1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Prime</a:t>
            </a:r>
            <a:r>
              <a:rPr sz="16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Healthcare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1" y="6412484"/>
            <a:ext cx="4190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13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2021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184" y="6357801"/>
            <a:ext cx="1331367" cy="3648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" y="376815"/>
            <a:ext cx="12000865" cy="5585460"/>
            <a:chOff x="1" y="376815"/>
            <a:chExt cx="12000865" cy="558546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8940" y="1177900"/>
              <a:ext cx="7321373" cy="478392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" y="376815"/>
              <a:ext cx="6654165" cy="808990"/>
            </a:xfrm>
            <a:custGeom>
              <a:avLst/>
              <a:gdLst/>
              <a:ahLst/>
              <a:cxnLst/>
              <a:rect l="l" t="t" r="r" b="b"/>
              <a:pathLst>
                <a:path w="6654165" h="808990">
                  <a:moveTo>
                    <a:pt x="6653551" y="0"/>
                  </a:moveTo>
                  <a:lnTo>
                    <a:pt x="0" y="0"/>
                  </a:lnTo>
                  <a:lnTo>
                    <a:pt x="0" y="808516"/>
                  </a:lnTo>
                  <a:lnTo>
                    <a:pt x="6653551" y="808516"/>
                  </a:lnTo>
                  <a:lnTo>
                    <a:pt x="6653551" y="0"/>
                  </a:lnTo>
                  <a:close/>
                </a:path>
              </a:pathLst>
            </a:custGeom>
            <a:solidFill>
              <a:srgbClr val="268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9301" y="424179"/>
            <a:ext cx="49396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5" dirty="0">
                <a:solidFill>
                  <a:srgbClr val="FFFFFF"/>
                </a:solidFill>
                <a:latin typeface="Trebuchet MS"/>
                <a:cs typeface="Trebuchet MS"/>
              </a:rPr>
              <a:t>State-</a:t>
            </a:r>
            <a:r>
              <a:rPr b="1" spc="-114" dirty="0">
                <a:solidFill>
                  <a:srgbClr val="FFFFFF"/>
                </a:solidFill>
                <a:latin typeface="Trebuchet MS"/>
                <a:cs typeface="Trebuchet MS"/>
              </a:rPr>
              <a:t>Wide</a:t>
            </a:r>
            <a:r>
              <a:rPr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b="1" spc="-65" dirty="0">
                <a:solidFill>
                  <a:srgbClr val="FFFFFF"/>
                </a:solidFill>
                <a:latin typeface="Trebuchet MS"/>
                <a:cs typeface="Trebuchet MS"/>
              </a:rPr>
              <a:t>Initiatives</a:t>
            </a:r>
          </a:p>
        </p:txBody>
      </p:sp>
      <p:sp>
        <p:nvSpPr>
          <p:cNvPr id="8" name="object 8"/>
          <p:cNvSpPr/>
          <p:nvPr/>
        </p:nvSpPr>
        <p:spPr>
          <a:xfrm>
            <a:off x="5652" y="1441537"/>
            <a:ext cx="6654165" cy="462280"/>
          </a:xfrm>
          <a:custGeom>
            <a:avLst/>
            <a:gdLst/>
            <a:ahLst/>
            <a:cxnLst/>
            <a:rect l="l" t="t" r="r" b="b"/>
            <a:pathLst>
              <a:path w="6654165" h="462280">
                <a:moveTo>
                  <a:pt x="6653551" y="0"/>
                </a:moveTo>
                <a:lnTo>
                  <a:pt x="0" y="0"/>
                </a:lnTo>
                <a:lnTo>
                  <a:pt x="0" y="461664"/>
                </a:lnTo>
                <a:lnTo>
                  <a:pt x="6653551" y="461664"/>
                </a:lnTo>
                <a:lnTo>
                  <a:pt x="6653551" y="0"/>
                </a:lnTo>
                <a:close/>
              </a:path>
            </a:pathLst>
          </a:custGeom>
          <a:solidFill>
            <a:srgbClr val="222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4902" y="1462532"/>
            <a:ext cx="4881880" cy="460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FFFFFF"/>
                </a:solidFill>
                <a:latin typeface="Trebuchet MS"/>
                <a:cs typeface="Trebuchet MS"/>
              </a:rPr>
              <a:t>Healthcare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Systems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Taking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Action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 dirty="0">
              <a:latin typeface="Trebuchet MS"/>
              <a:cs typeface="Trebuchet MS"/>
            </a:endParaRPr>
          </a:p>
          <a:p>
            <a:pPr marL="241300" indent="-228600">
              <a:lnSpc>
                <a:spcPts val="2830"/>
              </a:lnSpc>
              <a:buClr>
                <a:srgbClr val="347BB0"/>
              </a:buClr>
              <a:buSzPct val="83333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400" b="1" spc="-85" dirty="0">
                <a:solidFill>
                  <a:srgbClr val="333333"/>
                </a:solidFill>
                <a:latin typeface="Trebuchet MS"/>
                <a:cs typeface="Trebuchet MS"/>
              </a:rPr>
              <a:t>California:</a:t>
            </a:r>
            <a:r>
              <a:rPr sz="2400" b="1" spc="-14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lang="en-US" sz="2400" b="1" spc="-60" dirty="0">
                <a:solidFill>
                  <a:srgbClr val="333333"/>
                </a:solidFill>
                <a:latin typeface="Trebuchet MS"/>
                <a:cs typeface="Trebuchet MS"/>
              </a:rPr>
              <a:t>68</a:t>
            </a:r>
            <a:r>
              <a:rPr sz="2400" b="1" spc="-13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333333"/>
                </a:solidFill>
                <a:latin typeface="Gill Sans MT"/>
                <a:cs typeface="Gill Sans MT"/>
              </a:rPr>
              <a:t>accredited</a:t>
            </a:r>
            <a:r>
              <a:rPr sz="2400" spc="-95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2400" spc="125" dirty="0">
                <a:solidFill>
                  <a:srgbClr val="333333"/>
                </a:solidFill>
                <a:latin typeface="Gill Sans MT"/>
                <a:cs typeface="Gill Sans MT"/>
              </a:rPr>
              <a:t>sites</a:t>
            </a:r>
            <a:endParaRPr sz="2400" dirty="0">
              <a:latin typeface="Gill Sans MT"/>
              <a:cs typeface="Gill Sans MT"/>
            </a:endParaRPr>
          </a:p>
          <a:p>
            <a:pPr marL="698500" lvl="1" indent="-228600">
              <a:lnSpc>
                <a:spcPts val="2830"/>
              </a:lnSpc>
              <a:buClr>
                <a:srgbClr val="347BB0"/>
              </a:buClr>
              <a:buFont typeface="Arial"/>
              <a:buChar char="•"/>
              <a:tabLst>
                <a:tab pos="698500" algn="l"/>
              </a:tabLst>
            </a:pPr>
            <a:r>
              <a:rPr sz="2400" spc="220" dirty="0">
                <a:solidFill>
                  <a:srgbClr val="333333"/>
                </a:solidFill>
                <a:latin typeface="Gill Sans MT"/>
                <a:cs typeface="Gill Sans MT"/>
              </a:rPr>
              <a:t>San</a:t>
            </a:r>
            <a:r>
              <a:rPr sz="2400" spc="-5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333333"/>
                </a:solidFill>
                <a:latin typeface="Gill Sans MT"/>
                <a:cs typeface="Gill Sans MT"/>
              </a:rPr>
              <a:t>Diego</a:t>
            </a:r>
            <a:r>
              <a:rPr sz="2400" spc="1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2400" spc="45" dirty="0">
                <a:solidFill>
                  <a:srgbClr val="333333"/>
                </a:solidFill>
                <a:latin typeface="Gill Sans MT"/>
                <a:cs typeface="Gill Sans MT"/>
              </a:rPr>
              <a:t>Initiative</a:t>
            </a:r>
            <a:endParaRPr sz="2400" dirty="0">
              <a:latin typeface="Gill Sans MT"/>
              <a:cs typeface="Gill Sans MT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200" dirty="0">
              <a:latin typeface="Gill Sans MT"/>
              <a:cs typeface="Gill Sans MT"/>
            </a:endParaRPr>
          </a:p>
          <a:p>
            <a:pPr marL="241300" indent="-228600">
              <a:lnSpc>
                <a:spcPts val="2845"/>
              </a:lnSpc>
              <a:buClr>
                <a:srgbClr val="347BB0"/>
              </a:buClr>
              <a:buSzPct val="83333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400" b="1" spc="-110" dirty="0">
                <a:solidFill>
                  <a:srgbClr val="333333"/>
                </a:solidFill>
                <a:latin typeface="Trebuchet MS"/>
                <a:cs typeface="Trebuchet MS"/>
              </a:rPr>
              <a:t>Ohio:</a:t>
            </a:r>
            <a:r>
              <a:rPr sz="2400" b="1" spc="-16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400" spc="130" dirty="0">
                <a:solidFill>
                  <a:srgbClr val="333333"/>
                </a:solidFill>
                <a:latin typeface="Gill Sans MT"/>
                <a:cs typeface="Gill Sans MT"/>
              </a:rPr>
              <a:t>3</a:t>
            </a:r>
            <a:r>
              <a:rPr lang="en-US" sz="2400" spc="130" dirty="0">
                <a:solidFill>
                  <a:srgbClr val="333333"/>
                </a:solidFill>
                <a:latin typeface="Gill Sans MT"/>
                <a:cs typeface="Gill Sans MT"/>
              </a:rPr>
              <a:t>6</a:t>
            </a:r>
            <a:r>
              <a:rPr sz="2400" spc="-9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2400" spc="85" dirty="0">
                <a:solidFill>
                  <a:srgbClr val="333333"/>
                </a:solidFill>
                <a:latin typeface="Gill Sans MT"/>
                <a:cs typeface="Gill Sans MT"/>
              </a:rPr>
              <a:t>accredited</a:t>
            </a:r>
            <a:r>
              <a:rPr sz="2400" spc="-95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2400" spc="125" dirty="0">
                <a:solidFill>
                  <a:srgbClr val="333333"/>
                </a:solidFill>
                <a:latin typeface="Gill Sans MT"/>
                <a:cs typeface="Gill Sans MT"/>
              </a:rPr>
              <a:t>sites</a:t>
            </a:r>
            <a:endParaRPr sz="2400" dirty="0">
              <a:latin typeface="Gill Sans MT"/>
              <a:cs typeface="Gill Sans MT"/>
            </a:endParaRPr>
          </a:p>
          <a:p>
            <a:pPr marL="698500" lvl="1" indent="-228600">
              <a:lnSpc>
                <a:spcPts val="281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55" dirty="0">
                <a:solidFill>
                  <a:srgbClr val="333333"/>
                </a:solidFill>
                <a:latin typeface="Gill Sans MT"/>
                <a:cs typeface="Gill Sans MT"/>
              </a:rPr>
              <a:t>Premier</a:t>
            </a:r>
            <a:r>
              <a:rPr sz="2400" spc="-9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2400" spc="60" dirty="0">
                <a:solidFill>
                  <a:srgbClr val="333333"/>
                </a:solidFill>
                <a:latin typeface="Gill Sans MT"/>
                <a:cs typeface="Gill Sans MT"/>
              </a:rPr>
              <a:t>Health</a:t>
            </a:r>
            <a:r>
              <a:rPr sz="2400" spc="-85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2400" spc="145" dirty="0">
                <a:solidFill>
                  <a:srgbClr val="333333"/>
                </a:solidFill>
                <a:latin typeface="Gill Sans MT"/>
                <a:cs typeface="Gill Sans MT"/>
              </a:rPr>
              <a:t>System</a:t>
            </a:r>
            <a:endParaRPr sz="2400" dirty="0">
              <a:latin typeface="Gill Sans MT"/>
              <a:cs typeface="Gill Sans MT"/>
            </a:endParaRPr>
          </a:p>
          <a:p>
            <a:pPr marL="698500" lvl="1" indent="-228600">
              <a:lnSpc>
                <a:spcPts val="283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70" dirty="0">
                <a:solidFill>
                  <a:srgbClr val="333333"/>
                </a:solidFill>
                <a:latin typeface="Gill Sans MT"/>
                <a:cs typeface="Gill Sans MT"/>
              </a:rPr>
              <a:t>Cleveland</a:t>
            </a:r>
            <a:r>
              <a:rPr sz="2400" spc="-10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2400" spc="65" dirty="0">
                <a:solidFill>
                  <a:srgbClr val="333333"/>
                </a:solidFill>
                <a:latin typeface="Gill Sans MT"/>
                <a:cs typeface="Gill Sans MT"/>
              </a:rPr>
              <a:t>Clinics</a:t>
            </a:r>
            <a:endParaRPr sz="2400" dirty="0">
              <a:latin typeface="Gill Sans MT"/>
              <a:cs typeface="Gill Sans MT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200" dirty="0">
              <a:latin typeface="Gill Sans MT"/>
              <a:cs typeface="Gill Sans MT"/>
            </a:endParaRPr>
          </a:p>
          <a:p>
            <a:pPr marL="241300" indent="-228600">
              <a:lnSpc>
                <a:spcPts val="2845"/>
              </a:lnSpc>
              <a:spcBef>
                <a:spcPts val="5"/>
              </a:spcBef>
              <a:buClr>
                <a:srgbClr val="347BB0"/>
              </a:buClr>
              <a:buSzPct val="83333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400" b="1" spc="-70" dirty="0">
                <a:solidFill>
                  <a:srgbClr val="333333"/>
                </a:solidFill>
                <a:latin typeface="Trebuchet MS"/>
                <a:cs typeface="Trebuchet MS"/>
              </a:rPr>
              <a:t>New</a:t>
            </a:r>
            <a:r>
              <a:rPr sz="2400" b="1" spc="-16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400" b="1" spc="-105" dirty="0">
                <a:solidFill>
                  <a:srgbClr val="333333"/>
                </a:solidFill>
                <a:latin typeface="Trebuchet MS"/>
                <a:cs typeface="Trebuchet MS"/>
              </a:rPr>
              <a:t>York:</a:t>
            </a:r>
            <a:r>
              <a:rPr sz="2400" b="1" spc="-15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lang="en-US" sz="2400" b="1" spc="-155" dirty="0">
                <a:solidFill>
                  <a:srgbClr val="333333"/>
                </a:solidFill>
                <a:latin typeface="Trebuchet MS"/>
                <a:cs typeface="Trebuchet MS"/>
              </a:rPr>
              <a:t>5</a:t>
            </a:r>
            <a:r>
              <a:rPr sz="2400" spc="130" dirty="0">
                <a:solidFill>
                  <a:srgbClr val="333333"/>
                </a:solidFill>
                <a:latin typeface="Gill Sans MT"/>
                <a:cs typeface="Gill Sans MT"/>
              </a:rPr>
              <a:t>3</a:t>
            </a:r>
            <a:r>
              <a:rPr sz="2400" spc="-95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2400" spc="85" dirty="0">
                <a:solidFill>
                  <a:srgbClr val="333333"/>
                </a:solidFill>
                <a:latin typeface="Gill Sans MT"/>
                <a:cs typeface="Gill Sans MT"/>
              </a:rPr>
              <a:t>accredited</a:t>
            </a:r>
            <a:r>
              <a:rPr sz="2400" spc="-10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2400" spc="125" dirty="0">
                <a:solidFill>
                  <a:srgbClr val="333333"/>
                </a:solidFill>
                <a:latin typeface="Gill Sans MT"/>
                <a:cs typeface="Gill Sans MT"/>
              </a:rPr>
              <a:t>sites</a:t>
            </a:r>
            <a:endParaRPr sz="2400" dirty="0">
              <a:latin typeface="Gill Sans MT"/>
              <a:cs typeface="Gill Sans MT"/>
            </a:endParaRPr>
          </a:p>
          <a:p>
            <a:pPr marL="698500" lvl="1" indent="-228600">
              <a:lnSpc>
                <a:spcPts val="2845"/>
              </a:lnSpc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333333"/>
                </a:solidFill>
                <a:latin typeface="Gill Sans MT"/>
                <a:cs typeface="Gill Sans MT"/>
              </a:rPr>
              <a:t>Northwell</a:t>
            </a:r>
            <a:r>
              <a:rPr sz="2400" spc="-12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2400" spc="60" dirty="0">
                <a:solidFill>
                  <a:srgbClr val="333333"/>
                </a:solidFill>
                <a:latin typeface="Gill Sans MT"/>
                <a:cs typeface="Gill Sans MT"/>
              </a:rPr>
              <a:t>Health</a:t>
            </a:r>
            <a:r>
              <a:rPr sz="2400" spc="-114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2400" spc="145" dirty="0">
                <a:solidFill>
                  <a:srgbClr val="333333"/>
                </a:solidFill>
                <a:latin typeface="Gill Sans MT"/>
                <a:cs typeface="Gill Sans MT"/>
              </a:rPr>
              <a:t>System</a:t>
            </a:r>
            <a:endParaRPr lang="en-US" sz="2400" spc="145" dirty="0">
              <a:solidFill>
                <a:srgbClr val="333333"/>
              </a:solidFill>
              <a:latin typeface="Gill Sans MT"/>
              <a:cs typeface="Gill Sans MT"/>
            </a:endParaRPr>
          </a:p>
          <a:p>
            <a:pPr marL="698500" lvl="1" indent="-228600">
              <a:lnSpc>
                <a:spcPts val="2845"/>
              </a:lnSpc>
              <a:buFont typeface="Arial"/>
              <a:buChar char="•"/>
              <a:tabLst>
                <a:tab pos="698500" algn="l"/>
              </a:tabLst>
            </a:pPr>
            <a:r>
              <a:rPr lang="en-US" sz="2400" spc="145" dirty="0">
                <a:solidFill>
                  <a:srgbClr val="333333"/>
                </a:solidFill>
                <a:latin typeface="Gill Sans MT"/>
                <a:cs typeface="Gill Sans MT"/>
              </a:rPr>
              <a:t>HANYS</a:t>
            </a:r>
            <a:endParaRPr sz="2400" dirty="0">
              <a:latin typeface="Gill Sans MT"/>
              <a:cs typeface="Gill Sans M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2308CD-061E-03F3-6ED9-803E4F8E2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156" y="6080543"/>
            <a:ext cx="2993395" cy="6401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1" y="6412484"/>
            <a:ext cx="4190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14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2021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8140" y="1015053"/>
            <a:ext cx="11597640" cy="5843270"/>
            <a:chOff x="358140" y="1015053"/>
            <a:chExt cx="11597640" cy="584327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24183" y="6357801"/>
              <a:ext cx="1331367" cy="3648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2610" y="4238283"/>
              <a:ext cx="4556497" cy="26197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8140" y="1015059"/>
              <a:ext cx="11419205" cy="3122930"/>
            </a:xfrm>
            <a:custGeom>
              <a:avLst/>
              <a:gdLst/>
              <a:ahLst/>
              <a:cxnLst/>
              <a:rect l="l" t="t" r="r" b="b"/>
              <a:pathLst>
                <a:path w="11419205" h="3122929">
                  <a:moveTo>
                    <a:pt x="11418989" y="0"/>
                  </a:moveTo>
                  <a:lnTo>
                    <a:pt x="0" y="0"/>
                  </a:lnTo>
                  <a:lnTo>
                    <a:pt x="0" y="162140"/>
                  </a:lnTo>
                  <a:lnTo>
                    <a:pt x="0" y="3122612"/>
                  </a:lnTo>
                  <a:lnTo>
                    <a:pt x="11418989" y="3122612"/>
                  </a:lnTo>
                  <a:lnTo>
                    <a:pt x="11418989" y="162140"/>
                  </a:lnTo>
                  <a:lnTo>
                    <a:pt x="11418989" y="0"/>
                  </a:lnTo>
                  <a:close/>
                </a:path>
              </a:pathLst>
            </a:custGeom>
            <a:solidFill>
              <a:srgbClr val="268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5301" y="274827"/>
            <a:ext cx="106502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40" dirty="0">
                <a:solidFill>
                  <a:srgbClr val="268876"/>
                </a:solidFill>
                <a:latin typeface="Trebuchet MS"/>
                <a:cs typeface="Trebuchet MS"/>
              </a:rPr>
              <a:t>Geriatric</a:t>
            </a:r>
            <a:r>
              <a:rPr b="1" spc="-165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b="1" spc="-75" dirty="0">
                <a:solidFill>
                  <a:srgbClr val="268876"/>
                </a:solidFill>
                <a:latin typeface="Trebuchet MS"/>
                <a:cs typeface="Trebuchet MS"/>
              </a:rPr>
              <a:t>Emergency</a:t>
            </a:r>
            <a:r>
              <a:rPr b="1" spc="-165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b="1" spc="-130" dirty="0">
                <a:solidFill>
                  <a:srgbClr val="268876"/>
                </a:solidFill>
                <a:latin typeface="Trebuchet MS"/>
                <a:cs typeface="Trebuchet MS"/>
              </a:rPr>
              <a:t>Department</a:t>
            </a:r>
            <a:r>
              <a:rPr b="1" spc="-165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b="1" spc="-40" dirty="0">
                <a:solidFill>
                  <a:srgbClr val="268876"/>
                </a:solidFill>
                <a:latin typeface="Trebuchet MS"/>
                <a:cs typeface="Trebuchet MS"/>
              </a:rPr>
              <a:t>Collaborative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78083" y="1136396"/>
            <a:ext cx="4697095" cy="2893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6695" marR="691515" indent="-214629">
              <a:lnSpc>
                <a:spcPct val="100800"/>
              </a:lnSpc>
              <a:spcBef>
                <a:spcPts val="75"/>
              </a:spcBef>
              <a:buFont typeface="Arial"/>
              <a:buChar char="•"/>
              <a:tabLst>
                <a:tab pos="227329" algn="l"/>
              </a:tabLst>
            </a:pPr>
            <a:r>
              <a:rPr sz="2400" spc="130" dirty="0">
                <a:solidFill>
                  <a:srgbClr val="FFFFFF"/>
                </a:solidFill>
                <a:latin typeface="Gill Sans MT"/>
                <a:cs typeface="Gill Sans MT"/>
              </a:rPr>
              <a:t>Share</a:t>
            </a:r>
            <a:r>
              <a:rPr sz="24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Gill Sans MT"/>
                <a:cs typeface="Gill Sans MT"/>
              </a:rPr>
              <a:t>best</a:t>
            </a:r>
            <a:r>
              <a:rPr sz="24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Gill Sans MT"/>
                <a:cs typeface="Gill Sans MT"/>
              </a:rPr>
              <a:t>practices</a:t>
            </a:r>
            <a:r>
              <a:rPr sz="24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Gill Sans MT"/>
                <a:cs typeface="Gill Sans MT"/>
              </a:rPr>
              <a:t>across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Geriatric</a:t>
            </a:r>
            <a:r>
              <a:rPr sz="2400" spc="1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Gill Sans MT"/>
                <a:cs typeface="Gill Sans MT"/>
              </a:rPr>
              <a:t>EDs</a:t>
            </a:r>
            <a:endParaRPr sz="2400">
              <a:latin typeface="Gill Sans MT"/>
              <a:cs typeface="Gill Sans MT"/>
            </a:endParaRPr>
          </a:p>
          <a:p>
            <a:pPr marL="226695" marR="5080" indent="-214629">
              <a:lnSpc>
                <a:spcPct val="100800"/>
              </a:lnSpc>
              <a:spcBef>
                <a:spcPts val="1080"/>
              </a:spcBef>
              <a:buFont typeface="Arial"/>
              <a:buChar char="•"/>
              <a:tabLst>
                <a:tab pos="227329" algn="l"/>
              </a:tabLst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Offer</a:t>
            </a:r>
            <a:r>
              <a:rPr sz="24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Gill Sans MT"/>
                <a:cs typeface="Gill Sans MT"/>
              </a:rPr>
              <a:t>QI</a:t>
            </a:r>
            <a:r>
              <a:rPr sz="24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Gill Sans MT"/>
                <a:cs typeface="Gill Sans MT"/>
              </a:rPr>
              <a:t>focused</a:t>
            </a:r>
            <a:r>
              <a:rPr sz="24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Gill Sans MT"/>
                <a:cs typeface="Gill Sans MT"/>
              </a:rPr>
              <a:t>interdisciplinary </a:t>
            </a:r>
            <a:r>
              <a:rPr sz="2400" spc="150" dirty="0">
                <a:solidFill>
                  <a:srgbClr val="FFFFFF"/>
                </a:solidFill>
                <a:latin typeface="Gill Sans MT"/>
                <a:cs typeface="Gill Sans MT"/>
              </a:rPr>
              <a:t>Bootcamps</a:t>
            </a:r>
            <a:r>
              <a:rPr sz="24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24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Gill Sans MT"/>
                <a:cs typeface="Gill Sans MT"/>
              </a:rPr>
              <a:t>tailored</a:t>
            </a:r>
            <a:r>
              <a:rPr sz="24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whole- </a:t>
            </a:r>
            <a:r>
              <a:rPr sz="2400" spc="155" dirty="0">
                <a:solidFill>
                  <a:srgbClr val="FFFFFF"/>
                </a:solidFill>
                <a:latin typeface="Gill Sans MT"/>
                <a:cs typeface="Gill Sans MT"/>
              </a:rPr>
              <a:t>team</a:t>
            </a:r>
            <a:r>
              <a:rPr sz="2400" spc="-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Gill Sans MT"/>
                <a:cs typeface="Gill Sans MT"/>
              </a:rPr>
              <a:t>training</a:t>
            </a:r>
            <a:endParaRPr sz="2400">
              <a:latin typeface="Gill Sans MT"/>
              <a:cs typeface="Gill Sans MT"/>
            </a:endParaRPr>
          </a:p>
          <a:p>
            <a:pPr marL="226695" marR="535305" indent="-214629">
              <a:lnSpc>
                <a:spcPct val="100800"/>
              </a:lnSpc>
              <a:spcBef>
                <a:spcPts val="1200"/>
              </a:spcBef>
              <a:buFont typeface="Arial"/>
              <a:buChar char="•"/>
              <a:tabLst>
                <a:tab pos="227329" algn="l"/>
              </a:tabLst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Care</a:t>
            </a:r>
            <a:r>
              <a:rPr sz="240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Gill Sans MT"/>
                <a:cs typeface="Gill Sans MT"/>
              </a:rPr>
              <a:t>evolution</a:t>
            </a:r>
            <a:r>
              <a:rPr sz="24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Gill Sans MT"/>
                <a:cs typeface="Gill Sans MT"/>
              </a:rPr>
              <a:t>through</a:t>
            </a:r>
            <a:r>
              <a:rPr sz="240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Gill Sans MT"/>
                <a:cs typeface="Gill Sans MT"/>
              </a:rPr>
              <a:t>rapid- </a:t>
            </a:r>
            <a:r>
              <a:rPr sz="2400" spc="130" dirty="0">
                <a:solidFill>
                  <a:srgbClr val="FFFFFF"/>
                </a:solidFill>
                <a:latin typeface="Gill Sans MT"/>
                <a:cs typeface="Gill Sans MT"/>
              </a:rPr>
              <a:t>cycle</a:t>
            </a:r>
            <a:r>
              <a:rPr sz="24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Gill Sans MT"/>
                <a:cs typeface="Gill Sans MT"/>
              </a:rPr>
              <a:t>PDSA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3237" y="1172432"/>
            <a:ext cx="5730240" cy="5046980"/>
            <a:chOff x="503237" y="1172432"/>
            <a:chExt cx="5730240" cy="5046980"/>
          </a:xfrm>
        </p:grpSpPr>
        <p:sp>
          <p:nvSpPr>
            <p:cNvPr id="10" name="object 10"/>
            <p:cNvSpPr/>
            <p:nvPr/>
          </p:nvSpPr>
          <p:spPr>
            <a:xfrm>
              <a:off x="508000" y="1177194"/>
              <a:ext cx="5720715" cy="5037455"/>
            </a:xfrm>
            <a:custGeom>
              <a:avLst/>
              <a:gdLst/>
              <a:ahLst/>
              <a:cxnLst/>
              <a:rect l="l" t="t" r="r" b="b"/>
              <a:pathLst>
                <a:path w="5720715" h="5037455">
                  <a:moveTo>
                    <a:pt x="5720184" y="0"/>
                  </a:moveTo>
                  <a:lnTo>
                    <a:pt x="0" y="0"/>
                  </a:lnTo>
                  <a:lnTo>
                    <a:pt x="0" y="5037336"/>
                  </a:lnTo>
                  <a:lnTo>
                    <a:pt x="5720184" y="5037336"/>
                  </a:lnTo>
                  <a:lnTo>
                    <a:pt x="5720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8000" y="1177194"/>
              <a:ext cx="5720715" cy="5037455"/>
            </a:xfrm>
            <a:custGeom>
              <a:avLst/>
              <a:gdLst/>
              <a:ahLst/>
              <a:cxnLst/>
              <a:rect l="l" t="t" r="r" b="b"/>
              <a:pathLst>
                <a:path w="5720715" h="5037455">
                  <a:moveTo>
                    <a:pt x="0" y="0"/>
                  </a:moveTo>
                  <a:lnTo>
                    <a:pt x="5720184" y="0"/>
                  </a:lnTo>
                  <a:lnTo>
                    <a:pt x="5720184" y="5037337"/>
                  </a:lnTo>
                  <a:lnTo>
                    <a:pt x="0" y="50373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65B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027" y="1254245"/>
              <a:ext cx="5527070" cy="48853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1" y="6412484"/>
            <a:ext cx="4190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15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2021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50" y="324842"/>
            <a:ext cx="4401897" cy="78890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24184" y="6357801"/>
              <a:ext cx="1331367" cy="3648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57883" y="0"/>
              <a:ext cx="1534116" cy="6857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1371600"/>
              <a:ext cx="9021445" cy="3573779"/>
            </a:xfrm>
            <a:custGeom>
              <a:avLst/>
              <a:gdLst/>
              <a:ahLst/>
              <a:cxnLst/>
              <a:rect l="l" t="t" r="r" b="b"/>
              <a:pathLst>
                <a:path w="9021445" h="3573779">
                  <a:moveTo>
                    <a:pt x="0" y="3573779"/>
                  </a:moveTo>
                  <a:lnTo>
                    <a:pt x="9021433" y="3573779"/>
                  </a:lnTo>
                  <a:lnTo>
                    <a:pt x="9021433" y="0"/>
                  </a:lnTo>
                  <a:lnTo>
                    <a:pt x="0" y="0"/>
                  </a:lnTo>
                  <a:lnTo>
                    <a:pt x="0" y="3573779"/>
                  </a:lnTo>
                  <a:close/>
                </a:path>
              </a:pathLst>
            </a:custGeom>
            <a:solidFill>
              <a:srgbClr val="222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079" y="4682198"/>
              <a:ext cx="4552047" cy="20664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66562" y="5421566"/>
              <a:ext cx="2901315" cy="384810"/>
            </a:xfrm>
            <a:custGeom>
              <a:avLst/>
              <a:gdLst/>
              <a:ahLst/>
              <a:cxnLst/>
              <a:rect l="l" t="t" r="r" b="b"/>
              <a:pathLst>
                <a:path w="2901315" h="384810">
                  <a:moveTo>
                    <a:pt x="440321" y="108648"/>
                  </a:moveTo>
                  <a:lnTo>
                    <a:pt x="437934" y="105067"/>
                  </a:lnTo>
                  <a:lnTo>
                    <a:pt x="430745" y="105067"/>
                  </a:lnTo>
                  <a:lnTo>
                    <a:pt x="390080" y="106260"/>
                  </a:lnTo>
                  <a:lnTo>
                    <a:pt x="380187" y="106083"/>
                  </a:lnTo>
                  <a:lnTo>
                    <a:pt x="359956" y="105257"/>
                  </a:lnTo>
                  <a:lnTo>
                    <a:pt x="341604" y="105067"/>
                  </a:lnTo>
                  <a:lnTo>
                    <a:pt x="338620" y="108064"/>
                  </a:lnTo>
                  <a:lnTo>
                    <a:pt x="338620" y="111645"/>
                  </a:lnTo>
                  <a:lnTo>
                    <a:pt x="344043" y="117449"/>
                  </a:lnTo>
                  <a:lnTo>
                    <a:pt x="355968" y="121221"/>
                  </a:lnTo>
                  <a:lnTo>
                    <a:pt x="367893" y="130835"/>
                  </a:lnTo>
                  <a:lnTo>
                    <a:pt x="373303" y="154127"/>
                  </a:lnTo>
                  <a:lnTo>
                    <a:pt x="372783" y="163334"/>
                  </a:lnTo>
                  <a:lnTo>
                    <a:pt x="371297" y="172072"/>
                  </a:lnTo>
                  <a:lnTo>
                    <a:pt x="369023" y="180365"/>
                  </a:lnTo>
                  <a:lnTo>
                    <a:pt x="366141" y="188214"/>
                  </a:lnTo>
                  <a:lnTo>
                    <a:pt x="327850" y="280962"/>
                  </a:lnTo>
                  <a:lnTo>
                    <a:pt x="279400" y="159512"/>
                  </a:lnTo>
                  <a:lnTo>
                    <a:pt x="272808" y="143954"/>
                  </a:lnTo>
                  <a:lnTo>
                    <a:pt x="272808" y="138569"/>
                  </a:lnTo>
                  <a:lnTo>
                    <a:pt x="277672" y="125374"/>
                  </a:lnTo>
                  <a:lnTo>
                    <a:pt x="288366" y="120027"/>
                  </a:lnTo>
                  <a:lnTo>
                    <a:pt x="299059" y="117373"/>
                  </a:lnTo>
                  <a:lnTo>
                    <a:pt x="303923" y="112255"/>
                  </a:lnTo>
                  <a:lnTo>
                    <a:pt x="303923" y="107467"/>
                  </a:lnTo>
                  <a:lnTo>
                    <a:pt x="301523" y="105067"/>
                  </a:lnTo>
                  <a:lnTo>
                    <a:pt x="277825" y="105257"/>
                  </a:lnTo>
                  <a:lnTo>
                    <a:pt x="227355" y="106260"/>
                  </a:lnTo>
                  <a:lnTo>
                    <a:pt x="211213" y="106083"/>
                  </a:lnTo>
                  <a:lnTo>
                    <a:pt x="179641" y="105257"/>
                  </a:lnTo>
                  <a:lnTo>
                    <a:pt x="157949" y="105067"/>
                  </a:lnTo>
                  <a:lnTo>
                    <a:pt x="156756" y="108064"/>
                  </a:lnTo>
                  <a:lnTo>
                    <a:pt x="156756" y="111645"/>
                  </a:lnTo>
                  <a:lnTo>
                    <a:pt x="160451" y="115785"/>
                  </a:lnTo>
                  <a:lnTo>
                    <a:pt x="169316" y="117856"/>
                  </a:lnTo>
                  <a:lnTo>
                    <a:pt x="179959" y="122504"/>
                  </a:lnTo>
                  <a:lnTo>
                    <a:pt x="189052" y="134378"/>
                  </a:lnTo>
                  <a:lnTo>
                    <a:pt x="211785" y="187629"/>
                  </a:lnTo>
                  <a:lnTo>
                    <a:pt x="168719" y="284556"/>
                  </a:lnTo>
                  <a:lnTo>
                    <a:pt x="117259" y="149936"/>
                  </a:lnTo>
                  <a:lnTo>
                    <a:pt x="113677" y="142163"/>
                  </a:lnTo>
                  <a:lnTo>
                    <a:pt x="113677" y="137375"/>
                  </a:lnTo>
                  <a:lnTo>
                    <a:pt x="117970" y="124688"/>
                  </a:lnTo>
                  <a:lnTo>
                    <a:pt x="127431" y="118465"/>
                  </a:lnTo>
                  <a:lnTo>
                    <a:pt x="136893" y="115252"/>
                  </a:lnTo>
                  <a:lnTo>
                    <a:pt x="141185" y="111645"/>
                  </a:lnTo>
                  <a:lnTo>
                    <a:pt x="141185" y="107467"/>
                  </a:lnTo>
                  <a:lnTo>
                    <a:pt x="138798" y="105067"/>
                  </a:lnTo>
                  <a:lnTo>
                    <a:pt x="69989" y="106260"/>
                  </a:lnTo>
                  <a:lnTo>
                    <a:pt x="54660" y="106083"/>
                  </a:lnTo>
                  <a:lnTo>
                    <a:pt x="23977" y="105257"/>
                  </a:lnTo>
                  <a:lnTo>
                    <a:pt x="2400" y="105067"/>
                  </a:lnTo>
                  <a:lnTo>
                    <a:pt x="0" y="107467"/>
                  </a:lnTo>
                  <a:lnTo>
                    <a:pt x="0" y="111048"/>
                  </a:lnTo>
                  <a:lnTo>
                    <a:pt x="3505" y="116065"/>
                  </a:lnTo>
                  <a:lnTo>
                    <a:pt x="11899" y="118833"/>
                  </a:lnTo>
                  <a:lnTo>
                    <a:pt x="21958" y="123850"/>
                  </a:lnTo>
                  <a:lnTo>
                    <a:pt x="30518" y="135585"/>
                  </a:lnTo>
                  <a:lnTo>
                    <a:pt x="128028" y="380276"/>
                  </a:lnTo>
                  <a:lnTo>
                    <a:pt x="129819" y="382663"/>
                  </a:lnTo>
                  <a:lnTo>
                    <a:pt x="138188" y="382663"/>
                  </a:lnTo>
                  <a:lnTo>
                    <a:pt x="139992" y="380276"/>
                  </a:lnTo>
                  <a:lnTo>
                    <a:pt x="217766" y="201993"/>
                  </a:lnTo>
                  <a:lnTo>
                    <a:pt x="289560" y="380276"/>
                  </a:lnTo>
                  <a:lnTo>
                    <a:pt x="291350" y="382663"/>
                  </a:lnTo>
                  <a:lnTo>
                    <a:pt x="299732" y="382663"/>
                  </a:lnTo>
                  <a:lnTo>
                    <a:pt x="301523" y="380276"/>
                  </a:lnTo>
                  <a:lnTo>
                    <a:pt x="382905" y="180454"/>
                  </a:lnTo>
                  <a:lnTo>
                    <a:pt x="402971" y="143611"/>
                  </a:lnTo>
                  <a:lnTo>
                    <a:pt x="421474" y="125399"/>
                  </a:lnTo>
                  <a:lnTo>
                    <a:pt x="435051" y="117513"/>
                  </a:lnTo>
                  <a:lnTo>
                    <a:pt x="440321" y="111645"/>
                  </a:lnTo>
                  <a:lnTo>
                    <a:pt x="440321" y="108648"/>
                  </a:lnTo>
                  <a:close/>
                </a:path>
                <a:path w="2901315" h="384810">
                  <a:moveTo>
                    <a:pt x="744867" y="227114"/>
                  </a:moveTo>
                  <a:lnTo>
                    <a:pt x="741895" y="212763"/>
                  </a:lnTo>
                  <a:lnTo>
                    <a:pt x="733552" y="172656"/>
                  </a:lnTo>
                  <a:lnTo>
                    <a:pt x="705980" y="133337"/>
                  </a:lnTo>
                  <a:lnTo>
                    <a:pt x="673074" y="113576"/>
                  </a:lnTo>
                  <a:lnTo>
                    <a:pt x="673074" y="212763"/>
                  </a:lnTo>
                  <a:lnTo>
                    <a:pt x="553427" y="212763"/>
                  </a:lnTo>
                  <a:lnTo>
                    <a:pt x="558634" y="170307"/>
                  </a:lnTo>
                  <a:lnTo>
                    <a:pt x="571817" y="138722"/>
                  </a:lnTo>
                  <a:lnTo>
                    <a:pt x="591959" y="119037"/>
                  </a:lnTo>
                  <a:lnTo>
                    <a:pt x="618032" y="112255"/>
                  </a:lnTo>
                  <a:lnTo>
                    <a:pt x="640600" y="116852"/>
                  </a:lnTo>
                  <a:lnTo>
                    <a:pt x="657669" y="132892"/>
                  </a:lnTo>
                  <a:lnTo>
                    <a:pt x="668680" y="163741"/>
                  </a:lnTo>
                  <a:lnTo>
                    <a:pt x="673074" y="212763"/>
                  </a:lnTo>
                  <a:lnTo>
                    <a:pt x="673074" y="113576"/>
                  </a:lnTo>
                  <a:lnTo>
                    <a:pt x="670877" y="112255"/>
                  </a:lnTo>
                  <a:lnTo>
                    <a:pt x="666280" y="109499"/>
                  </a:lnTo>
                  <a:lnTo>
                    <a:pt x="618629" y="101473"/>
                  </a:lnTo>
                  <a:lnTo>
                    <a:pt x="575119" y="108331"/>
                  </a:lnTo>
                  <a:lnTo>
                    <a:pt x="538327" y="127596"/>
                  </a:lnTo>
                  <a:lnTo>
                    <a:pt x="509943" y="157302"/>
                  </a:lnTo>
                  <a:lnTo>
                    <a:pt x="491680" y="195516"/>
                  </a:lnTo>
                  <a:lnTo>
                    <a:pt x="485203" y="240284"/>
                  </a:lnTo>
                  <a:lnTo>
                    <a:pt x="491324" y="287718"/>
                  </a:lnTo>
                  <a:lnTo>
                    <a:pt x="508914" y="327101"/>
                  </a:lnTo>
                  <a:lnTo>
                    <a:pt x="536765" y="357009"/>
                  </a:lnTo>
                  <a:lnTo>
                    <a:pt x="573735" y="376008"/>
                  </a:lnTo>
                  <a:lnTo>
                    <a:pt x="618629" y="382663"/>
                  </a:lnTo>
                  <a:lnTo>
                    <a:pt x="679996" y="370052"/>
                  </a:lnTo>
                  <a:lnTo>
                    <a:pt x="718769" y="340944"/>
                  </a:lnTo>
                  <a:lnTo>
                    <a:pt x="721855" y="336003"/>
                  </a:lnTo>
                  <a:lnTo>
                    <a:pt x="739025" y="308470"/>
                  </a:lnTo>
                  <a:lnTo>
                    <a:pt x="744867" y="285750"/>
                  </a:lnTo>
                  <a:lnTo>
                    <a:pt x="744791" y="283273"/>
                  </a:lnTo>
                  <a:lnTo>
                    <a:pt x="731177" y="295440"/>
                  </a:lnTo>
                  <a:lnTo>
                    <a:pt x="723925" y="304888"/>
                  </a:lnTo>
                  <a:lnTo>
                    <a:pt x="710577" y="317576"/>
                  </a:lnTo>
                  <a:lnTo>
                    <a:pt x="694829" y="327406"/>
                  </a:lnTo>
                  <a:lnTo>
                    <a:pt x="675386" y="333743"/>
                  </a:lnTo>
                  <a:lnTo>
                    <a:pt x="650938" y="336003"/>
                  </a:lnTo>
                  <a:lnTo>
                    <a:pt x="614921" y="329247"/>
                  </a:lnTo>
                  <a:lnTo>
                    <a:pt x="584009" y="308927"/>
                  </a:lnTo>
                  <a:lnTo>
                    <a:pt x="562178" y="274916"/>
                  </a:lnTo>
                  <a:lnTo>
                    <a:pt x="553427" y="227114"/>
                  </a:lnTo>
                  <a:lnTo>
                    <a:pt x="744867" y="227114"/>
                  </a:lnTo>
                  <a:close/>
                </a:path>
                <a:path w="2901315" h="384810">
                  <a:moveTo>
                    <a:pt x="1066749" y="285750"/>
                  </a:moveTo>
                  <a:lnTo>
                    <a:pt x="1054874" y="244906"/>
                  </a:lnTo>
                  <a:lnTo>
                    <a:pt x="1025182" y="219011"/>
                  </a:lnTo>
                  <a:lnTo>
                    <a:pt x="986574" y="202285"/>
                  </a:lnTo>
                  <a:lnTo>
                    <a:pt x="947978" y="188963"/>
                  </a:lnTo>
                  <a:lnTo>
                    <a:pt x="918286" y="173240"/>
                  </a:lnTo>
                  <a:lnTo>
                    <a:pt x="906411" y="149339"/>
                  </a:lnTo>
                  <a:lnTo>
                    <a:pt x="909510" y="132943"/>
                  </a:lnTo>
                  <a:lnTo>
                    <a:pt x="918159" y="121373"/>
                  </a:lnTo>
                  <a:lnTo>
                    <a:pt x="931405" y="114515"/>
                  </a:lnTo>
                  <a:lnTo>
                    <a:pt x="948296" y="112255"/>
                  </a:lnTo>
                  <a:lnTo>
                    <a:pt x="976591" y="117221"/>
                  </a:lnTo>
                  <a:lnTo>
                    <a:pt x="1013663" y="147586"/>
                  </a:lnTo>
                  <a:lnTo>
                    <a:pt x="1035786" y="189357"/>
                  </a:lnTo>
                  <a:lnTo>
                    <a:pt x="1038593" y="195211"/>
                  </a:lnTo>
                  <a:lnTo>
                    <a:pt x="1041615" y="197205"/>
                  </a:lnTo>
                  <a:lnTo>
                    <a:pt x="1044028" y="197205"/>
                  </a:lnTo>
                  <a:lnTo>
                    <a:pt x="1045210" y="195414"/>
                  </a:lnTo>
                  <a:lnTo>
                    <a:pt x="1045210" y="124218"/>
                  </a:lnTo>
                  <a:lnTo>
                    <a:pt x="1028839" y="115862"/>
                  </a:lnTo>
                  <a:lnTo>
                    <a:pt x="1007148" y="108585"/>
                  </a:lnTo>
                  <a:lnTo>
                    <a:pt x="982192" y="103428"/>
                  </a:lnTo>
                  <a:lnTo>
                    <a:pt x="956068" y="101473"/>
                  </a:lnTo>
                  <a:lnTo>
                    <a:pt x="912380" y="108115"/>
                  </a:lnTo>
                  <a:lnTo>
                    <a:pt x="879868" y="125857"/>
                  </a:lnTo>
                  <a:lnTo>
                    <a:pt x="859574" y="151460"/>
                  </a:lnTo>
                  <a:lnTo>
                    <a:pt x="852576" y="181660"/>
                  </a:lnTo>
                  <a:lnTo>
                    <a:pt x="861453" y="218744"/>
                  </a:lnTo>
                  <a:lnTo>
                    <a:pt x="884364" y="243903"/>
                  </a:lnTo>
                  <a:lnTo>
                    <a:pt x="915682" y="261035"/>
                  </a:lnTo>
                  <a:lnTo>
                    <a:pt x="949807" y="274015"/>
                  </a:lnTo>
                  <a:lnTo>
                    <a:pt x="981125" y="286740"/>
                  </a:lnTo>
                  <a:lnTo>
                    <a:pt x="1004023" y="303110"/>
                  </a:lnTo>
                  <a:lnTo>
                    <a:pt x="1012913" y="327025"/>
                  </a:lnTo>
                  <a:lnTo>
                    <a:pt x="1009624" y="345389"/>
                  </a:lnTo>
                  <a:lnTo>
                    <a:pt x="999591" y="359549"/>
                  </a:lnTo>
                  <a:lnTo>
                    <a:pt x="982624" y="368668"/>
                  </a:lnTo>
                  <a:lnTo>
                    <a:pt x="958469" y="371881"/>
                  </a:lnTo>
                  <a:lnTo>
                    <a:pt x="926122" y="365099"/>
                  </a:lnTo>
                  <a:lnTo>
                    <a:pt x="883412" y="323938"/>
                  </a:lnTo>
                  <a:lnTo>
                    <a:pt x="864489" y="285521"/>
                  </a:lnTo>
                  <a:lnTo>
                    <a:pt x="861466" y="277228"/>
                  </a:lnTo>
                  <a:lnTo>
                    <a:pt x="859231" y="272732"/>
                  </a:lnTo>
                  <a:lnTo>
                    <a:pt x="856157" y="271386"/>
                  </a:lnTo>
                  <a:lnTo>
                    <a:pt x="853770" y="271386"/>
                  </a:lnTo>
                  <a:lnTo>
                    <a:pt x="851369" y="272592"/>
                  </a:lnTo>
                  <a:lnTo>
                    <a:pt x="851369" y="276771"/>
                  </a:lnTo>
                  <a:lnTo>
                    <a:pt x="851369" y="365328"/>
                  </a:lnTo>
                  <a:lnTo>
                    <a:pt x="878027" y="373329"/>
                  </a:lnTo>
                  <a:lnTo>
                    <a:pt x="904392" y="378701"/>
                  </a:lnTo>
                  <a:lnTo>
                    <a:pt x="929525" y="381723"/>
                  </a:lnTo>
                  <a:lnTo>
                    <a:pt x="952474" y="382663"/>
                  </a:lnTo>
                  <a:lnTo>
                    <a:pt x="998347" y="376440"/>
                  </a:lnTo>
                  <a:lnTo>
                    <a:pt x="1034516" y="357987"/>
                  </a:lnTo>
                  <a:lnTo>
                    <a:pt x="1058227" y="327647"/>
                  </a:lnTo>
                  <a:lnTo>
                    <a:pt x="1066749" y="285750"/>
                  </a:lnTo>
                  <a:close/>
                </a:path>
                <a:path w="2901315" h="384810">
                  <a:moveTo>
                    <a:pt x="1356321" y="323430"/>
                  </a:moveTo>
                  <a:lnTo>
                    <a:pt x="1354531" y="321640"/>
                  </a:lnTo>
                  <a:lnTo>
                    <a:pt x="1348536" y="321640"/>
                  </a:lnTo>
                  <a:lnTo>
                    <a:pt x="1347952" y="327634"/>
                  </a:lnTo>
                  <a:lnTo>
                    <a:pt x="1342567" y="333603"/>
                  </a:lnTo>
                  <a:lnTo>
                    <a:pt x="1334262" y="342087"/>
                  </a:lnTo>
                  <a:lnTo>
                    <a:pt x="1325054" y="348488"/>
                  </a:lnTo>
                  <a:lnTo>
                    <a:pt x="1314284" y="352539"/>
                  </a:lnTo>
                  <a:lnTo>
                    <a:pt x="1301267" y="353949"/>
                  </a:lnTo>
                  <a:lnTo>
                    <a:pt x="1285951" y="351129"/>
                  </a:lnTo>
                  <a:lnTo>
                    <a:pt x="1273822" y="342138"/>
                  </a:lnTo>
                  <a:lnTo>
                    <a:pt x="1265847" y="326186"/>
                  </a:lnTo>
                  <a:lnTo>
                    <a:pt x="1262976" y="302501"/>
                  </a:lnTo>
                  <a:lnTo>
                    <a:pt x="1262976" y="134988"/>
                  </a:lnTo>
                  <a:lnTo>
                    <a:pt x="1331201" y="134988"/>
                  </a:lnTo>
                  <a:lnTo>
                    <a:pt x="1345539" y="106260"/>
                  </a:lnTo>
                  <a:lnTo>
                    <a:pt x="1262976" y="106260"/>
                  </a:lnTo>
                  <a:lnTo>
                    <a:pt x="1262976" y="3365"/>
                  </a:lnTo>
                  <a:lnTo>
                    <a:pt x="1261795" y="3365"/>
                  </a:lnTo>
                  <a:lnTo>
                    <a:pt x="1238859" y="40424"/>
                  </a:lnTo>
                  <a:lnTo>
                    <a:pt x="1213789" y="73672"/>
                  </a:lnTo>
                  <a:lnTo>
                    <a:pt x="1184897" y="104660"/>
                  </a:lnTo>
                  <a:lnTo>
                    <a:pt x="1150505" y="134988"/>
                  </a:lnTo>
                  <a:lnTo>
                    <a:pt x="1187615" y="134988"/>
                  </a:lnTo>
                  <a:lnTo>
                    <a:pt x="1187615" y="306095"/>
                  </a:lnTo>
                  <a:lnTo>
                    <a:pt x="1192542" y="337743"/>
                  </a:lnTo>
                  <a:lnTo>
                    <a:pt x="1207274" y="361873"/>
                  </a:lnTo>
                  <a:lnTo>
                    <a:pt x="1231773" y="377266"/>
                  </a:lnTo>
                  <a:lnTo>
                    <a:pt x="1265974" y="382663"/>
                  </a:lnTo>
                  <a:lnTo>
                    <a:pt x="1308112" y="375145"/>
                  </a:lnTo>
                  <a:lnTo>
                    <a:pt x="1336052" y="357911"/>
                  </a:lnTo>
                  <a:lnTo>
                    <a:pt x="1351546" y="339001"/>
                  </a:lnTo>
                  <a:lnTo>
                    <a:pt x="1356321" y="326428"/>
                  </a:lnTo>
                  <a:lnTo>
                    <a:pt x="1356321" y="323430"/>
                  </a:lnTo>
                  <a:close/>
                </a:path>
                <a:path w="2901315" h="384810">
                  <a:moveTo>
                    <a:pt x="1665262" y="212750"/>
                  </a:moveTo>
                  <a:lnTo>
                    <a:pt x="1662912" y="183451"/>
                  </a:lnTo>
                  <a:lnTo>
                    <a:pt x="1651457" y="148475"/>
                  </a:lnTo>
                  <a:lnTo>
                    <a:pt x="1624279" y="119176"/>
                  </a:lnTo>
                  <a:lnTo>
                    <a:pt x="1574749" y="106895"/>
                  </a:lnTo>
                  <a:lnTo>
                    <a:pt x="1550708" y="109766"/>
                  </a:lnTo>
                  <a:lnTo>
                    <a:pt x="1528851" y="118503"/>
                  </a:lnTo>
                  <a:lnTo>
                    <a:pt x="1509890" y="133299"/>
                  </a:lnTo>
                  <a:lnTo>
                    <a:pt x="1494459" y="154343"/>
                  </a:lnTo>
                  <a:lnTo>
                    <a:pt x="1493443" y="154343"/>
                  </a:lnTo>
                  <a:lnTo>
                    <a:pt x="1493443" y="0"/>
                  </a:lnTo>
                  <a:lnTo>
                    <a:pt x="1462735" y="0"/>
                  </a:lnTo>
                  <a:lnTo>
                    <a:pt x="1462735" y="376478"/>
                  </a:lnTo>
                  <a:lnTo>
                    <a:pt x="1493443" y="376478"/>
                  </a:lnTo>
                  <a:lnTo>
                    <a:pt x="1493443" y="225780"/>
                  </a:lnTo>
                  <a:lnTo>
                    <a:pt x="1497825" y="191897"/>
                  </a:lnTo>
                  <a:lnTo>
                    <a:pt x="1511274" y="163080"/>
                  </a:lnTo>
                  <a:lnTo>
                    <a:pt x="1534210" y="143065"/>
                  </a:lnTo>
                  <a:lnTo>
                    <a:pt x="1567065" y="135572"/>
                  </a:lnTo>
                  <a:lnTo>
                    <a:pt x="1595310" y="140436"/>
                  </a:lnTo>
                  <a:lnTo>
                    <a:pt x="1616544" y="154546"/>
                  </a:lnTo>
                  <a:lnTo>
                    <a:pt x="1629930" y="177152"/>
                  </a:lnTo>
                  <a:lnTo>
                    <a:pt x="1634578" y="207530"/>
                  </a:lnTo>
                  <a:lnTo>
                    <a:pt x="1634578" y="376478"/>
                  </a:lnTo>
                  <a:lnTo>
                    <a:pt x="1665262" y="376478"/>
                  </a:lnTo>
                  <a:lnTo>
                    <a:pt x="1665262" y="212750"/>
                  </a:lnTo>
                  <a:close/>
                </a:path>
                <a:path w="2901315" h="384810">
                  <a:moveTo>
                    <a:pt x="1963381" y="252895"/>
                  </a:moveTo>
                  <a:lnTo>
                    <a:pt x="1960956" y="224218"/>
                  </a:lnTo>
                  <a:lnTo>
                    <a:pt x="1959444" y="206273"/>
                  </a:lnTo>
                  <a:lnTo>
                    <a:pt x="1946897" y="166141"/>
                  </a:lnTo>
                  <a:lnTo>
                    <a:pt x="1930146" y="142532"/>
                  </a:lnTo>
                  <a:lnTo>
                    <a:pt x="1930146" y="224218"/>
                  </a:lnTo>
                  <a:lnTo>
                    <a:pt x="1765985" y="224218"/>
                  </a:lnTo>
                  <a:lnTo>
                    <a:pt x="1773288" y="191008"/>
                  </a:lnTo>
                  <a:lnTo>
                    <a:pt x="1789112" y="162687"/>
                  </a:lnTo>
                  <a:lnTo>
                    <a:pt x="1813585" y="142963"/>
                  </a:lnTo>
                  <a:lnTo>
                    <a:pt x="1846770" y="135572"/>
                  </a:lnTo>
                  <a:lnTo>
                    <a:pt x="1881733" y="142303"/>
                  </a:lnTo>
                  <a:lnTo>
                    <a:pt x="1907057" y="160934"/>
                  </a:lnTo>
                  <a:lnTo>
                    <a:pt x="1923084" y="189026"/>
                  </a:lnTo>
                  <a:lnTo>
                    <a:pt x="1930146" y="224218"/>
                  </a:lnTo>
                  <a:lnTo>
                    <a:pt x="1930146" y="142532"/>
                  </a:lnTo>
                  <a:lnTo>
                    <a:pt x="1925218" y="135572"/>
                  </a:lnTo>
                  <a:lnTo>
                    <a:pt x="1924608" y="134708"/>
                  </a:lnTo>
                  <a:lnTo>
                    <a:pt x="1891449" y="114211"/>
                  </a:lnTo>
                  <a:lnTo>
                    <a:pt x="1846262" y="106895"/>
                  </a:lnTo>
                  <a:lnTo>
                    <a:pt x="1796224" y="118592"/>
                  </a:lnTo>
                  <a:lnTo>
                    <a:pt x="1760423" y="149656"/>
                  </a:lnTo>
                  <a:lnTo>
                    <a:pt x="1738896" y="194005"/>
                  </a:lnTo>
                  <a:lnTo>
                    <a:pt x="1731721" y="245605"/>
                  </a:lnTo>
                  <a:lnTo>
                    <a:pt x="1738515" y="297421"/>
                  </a:lnTo>
                  <a:lnTo>
                    <a:pt x="1759204" y="341744"/>
                  </a:lnTo>
                  <a:lnTo>
                    <a:pt x="1794281" y="372681"/>
                  </a:lnTo>
                  <a:lnTo>
                    <a:pt x="1844230" y="384314"/>
                  </a:lnTo>
                  <a:lnTo>
                    <a:pt x="1886242" y="378853"/>
                  </a:lnTo>
                  <a:lnTo>
                    <a:pt x="1919528" y="362153"/>
                  </a:lnTo>
                  <a:lnTo>
                    <a:pt x="1925180" y="355638"/>
                  </a:lnTo>
                  <a:lnTo>
                    <a:pt x="1944192" y="333717"/>
                  </a:lnTo>
                  <a:lnTo>
                    <a:pt x="1960321" y="293065"/>
                  </a:lnTo>
                  <a:lnTo>
                    <a:pt x="1928101" y="293065"/>
                  </a:lnTo>
                  <a:lnTo>
                    <a:pt x="1918385" y="318020"/>
                  </a:lnTo>
                  <a:lnTo>
                    <a:pt x="1901761" y="337845"/>
                  </a:lnTo>
                  <a:lnTo>
                    <a:pt x="1879777" y="350913"/>
                  </a:lnTo>
                  <a:lnTo>
                    <a:pt x="1853946" y="355638"/>
                  </a:lnTo>
                  <a:lnTo>
                    <a:pt x="1813648" y="347421"/>
                  </a:lnTo>
                  <a:lnTo>
                    <a:pt x="1786255" y="325183"/>
                  </a:lnTo>
                  <a:lnTo>
                    <a:pt x="1770443" y="292493"/>
                  </a:lnTo>
                  <a:lnTo>
                    <a:pt x="1764957" y="252895"/>
                  </a:lnTo>
                  <a:lnTo>
                    <a:pt x="1963381" y="252895"/>
                  </a:lnTo>
                  <a:close/>
                </a:path>
                <a:path w="2901315" h="384810">
                  <a:moveTo>
                    <a:pt x="2222627" y="376478"/>
                  </a:moveTo>
                  <a:lnTo>
                    <a:pt x="2220772" y="348005"/>
                  </a:lnTo>
                  <a:lnTo>
                    <a:pt x="2220328" y="337896"/>
                  </a:lnTo>
                  <a:lnTo>
                    <a:pt x="2220112" y="332854"/>
                  </a:lnTo>
                  <a:lnTo>
                    <a:pt x="2220087" y="244551"/>
                  </a:lnTo>
                  <a:lnTo>
                    <a:pt x="2220087" y="193446"/>
                  </a:lnTo>
                  <a:lnTo>
                    <a:pt x="2214270" y="154635"/>
                  </a:lnTo>
                  <a:lnTo>
                    <a:pt x="2201507" y="135572"/>
                  </a:lnTo>
                  <a:lnTo>
                    <a:pt x="2196236" y="127685"/>
                  </a:lnTo>
                  <a:lnTo>
                    <a:pt x="2167369" y="111988"/>
                  </a:lnTo>
                  <a:lnTo>
                    <a:pt x="2129040" y="106895"/>
                  </a:lnTo>
                  <a:lnTo>
                    <a:pt x="2094395" y="110909"/>
                  </a:lnTo>
                  <a:lnTo>
                    <a:pt x="2065439" y="123774"/>
                  </a:lnTo>
                  <a:lnTo>
                    <a:pt x="2044255" y="146710"/>
                  </a:lnTo>
                  <a:lnTo>
                    <a:pt x="2032914" y="180949"/>
                  </a:lnTo>
                  <a:lnTo>
                    <a:pt x="2065629" y="180949"/>
                  </a:lnTo>
                  <a:lnTo>
                    <a:pt x="2072665" y="158902"/>
                  </a:lnTo>
                  <a:lnTo>
                    <a:pt x="2086546" y="144957"/>
                  </a:lnTo>
                  <a:lnTo>
                    <a:pt x="2105698" y="137668"/>
                  </a:lnTo>
                  <a:lnTo>
                    <a:pt x="2128532" y="135572"/>
                  </a:lnTo>
                  <a:lnTo>
                    <a:pt x="2152929" y="138353"/>
                  </a:lnTo>
                  <a:lnTo>
                    <a:pt x="2171420" y="147688"/>
                  </a:lnTo>
                  <a:lnTo>
                    <a:pt x="2183688" y="165049"/>
                  </a:lnTo>
                  <a:lnTo>
                    <a:pt x="2189378" y="191884"/>
                  </a:lnTo>
                  <a:lnTo>
                    <a:pt x="2189378" y="215874"/>
                  </a:lnTo>
                  <a:lnTo>
                    <a:pt x="2189378" y="244551"/>
                  </a:lnTo>
                  <a:lnTo>
                    <a:pt x="2188121" y="285013"/>
                  </a:lnTo>
                  <a:lnTo>
                    <a:pt x="2177313" y="320624"/>
                  </a:lnTo>
                  <a:lnTo>
                    <a:pt x="2153361" y="345973"/>
                  </a:lnTo>
                  <a:lnTo>
                    <a:pt x="2112670" y="355638"/>
                  </a:lnTo>
                  <a:lnTo>
                    <a:pt x="2090496" y="352475"/>
                  </a:lnTo>
                  <a:lnTo>
                    <a:pt x="2072093" y="342861"/>
                  </a:lnTo>
                  <a:lnTo>
                    <a:pt x="2059546" y="326593"/>
                  </a:lnTo>
                  <a:lnTo>
                    <a:pt x="2054910" y="303479"/>
                  </a:lnTo>
                  <a:lnTo>
                    <a:pt x="2069807" y="266776"/>
                  </a:lnTo>
                  <a:lnTo>
                    <a:pt x="2105850" y="249961"/>
                  </a:lnTo>
                  <a:lnTo>
                    <a:pt x="2150033" y="245186"/>
                  </a:lnTo>
                  <a:lnTo>
                    <a:pt x="2189378" y="244551"/>
                  </a:lnTo>
                  <a:lnTo>
                    <a:pt x="2189378" y="215874"/>
                  </a:lnTo>
                  <a:lnTo>
                    <a:pt x="2130196" y="216992"/>
                  </a:lnTo>
                  <a:lnTo>
                    <a:pt x="2073300" y="227876"/>
                  </a:lnTo>
                  <a:lnTo>
                    <a:pt x="2035975" y="257263"/>
                  </a:lnTo>
                  <a:lnTo>
                    <a:pt x="2021649" y="303479"/>
                  </a:lnTo>
                  <a:lnTo>
                    <a:pt x="2028317" y="337667"/>
                  </a:lnTo>
                  <a:lnTo>
                    <a:pt x="2046516" y="363054"/>
                  </a:lnTo>
                  <a:lnTo>
                    <a:pt x="2073656" y="378866"/>
                  </a:lnTo>
                  <a:lnTo>
                    <a:pt x="2107069" y="384314"/>
                  </a:lnTo>
                  <a:lnTo>
                    <a:pt x="2132698" y="380707"/>
                  </a:lnTo>
                  <a:lnTo>
                    <a:pt x="2174938" y="357466"/>
                  </a:lnTo>
                  <a:lnTo>
                    <a:pt x="2188883" y="337896"/>
                  </a:lnTo>
                  <a:lnTo>
                    <a:pt x="2189911" y="337896"/>
                  </a:lnTo>
                  <a:lnTo>
                    <a:pt x="2190927" y="376478"/>
                  </a:lnTo>
                  <a:lnTo>
                    <a:pt x="2222627" y="376478"/>
                  </a:lnTo>
                  <a:close/>
                </a:path>
                <a:path w="2901315" h="384810">
                  <a:moveTo>
                    <a:pt x="2336139" y="0"/>
                  </a:moveTo>
                  <a:lnTo>
                    <a:pt x="2305456" y="0"/>
                  </a:lnTo>
                  <a:lnTo>
                    <a:pt x="2305456" y="376478"/>
                  </a:lnTo>
                  <a:lnTo>
                    <a:pt x="2336139" y="376478"/>
                  </a:lnTo>
                  <a:lnTo>
                    <a:pt x="2336139" y="0"/>
                  </a:lnTo>
                  <a:close/>
                </a:path>
                <a:path w="2901315" h="384810">
                  <a:moveTo>
                    <a:pt x="2538120" y="352488"/>
                  </a:moveTo>
                  <a:lnTo>
                    <a:pt x="2531808" y="354088"/>
                  </a:lnTo>
                  <a:lnTo>
                    <a:pt x="2525204" y="355041"/>
                  </a:lnTo>
                  <a:lnTo>
                    <a:pt x="2518410" y="355511"/>
                  </a:lnTo>
                  <a:lnTo>
                    <a:pt x="2511526" y="355638"/>
                  </a:lnTo>
                  <a:lnTo>
                    <a:pt x="2496020" y="353212"/>
                  </a:lnTo>
                  <a:lnTo>
                    <a:pt x="2484869" y="346113"/>
                  </a:lnTo>
                  <a:lnTo>
                    <a:pt x="2478227" y="334505"/>
                  </a:lnTo>
                  <a:lnTo>
                    <a:pt x="2476246" y="318592"/>
                  </a:lnTo>
                  <a:lnTo>
                    <a:pt x="2476246" y="143395"/>
                  </a:lnTo>
                  <a:lnTo>
                    <a:pt x="2534539" y="143395"/>
                  </a:lnTo>
                  <a:lnTo>
                    <a:pt x="2534539" y="114719"/>
                  </a:lnTo>
                  <a:lnTo>
                    <a:pt x="2476246" y="114719"/>
                  </a:lnTo>
                  <a:lnTo>
                    <a:pt x="2476246" y="45377"/>
                  </a:lnTo>
                  <a:lnTo>
                    <a:pt x="2445550" y="58928"/>
                  </a:lnTo>
                  <a:lnTo>
                    <a:pt x="2445550" y="114719"/>
                  </a:lnTo>
                  <a:lnTo>
                    <a:pt x="2394407" y="114719"/>
                  </a:lnTo>
                  <a:lnTo>
                    <a:pt x="2394407" y="143395"/>
                  </a:lnTo>
                  <a:lnTo>
                    <a:pt x="2445550" y="143395"/>
                  </a:lnTo>
                  <a:lnTo>
                    <a:pt x="2445550" y="306616"/>
                  </a:lnTo>
                  <a:lnTo>
                    <a:pt x="2446007" y="333705"/>
                  </a:lnTo>
                  <a:lnTo>
                    <a:pt x="2451874" y="358749"/>
                  </a:lnTo>
                  <a:lnTo>
                    <a:pt x="2469921" y="377151"/>
                  </a:lnTo>
                  <a:lnTo>
                    <a:pt x="2506903" y="384314"/>
                  </a:lnTo>
                  <a:lnTo>
                    <a:pt x="2514739" y="383946"/>
                  </a:lnTo>
                  <a:lnTo>
                    <a:pt x="2522702" y="382943"/>
                  </a:lnTo>
                  <a:lnTo>
                    <a:pt x="2530576" y="381444"/>
                  </a:lnTo>
                  <a:lnTo>
                    <a:pt x="2538120" y="379603"/>
                  </a:lnTo>
                  <a:lnTo>
                    <a:pt x="2538120" y="352488"/>
                  </a:lnTo>
                  <a:close/>
                </a:path>
                <a:path w="2901315" h="384810">
                  <a:moveTo>
                    <a:pt x="2806573" y="212750"/>
                  </a:moveTo>
                  <a:lnTo>
                    <a:pt x="2804223" y="183451"/>
                  </a:lnTo>
                  <a:lnTo>
                    <a:pt x="2792768" y="148475"/>
                  </a:lnTo>
                  <a:lnTo>
                    <a:pt x="2765577" y="119176"/>
                  </a:lnTo>
                  <a:lnTo>
                    <a:pt x="2716060" y="106895"/>
                  </a:lnTo>
                  <a:lnTo>
                    <a:pt x="2692006" y="109766"/>
                  </a:lnTo>
                  <a:lnTo>
                    <a:pt x="2670162" y="118503"/>
                  </a:lnTo>
                  <a:lnTo>
                    <a:pt x="2651188" y="133299"/>
                  </a:lnTo>
                  <a:lnTo>
                    <a:pt x="2635770" y="154343"/>
                  </a:lnTo>
                  <a:lnTo>
                    <a:pt x="2634754" y="154343"/>
                  </a:lnTo>
                  <a:lnTo>
                    <a:pt x="2634754" y="0"/>
                  </a:lnTo>
                  <a:lnTo>
                    <a:pt x="2604071" y="0"/>
                  </a:lnTo>
                  <a:lnTo>
                    <a:pt x="2604071" y="376478"/>
                  </a:lnTo>
                  <a:lnTo>
                    <a:pt x="2634754" y="376478"/>
                  </a:lnTo>
                  <a:lnTo>
                    <a:pt x="2634754" y="225780"/>
                  </a:lnTo>
                  <a:lnTo>
                    <a:pt x="2639136" y="191897"/>
                  </a:lnTo>
                  <a:lnTo>
                    <a:pt x="2652572" y="163080"/>
                  </a:lnTo>
                  <a:lnTo>
                    <a:pt x="2675521" y="143065"/>
                  </a:lnTo>
                  <a:lnTo>
                    <a:pt x="2708376" y="135572"/>
                  </a:lnTo>
                  <a:lnTo>
                    <a:pt x="2736621" y="140436"/>
                  </a:lnTo>
                  <a:lnTo>
                    <a:pt x="2757855" y="154546"/>
                  </a:lnTo>
                  <a:lnTo>
                    <a:pt x="2771241" y="177152"/>
                  </a:lnTo>
                  <a:lnTo>
                    <a:pt x="2775889" y="207530"/>
                  </a:lnTo>
                  <a:lnTo>
                    <a:pt x="2775889" y="376478"/>
                  </a:lnTo>
                  <a:lnTo>
                    <a:pt x="2806573" y="376478"/>
                  </a:lnTo>
                  <a:lnTo>
                    <a:pt x="2806573" y="212750"/>
                  </a:lnTo>
                  <a:close/>
                </a:path>
                <a:path w="2901315" h="384810">
                  <a:moveTo>
                    <a:pt x="2834652" y="16725"/>
                  </a:moveTo>
                  <a:lnTo>
                    <a:pt x="2789148" y="16725"/>
                  </a:lnTo>
                  <a:lnTo>
                    <a:pt x="2789148" y="23495"/>
                  </a:lnTo>
                  <a:lnTo>
                    <a:pt x="2808033" y="23495"/>
                  </a:lnTo>
                  <a:lnTo>
                    <a:pt x="2808033" y="74180"/>
                  </a:lnTo>
                  <a:lnTo>
                    <a:pt x="2815767" y="74180"/>
                  </a:lnTo>
                  <a:lnTo>
                    <a:pt x="2815767" y="23495"/>
                  </a:lnTo>
                  <a:lnTo>
                    <a:pt x="2834652" y="23495"/>
                  </a:lnTo>
                  <a:lnTo>
                    <a:pt x="2834652" y="16725"/>
                  </a:lnTo>
                  <a:close/>
                </a:path>
                <a:path w="2901315" h="384810">
                  <a:moveTo>
                    <a:pt x="2901226" y="16725"/>
                  </a:moveTo>
                  <a:lnTo>
                    <a:pt x="2888348" y="16725"/>
                  </a:lnTo>
                  <a:lnTo>
                    <a:pt x="2872016" y="64084"/>
                  </a:lnTo>
                  <a:lnTo>
                    <a:pt x="2856090" y="16725"/>
                  </a:lnTo>
                  <a:lnTo>
                    <a:pt x="2842272" y="16725"/>
                  </a:lnTo>
                  <a:lnTo>
                    <a:pt x="2842272" y="74180"/>
                  </a:lnTo>
                  <a:lnTo>
                    <a:pt x="2849842" y="74180"/>
                  </a:lnTo>
                  <a:lnTo>
                    <a:pt x="2849842" y="22783"/>
                  </a:lnTo>
                  <a:lnTo>
                    <a:pt x="2867647" y="74180"/>
                  </a:lnTo>
                  <a:lnTo>
                    <a:pt x="2875064" y="74180"/>
                  </a:lnTo>
                  <a:lnTo>
                    <a:pt x="2893580" y="22453"/>
                  </a:lnTo>
                  <a:lnTo>
                    <a:pt x="2893580" y="74180"/>
                  </a:lnTo>
                  <a:lnTo>
                    <a:pt x="2901226" y="74180"/>
                  </a:lnTo>
                  <a:lnTo>
                    <a:pt x="2901226" y="16725"/>
                  </a:lnTo>
                  <a:close/>
                </a:path>
              </a:pathLst>
            </a:custGeom>
            <a:solidFill>
              <a:srgbClr val="5E6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79142" y="5269955"/>
              <a:ext cx="467995" cy="742950"/>
            </a:xfrm>
            <a:custGeom>
              <a:avLst/>
              <a:gdLst/>
              <a:ahLst/>
              <a:cxnLst/>
              <a:rect l="l" t="t" r="r" b="b"/>
              <a:pathLst>
                <a:path w="467995" h="742950">
                  <a:moveTo>
                    <a:pt x="136578" y="0"/>
                  </a:moveTo>
                  <a:lnTo>
                    <a:pt x="100559" y="2156"/>
                  </a:lnTo>
                  <a:lnTo>
                    <a:pt x="65662" y="8465"/>
                  </a:lnTo>
                  <a:lnTo>
                    <a:pt x="32083" y="18685"/>
                  </a:lnTo>
                  <a:lnTo>
                    <a:pt x="16" y="32576"/>
                  </a:lnTo>
                  <a:lnTo>
                    <a:pt x="14530" y="30022"/>
                  </a:lnTo>
                  <a:lnTo>
                    <a:pt x="29239" y="28155"/>
                  </a:lnTo>
                  <a:lnTo>
                    <a:pt x="44137" y="27009"/>
                  </a:lnTo>
                  <a:lnTo>
                    <a:pt x="59215" y="26620"/>
                  </a:lnTo>
                  <a:lnTo>
                    <a:pt x="106358" y="30448"/>
                  </a:lnTo>
                  <a:lnTo>
                    <a:pt x="151354" y="41541"/>
                  </a:lnTo>
                  <a:lnTo>
                    <a:pt x="193707" y="59317"/>
                  </a:lnTo>
                  <a:lnTo>
                    <a:pt x="232925" y="83190"/>
                  </a:lnTo>
                  <a:lnTo>
                    <a:pt x="268514" y="112576"/>
                  </a:lnTo>
                  <a:lnTo>
                    <a:pt x="299982" y="146892"/>
                  </a:lnTo>
                  <a:lnTo>
                    <a:pt x="326834" y="185552"/>
                  </a:lnTo>
                  <a:lnTo>
                    <a:pt x="348578" y="227973"/>
                  </a:lnTo>
                  <a:lnTo>
                    <a:pt x="364720" y="273571"/>
                  </a:lnTo>
                  <a:lnTo>
                    <a:pt x="374767" y="321760"/>
                  </a:lnTo>
                  <a:lnTo>
                    <a:pt x="378226" y="371958"/>
                  </a:lnTo>
                  <a:lnTo>
                    <a:pt x="374767" y="422123"/>
                  </a:lnTo>
                  <a:lnTo>
                    <a:pt x="364720" y="470239"/>
                  </a:lnTo>
                  <a:lnTo>
                    <a:pt x="348578" y="515732"/>
                  </a:lnTo>
                  <a:lnTo>
                    <a:pt x="326834" y="558027"/>
                  </a:lnTo>
                  <a:lnTo>
                    <a:pt x="299982" y="596548"/>
                  </a:lnTo>
                  <a:lnTo>
                    <a:pt x="268514" y="630720"/>
                  </a:lnTo>
                  <a:lnTo>
                    <a:pt x="232925" y="659968"/>
                  </a:lnTo>
                  <a:lnTo>
                    <a:pt x="193707" y="683718"/>
                  </a:lnTo>
                  <a:lnTo>
                    <a:pt x="151354" y="701395"/>
                  </a:lnTo>
                  <a:lnTo>
                    <a:pt x="106358" y="712422"/>
                  </a:lnTo>
                  <a:lnTo>
                    <a:pt x="59215" y="716226"/>
                  </a:lnTo>
                  <a:lnTo>
                    <a:pt x="44122" y="715837"/>
                  </a:lnTo>
                  <a:lnTo>
                    <a:pt x="29212" y="714697"/>
                  </a:lnTo>
                  <a:lnTo>
                    <a:pt x="14499" y="712845"/>
                  </a:lnTo>
                  <a:lnTo>
                    <a:pt x="0" y="710319"/>
                  </a:lnTo>
                  <a:lnTo>
                    <a:pt x="32050" y="724204"/>
                  </a:lnTo>
                  <a:lnTo>
                    <a:pt x="65629" y="734425"/>
                  </a:lnTo>
                  <a:lnTo>
                    <a:pt x="100538" y="740737"/>
                  </a:lnTo>
                  <a:lnTo>
                    <a:pt x="136578" y="742896"/>
                  </a:lnTo>
                  <a:lnTo>
                    <a:pt x="181495" y="739450"/>
                  </a:lnTo>
                  <a:lnTo>
                    <a:pt x="224577" y="729430"/>
                  </a:lnTo>
                  <a:lnTo>
                    <a:pt x="265429" y="713308"/>
                  </a:lnTo>
                  <a:lnTo>
                    <a:pt x="303656" y="691560"/>
                  </a:lnTo>
                  <a:lnTo>
                    <a:pt x="338865" y="664660"/>
                  </a:lnTo>
                  <a:lnTo>
                    <a:pt x="370659" y="633083"/>
                  </a:lnTo>
                  <a:lnTo>
                    <a:pt x="398646" y="597303"/>
                  </a:lnTo>
                  <a:lnTo>
                    <a:pt x="422428" y="557793"/>
                  </a:lnTo>
                  <a:lnTo>
                    <a:pt x="441613" y="515030"/>
                  </a:lnTo>
                  <a:lnTo>
                    <a:pt x="455805" y="469487"/>
                  </a:lnTo>
                  <a:lnTo>
                    <a:pt x="464610" y="421638"/>
                  </a:lnTo>
                  <a:lnTo>
                    <a:pt x="467633" y="371958"/>
                  </a:lnTo>
                  <a:lnTo>
                    <a:pt x="464610" y="322258"/>
                  </a:lnTo>
                  <a:lnTo>
                    <a:pt x="455805" y="274353"/>
                  </a:lnTo>
                  <a:lnTo>
                    <a:pt x="441613" y="228726"/>
                  </a:lnTo>
                  <a:lnTo>
                    <a:pt x="422428" y="185857"/>
                  </a:lnTo>
                  <a:lnTo>
                    <a:pt x="398646" y="146229"/>
                  </a:lnTo>
                  <a:lnTo>
                    <a:pt x="370659" y="110322"/>
                  </a:lnTo>
                  <a:lnTo>
                    <a:pt x="338865" y="78619"/>
                  </a:lnTo>
                  <a:lnTo>
                    <a:pt x="303656" y="51600"/>
                  </a:lnTo>
                  <a:lnTo>
                    <a:pt x="265429" y="29747"/>
                  </a:lnTo>
                  <a:lnTo>
                    <a:pt x="224577" y="13542"/>
                  </a:lnTo>
                  <a:lnTo>
                    <a:pt x="181495" y="3465"/>
                  </a:lnTo>
                  <a:lnTo>
                    <a:pt x="136578" y="0"/>
                  </a:lnTo>
                  <a:close/>
                </a:path>
              </a:pathLst>
            </a:custGeom>
            <a:solidFill>
              <a:srgbClr val="007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4946" y="5309096"/>
              <a:ext cx="260350" cy="665480"/>
            </a:xfrm>
            <a:custGeom>
              <a:avLst/>
              <a:gdLst/>
              <a:ahLst/>
              <a:cxnLst/>
              <a:rect l="l" t="t" r="r" b="b"/>
              <a:pathLst>
                <a:path w="260350" h="665479">
                  <a:moveTo>
                    <a:pt x="259828" y="0"/>
                  </a:moveTo>
                  <a:lnTo>
                    <a:pt x="216617" y="12003"/>
                  </a:lnTo>
                  <a:lnTo>
                    <a:pt x="176019" y="30020"/>
                  </a:lnTo>
                  <a:lnTo>
                    <a:pt x="138490" y="53569"/>
                  </a:lnTo>
                  <a:lnTo>
                    <a:pt x="104484" y="82167"/>
                  </a:lnTo>
                  <a:lnTo>
                    <a:pt x="74458" y="115331"/>
                  </a:lnTo>
                  <a:lnTo>
                    <a:pt x="48870" y="152578"/>
                  </a:lnTo>
                  <a:lnTo>
                    <a:pt x="28173" y="193426"/>
                  </a:lnTo>
                  <a:lnTo>
                    <a:pt x="12825" y="237393"/>
                  </a:lnTo>
                  <a:lnTo>
                    <a:pt x="3282" y="283995"/>
                  </a:lnTo>
                  <a:lnTo>
                    <a:pt x="0" y="332751"/>
                  </a:lnTo>
                  <a:lnTo>
                    <a:pt x="3281" y="381496"/>
                  </a:lnTo>
                  <a:lnTo>
                    <a:pt x="12824" y="428089"/>
                  </a:lnTo>
                  <a:lnTo>
                    <a:pt x="28170" y="472047"/>
                  </a:lnTo>
                  <a:lnTo>
                    <a:pt x="48865" y="512888"/>
                  </a:lnTo>
                  <a:lnTo>
                    <a:pt x="74452" y="550131"/>
                  </a:lnTo>
                  <a:lnTo>
                    <a:pt x="104477" y="583292"/>
                  </a:lnTo>
                  <a:lnTo>
                    <a:pt x="138482" y="611891"/>
                  </a:lnTo>
                  <a:lnTo>
                    <a:pt x="176013" y="635443"/>
                  </a:lnTo>
                  <a:lnTo>
                    <a:pt x="216613" y="653469"/>
                  </a:lnTo>
                  <a:lnTo>
                    <a:pt x="259828" y="665485"/>
                  </a:lnTo>
                  <a:lnTo>
                    <a:pt x="218547" y="640771"/>
                  </a:lnTo>
                  <a:lnTo>
                    <a:pt x="181066" y="610080"/>
                  </a:lnTo>
                  <a:lnTo>
                    <a:pt x="147909" y="573990"/>
                  </a:lnTo>
                  <a:lnTo>
                    <a:pt x="119601" y="533077"/>
                  </a:lnTo>
                  <a:lnTo>
                    <a:pt x="96670" y="487920"/>
                  </a:lnTo>
                  <a:lnTo>
                    <a:pt x="79639" y="439095"/>
                  </a:lnTo>
                  <a:lnTo>
                    <a:pt x="69036" y="387179"/>
                  </a:lnTo>
                  <a:lnTo>
                    <a:pt x="65384" y="332751"/>
                  </a:lnTo>
                  <a:lnTo>
                    <a:pt x="69038" y="278317"/>
                  </a:lnTo>
                  <a:lnTo>
                    <a:pt x="79646" y="226397"/>
                  </a:lnTo>
                  <a:lnTo>
                    <a:pt x="96683" y="177569"/>
                  </a:lnTo>
                  <a:lnTo>
                    <a:pt x="119620" y="132409"/>
                  </a:lnTo>
                  <a:lnTo>
                    <a:pt x="147930" y="91496"/>
                  </a:lnTo>
                  <a:lnTo>
                    <a:pt x="181087" y="55405"/>
                  </a:lnTo>
                  <a:lnTo>
                    <a:pt x="218562" y="24714"/>
                  </a:lnTo>
                  <a:lnTo>
                    <a:pt x="259828" y="0"/>
                  </a:lnTo>
                  <a:close/>
                </a:path>
              </a:pathLst>
            </a:custGeom>
            <a:solidFill>
              <a:srgbClr val="009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4075" y="5559877"/>
              <a:ext cx="163939" cy="1640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229386" y="5884913"/>
              <a:ext cx="27940" cy="177800"/>
            </a:xfrm>
            <a:custGeom>
              <a:avLst/>
              <a:gdLst/>
              <a:ahLst/>
              <a:cxnLst/>
              <a:rect l="l" t="t" r="r" b="b"/>
              <a:pathLst>
                <a:path w="27940" h="177800">
                  <a:moveTo>
                    <a:pt x="25666" y="53784"/>
                  </a:moveTo>
                  <a:lnTo>
                    <a:pt x="2463" y="53784"/>
                  </a:lnTo>
                  <a:lnTo>
                    <a:pt x="2463" y="177685"/>
                  </a:lnTo>
                  <a:lnTo>
                    <a:pt x="25666" y="177685"/>
                  </a:lnTo>
                  <a:lnTo>
                    <a:pt x="25666" y="53784"/>
                  </a:lnTo>
                  <a:close/>
                </a:path>
                <a:path w="27940" h="177800">
                  <a:moveTo>
                    <a:pt x="27889" y="0"/>
                  </a:moveTo>
                  <a:lnTo>
                    <a:pt x="0" y="0"/>
                  </a:lnTo>
                  <a:lnTo>
                    <a:pt x="0" y="25425"/>
                  </a:lnTo>
                  <a:lnTo>
                    <a:pt x="27889" y="25425"/>
                  </a:lnTo>
                  <a:lnTo>
                    <a:pt x="27889" y="0"/>
                  </a:lnTo>
                  <a:close/>
                </a:path>
              </a:pathLst>
            </a:custGeom>
            <a:solidFill>
              <a:srgbClr val="009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540" y="5936228"/>
              <a:ext cx="108080" cy="1263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9430" y="5935735"/>
              <a:ext cx="101927" cy="1303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9644" y="5904885"/>
              <a:ext cx="72541" cy="1594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743279" y="5884913"/>
              <a:ext cx="27940" cy="177800"/>
            </a:xfrm>
            <a:custGeom>
              <a:avLst/>
              <a:gdLst/>
              <a:ahLst/>
              <a:cxnLst/>
              <a:rect l="l" t="t" r="r" b="b"/>
              <a:pathLst>
                <a:path w="27940" h="177800">
                  <a:moveTo>
                    <a:pt x="25666" y="53784"/>
                  </a:moveTo>
                  <a:lnTo>
                    <a:pt x="2476" y="53784"/>
                  </a:lnTo>
                  <a:lnTo>
                    <a:pt x="2476" y="177685"/>
                  </a:lnTo>
                  <a:lnTo>
                    <a:pt x="25666" y="177685"/>
                  </a:lnTo>
                  <a:lnTo>
                    <a:pt x="25666" y="53784"/>
                  </a:lnTo>
                  <a:close/>
                </a:path>
                <a:path w="27940" h="177800">
                  <a:moveTo>
                    <a:pt x="27889" y="0"/>
                  </a:moveTo>
                  <a:lnTo>
                    <a:pt x="0" y="0"/>
                  </a:lnTo>
                  <a:lnTo>
                    <a:pt x="0" y="25425"/>
                  </a:lnTo>
                  <a:lnTo>
                    <a:pt x="27889" y="25425"/>
                  </a:lnTo>
                  <a:lnTo>
                    <a:pt x="27889" y="0"/>
                  </a:lnTo>
                  <a:close/>
                </a:path>
              </a:pathLst>
            </a:custGeom>
            <a:solidFill>
              <a:srgbClr val="009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9812" y="5904885"/>
              <a:ext cx="72558" cy="1594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3229" y="5938697"/>
              <a:ext cx="109067" cy="1251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2183" y="5904885"/>
              <a:ext cx="72557" cy="1594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9182" y="5935488"/>
              <a:ext cx="112045" cy="1308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4726" y="1664136"/>
              <a:ext cx="1439999" cy="143999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095189" y="1654598"/>
              <a:ext cx="1459230" cy="1459230"/>
            </a:xfrm>
            <a:custGeom>
              <a:avLst/>
              <a:gdLst/>
              <a:ahLst/>
              <a:cxnLst/>
              <a:rect l="l" t="t" r="r" b="b"/>
              <a:pathLst>
                <a:path w="1459229" h="1459230">
                  <a:moveTo>
                    <a:pt x="729537" y="0"/>
                  </a:moveTo>
                  <a:lnTo>
                    <a:pt x="804114" y="3765"/>
                  </a:lnTo>
                  <a:lnTo>
                    <a:pt x="876551" y="14821"/>
                  </a:lnTo>
                  <a:lnTo>
                    <a:pt x="946473" y="32799"/>
                  </a:lnTo>
                  <a:lnTo>
                    <a:pt x="1013506" y="57334"/>
                  </a:lnTo>
                  <a:lnTo>
                    <a:pt x="1077282" y="88056"/>
                  </a:lnTo>
                  <a:lnTo>
                    <a:pt x="1137433" y="124599"/>
                  </a:lnTo>
                  <a:lnTo>
                    <a:pt x="1193593" y="166594"/>
                  </a:lnTo>
                  <a:lnTo>
                    <a:pt x="1245397" y="213677"/>
                  </a:lnTo>
                  <a:lnTo>
                    <a:pt x="1292479" y="265480"/>
                  </a:lnTo>
                  <a:lnTo>
                    <a:pt x="1334475" y="321640"/>
                  </a:lnTo>
                  <a:lnTo>
                    <a:pt x="1371018" y="381791"/>
                  </a:lnTo>
                  <a:lnTo>
                    <a:pt x="1401740" y="445567"/>
                  </a:lnTo>
                  <a:lnTo>
                    <a:pt x="1426275" y="512601"/>
                  </a:lnTo>
                  <a:lnTo>
                    <a:pt x="1444253" y="582522"/>
                  </a:lnTo>
                  <a:lnTo>
                    <a:pt x="1455308" y="654960"/>
                  </a:lnTo>
                  <a:lnTo>
                    <a:pt x="1459074" y="729537"/>
                  </a:lnTo>
                  <a:lnTo>
                    <a:pt x="1455308" y="804114"/>
                  </a:lnTo>
                  <a:lnTo>
                    <a:pt x="1444253" y="876551"/>
                  </a:lnTo>
                  <a:lnTo>
                    <a:pt x="1426275" y="946472"/>
                  </a:lnTo>
                  <a:lnTo>
                    <a:pt x="1401740" y="1013506"/>
                  </a:lnTo>
                  <a:lnTo>
                    <a:pt x="1371018" y="1077282"/>
                  </a:lnTo>
                  <a:lnTo>
                    <a:pt x="1334475" y="1137433"/>
                  </a:lnTo>
                  <a:lnTo>
                    <a:pt x="1292479" y="1193593"/>
                  </a:lnTo>
                  <a:lnTo>
                    <a:pt x="1245397" y="1245397"/>
                  </a:lnTo>
                  <a:lnTo>
                    <a:pt x="1193593" y="1292479"/>
                  </a:lnTo>
                  <a:lnTo>
                    <a:pt x="1137433" y="1334475"/>
                  </a:lnTo>
                  <a:lnTo>
                    <a:pt x="1077282" y="1371018"/>
                  </a:lnTo>
                  <a:lnTo>
                    <a:pt x="1013506" y="1401740"/>
                  </a:lnTo>
                  <a:lnTo>
                    <a:pt x="946472" y="1426275"/>
                  </a:lnTo>
                  <a:lnTo>
                    <a:pt x="876551" y="1444253"/>
                  </a:lnTo>
                  <a:lnTo>
                    <a:pt x="804114" y="1455308"/>
                  </a:lnTo>
                  <a:lnTo>
                    <a:pt x="729537" y="1459074"/>
                  </a:lnTo>
                  <a:lnTo>
                    <a:pt x="654960" y="1455308"/>
                  </a:lnTo>
                  <a:lnTo>
                    <a:pt x="582522" y="1444253"/>
                  </a:lnTo>
                  <a:lnTo>
                    <a:pt x="512601" y="1426275"/>
                  </a:lnTo>
                  <a:lnTo>
                    <a:pt x="445567" y="1401740"/>
                  </a:lnTo>
                  <a:lnTo>
                    <a:pt x="381791" y="1371018"/>
                  </a:lnTo>
                  <a:lnTo>
                    <a:pt x="321640" y="1334475"/>
                  </a:lnTo>
                  <a:lnTo>
                    <a:pt x="265480" y="1292479"/>
                  </a:lnTo>
                  <a:lnTo>
                    <a:pt x="213677" y="1245397"/>
                  </a:lnTo>
                  <a:lnTo>
                    <a:pt x="166594" y="1193593"/>
                  </a:lnTo>
                  <a:lnTo>
                    <a:pt x="124599" y="1137433"/>
                  </a:lnTo>
                  <a:lnTo>
                    <a:pt x="88056" y="1077282"/>
                  </a:lnTo>
                  <a:lnTo>
                    <a:pt x="57334" y="1013506"/>
                  </a:lnTo>
                  <a:lnTo>
                    <a:pt x="32799" y="946473"/>
                  </a:lnTo>
                  <a:lnTo>
                    <a:pt x="14821" y="876551"/>
                  </a:lnTo>
                  <a:lnTo>
                    <a:pt x="3765" y="804114"/>
                  </a:lnTo>
                  <a:lnTo>
                    <a:pt x="0" y="729537"/>
                  </a:lnTo>
                  <a:lnTo>
                    <a:pt x="3765" y="654960"/>
                  </a:lnTo>
                  <a:lnTo>
                    <a:pt x="14821" y="582522"/>
                  </a:lnTo>
                  <a:lnTo>
                    <a:pt x="32799" y="512601"/>
                  </a:lnTo>
                  <a:lnTo>
                    <a:pt x="57334" y="445567"/>
                  </a:lnTo>
                  <a:lnTo>
                    <a:pt x="88056" y="381791"/>
                  </a:lnTo>
                  <a:lnTo>
                    <a:pt x="124599" y="321640"/>
                  </a:lnTo>
                  <a:lnTo>
                    <a:pt x="166594" y="265480"/>
                  </a:lnTo>
                  <a:lnTo>
                    <a:pt x="213677" y="213677"/>
                  </a:lnTo>
                  <a:lnTo>
                    <a:pt x="265480" y="166594"/>
                  </a:lnTo>
                  <a:lnTo>
                    <a:pt x="321640" y="124599"/>
                  </a:lnTo>
                  <a:lnTo>
                    <a:pt x="381791" y="88056"/>
                  </a:lnTo>
                  <a:lnTo>
                    <a:pt x="445567" y="57334"/>
                  </a:lnTo>
                  <a:lnTo>
                    <a:pt x="512601" y="32799"/>
                  </a:lnTo>
                  <a:lnTo>
                    <a:pt x="582522" y="14821"/>
                  </a:lnTo>
                  <a:lnTo>
                    <a:pt x="654960" y="3765"/>
                  </a:lnTo>
                  <a:lnTo>
                    <a:pt x="72953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2893" y="1665244"/>
              <a:ext cx="1439999" cy="143999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773356" y="1655707"/>
              <a:ext cx="1459230" cy="1459230"/>
            </a:xfrm>
            <a:custGeom>
              <a:avLst/>
              <a:gdLst/>
              <a:ahLst/>
              <a:cxnLst/>
              <a:rect l="l" t="t" r="r" b="b"/>
              <a:pathLst>
                <a:path w="1459229" h="1459230">
                  <a:moveTo>
                    <a:pt x="729537" y="0"/>
                  </a:moveTo>
                  <a:lnTo>
                    <a:pt x="804114" y="3765"/>
                  </a:lnTo>
                  <a:lnTo>
                    <a:pt x="876551" y="14821"/>
                  </a:lnTo>
                  <a:lnTo>
                    <a:pt x="946473" y="32799"/>
                  </a:lnTo>
                  <a:lnTo>
                    <a:pt x="1013506" y="57334"/>
                  </a:lnTo>
                  <a:lnTo>
                    <a:pt x="1077282" y="88056"/>
                  </a:lnTo>
                  <a:lnTo>
                    <a:pt x="1137433" y="124599"/>
                  </a:lnTo>
                  <a:lnTo>
                    <a:pt x="1193593" y="166594"/>
                  </a:lnTo>
                  <a:lnTo>
                    <a:pt x="1245397" y="213677"/>
                  </a:lnTo>
                  <a:lnTo>
                    <a:pt x="1292479" y="265480"/>
                  </a:lnTo>
                  <a:lnTo>
                    <a:pt x="1334475" y="321640"/>
                  </a:lnTo>
                  <a:lnTo>
                    <a:pt x="1371018" y="381791"/>
                  </a:lnTo>
                  <a:lnTo>
                    <a:pt x="1401740" y="445567"/>
                  </a:lnTo>
                  <a:lnTo>
                    <a:pt x="1426275" y="512601"/>
                  </a:lnTo>
                  <a:lnTo>
                    <a:pt x="1444253" y="582522"/>
                  </a:lnTo>
                  <a:lnTo>
                    <a:pt x="1455308" y="654960"/>
                  </a:lnTo>
                  <a:lnTo>
                    <a:pt x="1459074" y="729537"/>
                  </a:lnTo>
                  <a:lnTo>
                    <a:pt x="1455308" y="804114"/>
                  </a:lnTo>
                  <a:lnTo>
                    <a:pt x="1444253" y="876551"/>
                  </a:lnTo>
                  <a:lnTo>
                    <a:pt x="1426275" y="946472"/>
                  </a:lnTo>
                  <a:lnTo>
                    <a:pt x="1401740" y="1013506"/>
                  </a:lnTo>
                  <a:lnTo>
                    <a:pt x="1371018" y="1077282"/>
                  </a:lnTo>
                  <a:lnTo>
                    <a:pt x="1334475" y="1137433"/>
                  </a:lnTo>
                  <a:lnTo>
                    <a:pt x="1292479" y="1193593"/>
                  </a:lnTo>
                  <a:lnTo>
                    <a:pt x="1245397" y="1245397"/>
                  </a:lnTo>
                  <a:lnTo>
                    <a:pt x="1193593" y="1292479"/>
                  </a:lnTo>
                  <a:lnTo>
                    <a:pt x="1137433" y="1334475"/>
                  </a:lnTo>
                  <a:lnTo>
                    <a:pt x="1077282" y="1371018"/>
                  </a:lnTo>
                  <a:lnTo>
                    <a:pt x="1013506" y="1401740"/>
                  </a:lnTo>
                  <a:lnTo>
                    <a:pt x="946472" y="1426275"/>
                  </a:lnTo>
                  <a:lnTo>
                    <a:pt x="876551" y="1444253"/>
                  </a:lnTo>
                  <a:lnTo>
                    <a:pt x="804114" y="1455308"/>
                  </a:lnTo>
                  <a:lnTo>
                    <a:pt x="729537" y="1459074"/>
                  </a:lnTo>
                  <a:lnTo>
                    <a:pt x="654960" y="1455308"/>
                  </a:lnTo>
                  <a:lnTo>
                    <a:pt x="582522" y="1444253"/>
                  </a:lnTo>
                  <a:lnTo>
                    <a:pt x="512601" y="1426275"/>
                  </a:lnTo>
                  <a:lnTo>
                    <a:pt x="445567" y="1401740"/>
                  </a:lnTo>
                  <a:lnTo>
                    <a:pt x="381791" y="1371018"/>
                  </a:lnTo>
                  <a:lnTo>
                    <a:pt x="321640" y="1334475"/>
                  </a:lnTo>
                  <a:lnTo>
                    <a:pt x="265480" y="1292479"/>
                  </a:lnTo>
                  <a:lnTo>
                    <a:pt x="213677" y="1245397"/>
                  </a:lnTo>
                  <a:lnTo>
                    <a:pt x="166594" y="1193593"/>
                  </a:lnTo>
                  <a:lnTo>
                    <a:pt x="124599" y="1137433"/>
                  </a:lnTo>
                  <a:lnTo>
                    <a:pt x="88056" y="1077282"/>
                  </a:lnTo>
                  <a:lnTo>
                    <a:pt x="57334" y="1013506"/>
                  </a:lnTo>
                  <a:lnTo>
                    <a:pt x="32799" y="946473"/>
                  </a:lnTo>
                  <a:lnTo>
                    <a:pt x="14821" y="876551"/>
                  </a:lnTo>
                  <a:lnTo>
                    <a:pt x="3765" y="804114"/>
                  </a:lnTo>
                  <a:lnTo>
                    <a:pt x="0" y="729537"/>
                  </a:lnTo>
                  <a:lnTo>
                    <a:pt x="3765" y="654960"/>
                  </a:lnTo>
                  <a:lnTo>
                    <a:pt x="14821" y="582522"/>
                  </a:lnTo>
                  <a:lnTo>
                    <a:pt x="32799" y="512601"/>
                  </a:lnTo>
                  <a:lnTo>
                    <a:pt x="57334" y="445567"/>
                  </a:lnTo>
                  <a:lnTo>
                    <a:pt x="88056" y="381791"/>
                  </a:lnTo>
                  <a:lnTo>
                    <a:pt x="124599" y="321640"/>
                  </a:lnTo>
                  <a:lnTo>
                    <a:pt x="166594" y="265480"/>
                  </a:lnTo>
                  <a:lnTo>
                    <a:pt x="213677" y="213677"/>
                  </a:lnTo>
                  <a:lnTo>
                    <a:pt x="265480" y="166594"/>
                  </a:lnTo>
                  <a:lnTo>
                    <a:pt x="321640" y="124599"/>
                  </a:lnTo>
                  <a:lnTo>
                    <a:pt x="381791" y="88056"/>
                  </a:lnTo>
                  <a:lnTo>
                    <a:pt x="445567" y="57334"/>
                  </a:lnTo>
                  <a:lnTo>
                    <a:pt x="512601" y="32799"/>
                  </a:lnTo>
                  <a:lnTo>
                    <a:pt x="582522" y="14821"/>
                  </a:lnTo>
                  <a:lnTo>
                    <a:pt x="654960" y="3765"/>
                  </a:lnTo>
                  <a:lnTo>
                    <a:pt x="72953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2732" y="1633571"/>
              <a:ext cx="1439999" cy="143999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473194" y="1624034"/>
              <a:ext cx="1459230" cy="1459230"/>
            </a:xfrm>
            <a:custGeom>
              <a:avLst/>
              <a:gdLst/>
              <a:ahLst/>
              <a:cxnLst/>
              <a:rect l="l" t="t" r="r" b="b"/>
              <a:pathLst>
                <a:path w="1459229" h="1459230">
                  <a:moveTo>
                    <a:pt x="729537" y="0"/>
                  </a:moveTo>
                  <a:lnTo>
                    <a:pt x="804114" y="3765"/>
                  </a:lnTo>
                  <a:lnTo>
                    <a:pt x="876551" y="14821"/>
                  </a:lnTo>
                  <a:lnTo>
                    <a:pt x="946473" y="32799"/>
                  </a:lnTo>
                  <a:lnTo>
                    <a:pt x="1013506" y="57334"/>
                  </a:lnTo>
                  <a:lnTo>
                    <a:pt x="1077282" y="88056"/>
                  </a:lnTo>
                  <a:lnTo>
                    <a:pt x="1137433" y="124599"/>
                  </a:lnTo>
                  <a:lnTo>
                    <a:pt x="1193593" y="166594"/>
                  </a:lnTo>
                  <a:lnTo>
                    <a:pt x="1245397" y="213677"/>
                  </a:lnTo>
                  <a:lnTo>
                    <a:pt x="1292479" y="265480"/>
                  </a:lnTo>
                  <a:lnTo>
                    <a:pt x="1334475" y="321640"/>
                  </a:lnTo>
                  <a:lnTo>
                    <a:pt x="1371018" y="381791"/>
                  </a:lnTo>
                  <a:lnTo>
                    <a:pt x="1401740" y="445567"/>
                  </a:lnTo>
                  <a:lnTo>
                    <a:pt x="1426275" y="512601"/>
                  </a:lnTo>
                  <a:lnTo>
                    <a:pt x="1444253" y="582522"/>
                  </a:lnTo>
                  <a:lnTo>
                    <a:pt x="1455308" y="654960"/>
                  </a:lnTo>
                  <a:lnTo>
                    <a:pt x="1459074" y="729537"/>
                  </a:lnTo>
                  <a:lnTo>
                    <a:pt x="1455308" y="804114"/>
                  </a:lnTo>
                  <a:lnTo>
                    <a:pt x="1444253" y="876551"/>
                  </a:lnTo>
                  <a:lnTo>
                    <a:pt x="1426275" y="946472"/>
                  </a:lnTo>
                  <a:lnTo>
                    <a:pt x="1401740" y="1013506"/>
                  </a:lnTo>
                  <a:lnTo>
                    <a:pt x="1371018" y="1077282"/>
                  </a:lnTo>
                  <a:lnTo>
                    <a:pt x="1334475" y="1137433"/>
                  </a:lnTo>
                  <a:lnTo>
                    <a:pt x="1292479" y="1193593"/>
                  </a:lnTo>
                  <a:lnTo>
                    <a:pt x="1245397" y="1245397"/>
                  </a:lnTo>
                  <a:lnTo>
                    <a:pt x="1193593" y="1292479"/>
                  </a:lnTo>
                  <a:lnTo>
                    <a:pt x="1137433" y="1334475"/>
                  </a:lnTo>
                  <a:lnTo>
                    <a:pt x="1077282" y="1371018"/>
                  </a:lnTo>
                  <a:lnTo>
                    <a:pt x="1013506" y="1401740"/>
                  </a:lnTo>
                  <a:lnTo>
                    <a:pt x="946472" y="1426275"/>
                  </a:lnTo>
                  <a:lnTo>
                    <a:pt x="876551" y="1444253"/>
                  </a:lnTo>
                  <a:lnTo>
                    <a:pt x="804114" y="1455308"/>
                  </a:lnTo>
                  <a:lnTo>
                    <a:pt x="729537" y="1459074"/>
                  </a:lnTo>
                  <a:lnTo>
                    <a:pt x="654960" y="1455308"/>
                  </a:lnTo>
                  <a:lnTo>
                    <a:pt x="582522" y="1444253"/>
                  </a:lnTo>
                  <a:lnTo>
                    <a:pt x="512601" y="1426275"/>
                  </a:lnTo>
                  <a:lnTo>
                    <a:pt x="445567" y="1401740"/>
                  </a:lnTo>
                  <a:lnTo>
                    <a:pt x="381791" y="1371018"/>
                  </a:lnTo>
                  <a:lnTo>
                    <a:pt x="321640" y="1334475"/>
                  </a:lnTo>
                  <a:lnTo>
                    <a:pt x="265480" y="1292479"/>
                  </a:lnTo>
                  <a:lnTo>
                    <a:pt x="213677" y="1245397"/>
                  </a:lnTo>
                  <a:lnTo>
                    <a:pt x="166594" y="1193593"/>
                  </a:lnTo>
                  <a:lnTo>
                    <a:pt x="124599" y="1137433"/>
                  </a:lnTo>
                  <a:lnTo>
                    <a:pt x="88056" y="1077282"/>
                  </a:lnTo>
                  <a:lnTo>
                    <a:pt x="57334" y="1013506"/>
                  </a:lnTo>
                  <a:lnTo>
                    <a:pt x="32799" y="946473"/>
                  </a:lnTo>
                  <a:lnTo>
                    <a:pt x="14821" y="876551"/>
                  </a:lnTo>
                  <a:lnTo>
                    <a:pt x="3765" y="804114"/>
                  </a:lnTo>
                  <a:lnTo>
                    <a:pt x="0" y="729537"/>
                  </a:lnTo>
                  <a:lnTo>
                    <a:pt x="3765" y="654960"/>
                  </a:lnTo>
                  <a:lnTo>
                    <a:pt x="14821" y="582522"/>
                  </a:lnTo>
                  <a:lnTo>
                    <a:pt x="32799" y="512601"/>
                  </a:lnTo>
                  <a:lnTo>
                    <a:pt x="57334" y="445567"/>
                  </a:lnTo>
                  <a:lnTo>
                    <a:pt x="88056" y="381791"/>
                  </a:lnTo>
                  <a:lnTo>
                    <a:pt x="124599" y="321640"/>
                  </a:lnTo>
                  <a:lnTo>
                    <a:pt x="166594" y="265480"/>
                  </a:lnTo>
                  <a:lnTo>
                    <a:pt x="213677" y="213677"/>
                  </a:lnTo>
                  <a:lnTo>
                    <a:pt x="265480" y="166594"/>
                  </a:lnTo>
                  <a:lnTo>
                    <a:pt x="321640" y="124599"/>
                  </a:lnTo>
                  <a:lnTo>
                    <a:pt x="381791" y="88056"/>
                  </a:lnTo>
                  <a:lnTo>
                    <a:pt x="445567" y="57334"/>
                  </a:lnTo>
                  <a:lnTo>
                    <a:pt x="512601" y="32799"/>
                  </a:lnTo>
                  <a:lnTo>
                    <a:pt x="582522" y="14821"/>
                  </a:lnTo>
                  <a:lnTo>
                    <a:pt x="654960" y="3765"/>
                  </a:lnTo>
                  <a:lnTo>
                    <a:pt x="72953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558" y="3245673"/>
              <a:ext cx="1439999" cy="143999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17021" y="3236135"/>
              <a:ext cx="1459230" cy="1459230"/>
            </a:xfrm>
            <a:custGeom>
              <a:avLst/>
              <a:gdLst/>
              <a:ahLst/>
              <a:cxnLst/>
              <a:rect l="l" t="t" r="r" b="b"/>
              <a:pathLst>
                <a:path w="1459230" h="1459229">
                  <a:moveTo>
                    <a:pt x="729537" y="0"/>
                  </a:moveTo>
                  <a:lnTo>
                    <a:pt x="804114" y="3765"/>
                  </a:lnTo>
                  <a:lnTo>
                    <a:pt x="876551" y="14821"/>
                  </a:lnTo>
                  <a:lnTo>
                    <a:pt x="946473" y="32799"/>
                  </a:lnTo>
                  <a:lnTo>
                    <a:pt x="1013506" y="57334"/>
                  </a:lnTo>
                  <a:lnTo>
                    <a:pt x="1077282" y="88056"/>
                  </a:lnTo>
                  <a:lnTo>
                    <a:pt x="1137433" y="124599"/>
                  </a:lnTo>
                  <a:lnTo>
                    <a:pt x="1193593" y="166594"/>
                  </a:lnTo>
                  <a:lnTo>
                    <a:pt x="1245397" y="213677"/>
                  </a:lnTo>
                  <a:lnTo>
                    <a:pt x="1292479" y="265480"/>
                  </a:lnTo>
                  <a:lnTo>
                    <a:pt x="1334475" y="321640"/>
                  </a:lnTo>
                  <a:lnTo>
                    <a:pt x="1371018" y="381791"/>
                  </a:lnTo>
                  <a:lnTo>
                    <a:pt x="1401740" y="445567"/>
                  </a:lnTo>
                  <a:lnTo>
                    <a:pt x="1426275" y="512601"/>
                  </a:lnTo>
                  <a:lnTo>
                    <a:pt x="1444253" y="582522"/>
                  </a:lnTo>
                  <a:lnTo>
                    <a:pt x="1455308" y="654960"/>
                  </a:lnTo>
                  <a:lnTo>
                    <a:pt x="1459074" y="729537"/>
                  </a:lnTo>
                  <a:lnTo>
                    <a:pt x="1455308" y="804114"/>
                  </a:lnTo>
                  <a:lnTo>
                    <a:pt x="1444253" y="876551"/>
                  </a:lnTo>
                  <a:lnTo>
                    <a:pt x="1426275" y="946472"/>
                  </a:lnTo>
                  <a:lnTo>
                    <a:pt x="1401740" y="1013506"/>
                  </a:lnTo>
                  <a:lnTo>
                    <a:pt x="1371018" y="1077282"/>
                  </a:lnTo>
                  <a:lnTo>
                    <a:pt x="1334475" y="1137433"/>
                  </a:lnTo>
                  <a:lnTo>
                    <a:pt x="1292479" y="1193593"/>
                  </a:lnTo>
                  <a:lnTo>
                    <a:pt x="1245397" y="1245397"/>
                  </a:lnTo>
                  <a:lnTo>
                    <a:pt x="1193593" y="1292479"/>
                  </a:lnTo>
                  <a:lnTo>
                    <a:pt x="1137433" y="1334475"/>
                  </a:lnTo>
                  <a:lnTo>
                    <a:pt x="1077282" y="1371018"/>
                  </a:lnTo>
                  <a:lnTo>
                    <a:pt x="1013506" y="1401740"/>
                  </a:lnTo>
                  <a:lnTo>
                    <a:pt x="946472" y="1426275"/>
                  </a:lnTo>
                  <a:lnTo>
                    <a:pt x="876551" y="1444253"/>
                  </a:lnTo>
                  <a:lnTo>
                    <a:pt x="804114" y="1455308"/>
                  </a:lnTo>
                  <a:lnTo>
                    <a:pt x="729537" y="1459074"/>
                  </a:lnTo>
                  <a:lnTo>
                    <a:pt x="654960" y="1455308"/>
                  </a:lnTo>
                  <a:lnTo>
                    <a:pt x="582522" y="1444253"/>
                  </a:lnTo>
                  <a:lnTo>
                    <a:pt x="512601" y="1426275"/>
                  </a:lnTo>
                  <a:lnTo>
                    <a:pt x="445567" y="1401740"/>
                  </a:lnTo>
                  <a:lnTo>
                    <a:pt x="381791" y="1371018"/>
                  </a:lnTo>
                  <a:lnTo>
                    <a:pt x="321640" y="1334475"/>
                  </a:lnTo>
                  <a:lnTo>
                    <a:pt x="265480" y="1292479"/>
                  </a:lnTo>
                  <a:lnTo>
                    <a:pt x="213677" y="1245397"/>
                  </a:lnTo>
                  <a:lnTo>
                    <a:pt x="166594" y="1193593"/>
                  </a:lnTo>
                  <a:lnTo>
                    <a:pt x="124599" y="1137433"/>
                  </a:lnTo>
                  <a:lnTo>
                    <a:pt x="88056" y="1077282"/>
                  </a:lnTo>
                  <a:lnTo>
                    <a:pt x="57334" y="1013506"/>
                  </a:lnTo>
                  <a:lnTo>
                    <a:pt x="32799" y="946473"/>
                  </a:lnTo>
                  <a:lnTo>
                    <a:pt x="14821" y="876551"/>
                  </a:lnTo>
                  <a:lnTo>
                    <a:pt x="3765" y="804114"/>
                  </a:lnTo>
                  <a:lnTo>
                    <a:pt x="0" y="729537"/>
                  </a:lnTo>
                  <a:lnTo>
                    <a:pt x="3765" y="654960"/>
                  </a:lnTo>
                  <a:lnTo>
                    <a:pt x="14821" y="582522"/>
                  </a:lnTo>
                  <a:lnTo>
                    <a:pt x="32799" y="512601"/>
                  </a:lnTo>
                  <a:lnTo>
                    <a:pt x="57334" y="445567"/>
                  </a:lnTo>
                  <a:lnTo>
                    <a:pt x="88056" y="381791"/>
                  </a:lnTo>
                  <a:lnTo>
                    <a:pt x="124599" y="321640"/>
                  </a:lnTo>
                  <a:lnTo>
                    <a:pt x="166594" y="265480"/>
                  </a:lnTo>
                  <a:lnTo>
                    <a:pt x="213677" y="213677"/>
                  </a:lnTo>
                  <a:lnTo>
                    <a:pt x="265480" y="166594"/>
                  </a:lnTo>
                  <a:lnTo>
                    <a:pt x="321640" y="124599"/>
                  </a:lnTo>
                  <a:lnTo>
                    <a:pt x="381791" y="88056"/>
                  </a:lnTo>
                  <a:lnTo>
                    <a:pt x="445567" y="57334"/>
                  </a:lnTo>
                  <a:lnTo>
                    <a:pt x="512601" y="32799"/>
                  </a:lnTo>
                  <a:lnTo>
                    <a:pt x="582522" y="14821"/>
                  </a:lnTo>
                  <a:lnTo>
                    <a:pt x="654960" y="3765"/>
                  </a:lnTo>
                  <a:lnTo>
                    <a:pt x="72953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0898" y="1633571"/>
              <a:ext cx="1439999" cy="143999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151361" y="1624034"/>
              <a:ext cx="1459230" cy="1459230"/>
            </a:xfrm>
            <a:custGeom>
              <a:avLst/>
              <a:gdLst/>
              <a:ahLst/>
              <a:cxnLst/>
              <a:rect l="l" t="t" r="r" b="b"/>
              <a:pathLst>
                <a:path w="1459229" h="1459230">
                  <a:moveTo>
                    <a:pt x="729537" y="0"/>
                  </a:moveTo>
                  <a:lnTo>
                    <a:pt x="804114" y="3765"/>
                  </a:lnTo>
                  <a:lnTo>
                    <a:pt x="876551" y="14821"/>
                  </a:lnTo>
                  <a:lnTo>
                    <a:pt x="946473" y="32799"/>
                  </a:lnTo>
                  <a:lnTo>
                    <a:pt x="1013506" y="57334"/>
                  </a:lnTo>
                  <a:lnTo>
                    <a:pt x="1077282" y="88056"/>
                  </a:lnTo>
                  <a:lnTo>
                    <a:pt x="1137433" y="124599"/>
                  </a:lnTo>
                  <a:lnTo>
                    <a:pt x="1193593" y="166594"/>
                  </a:lnTo>
                  <a:lnTo>
                    <a:pt x="1245397" y="213677"/>
                  </a:lnTo>
                  <a:lnTo>
                    <a:pt x="1292479" y="265480"/>
                  </a:lnTo>
                  <a:lnTo>
                    <a:pt x="1334475" y="321640"/>
                  </a:lnTo>
                  <a:lnTo>
                    <a:pt x="1371018" y="381791"/>
                  </a:lnTo>
                  <a:lnTo>
                    <a:pt x="1401740" y="445567"/>
                  </a:lnTo>
                  <a:lnTo>
                    <a:pt x="1426274" y="512601"/>
                  </a:lnTo>
                  <a:lnTo>
                    <a:pt x="1444253" y="582522"/>
                  </a:lnTo>
                  <a:lnTo>
                    <a:pt x="1455308" y="654960"/>
                  </a:lnTo>
                  <a:lnTo>
                    <a:pt x="1459074" y="729537"/>
                  </a:lnTo>
                  <a:lnTo>
                    <a:pt x="1455308" y="804114"/>
                  </a:lnTo>
                  <a:lnTo>
                    <a:pt x="1444253" y="876551"/>
                  </a:lnTo>
                  <a:lnTo>
                    <a:pt x="1426274" y="946472"/>
                  </a:lnTo>
                  <a:lnTo>
                    <a:pt x="1401740" y="1013506"/>
                  </a:lnTo>
                  <a:lnTo>
                    <a:pt x="1371018" y="1077282"/>
                  </a:lnTo>
                  <a:lnTo>
                    <a:pt x="1334475" y="1137433"/>
                  </a:lnTo>
                  <a:lnTo>
                    <a:pt x="1292479" y="1193593"/>
                  </a:lnTo>
                  <a:lnTo>
                    <a:pt x="1245397" y="1245397"/>
                  </a:lnTo>
                  <a:lnTo>
                    <a:pt x="1193593" y="1292479"/>
                  </a:lnTo>
                  <a:lnTo>
                    <a:pt x="1137433" y="1334475"/>
                  </a:lnTo>
                  <a:lnTo>
                    <a:pt x="1077282" y="1371018"/>
                  </a:lnTo>
                  <a:lnTo>
                    <a:pt x="1013506" y="1401740"/>
                  </a:lnTo>
                  <a:lnTo>
                    <a:pt x="946472" y="1426275"/>
                  </a:lnTo>
                  <a:lnTo>
                    <a:pt x="876551" y="1444253"/>
                  </a:lnTo>
                  <a:lnTo>
                    <a:pt x="804114" y="1455308"/>
                  </a:lnTo>
                  <a:lnTo>
                    <a:pt x="729537" y="1459074"/>
                  </a:lnTo>
                  <a:lnTo>
                    <a:pt x="654960" y="1455308"/>
                  </a:lnTo>
                  <a:lnTo>
                    <a:pt x="582522" y="1444253"/>
                  </a:lnTo>
                  <a:lnTo>
                    <a:pt x="512601" y="1426275"/>
                  </a:lnTo>
                  <a:lnTo>
                    <a:pt x="445567" y="1401740"/>
                  </a:lnTo>
                  <a:lnTo>
                    <a:pt x="381791" y="1371018"/>
                  </a:lnTo>
                  <a:lnTo>
                    <a:pt x="321640" y="1334475"/>
                  </a:lnTo>
                  <a:lnTo>
                    <a:pt x="265480" y="1292479"/>
                  </a:lnTo>
                  <a:lnTo>
                    <a:pt x="213677" y="1245397"/>
                  </a:lnTo>
                  <a:lnTo>
                    <a:pt x="166594" y="1193593"/>
                  </a:lnTo>
                  <a:lnTo>
                    <a:pt x="124599" y="1137433"/>
                  </a:lnTo>
                  <a:lnTo>
                    <a:pt x="88056" y="1077282"/>
                  </a:lnTo>
                  <a:lnTo>
                    <a:pt x="57334" y="1013506"/>
                  </a:lnTo>
                  <a:lnTo>
                    <a:pt x="32799" y="946473"/>
                  </a:lnTo>
                  <a:lnTo>
                    <a:pt x="14821" y="876551"/>
                  </a:lnTo>
                  <a:lnTo>
                    <a:pt x="3765" y="804114"/>
                  </a:lnTo>
                  <a:lnTo>
                    <a:pt x="0" y="729537"/>
                  </a:lnTo>
                  <a:lnTo>
                    <a:pt x="3765" y="654960"/>
                  </a:lnTo>
                  <a:lnTo>
                    <a:pt x="14821" y="582522"/>
                  </a:lnTo>
                  <a:lnTo>
                    <a:pt x="32799" y="512601"/>
                  </a:lnTo>
                  <a:lnTo>
                    <a:pt x="57334" y="445567"/>
                  </a:lnTo>
                  <a:lnTo>
                    <a:pt x="88056" y="381791"/>
                  </a:lnTo>
                  <a:lnTo>
                    <a:pt x="124599" y="321640"/>
                  </a:lnTo>
                  <a:lnTo>
                    <a:pt x="166594" y="265480"/>
                  </a:lnTo>
                  <a:lnTo>
                    <a:pt x="213677" y="213677"/>
                  </a:lnTo>
                  <a:lnTo>
                    <a:pt x="265480" y="166594"/>
                  </a:lnTo>
                  <a:lnTo>
                    <a:pt x="321640" y="124599"/>
                  </a:lnTo>
                  <a:lnTo>
                    <a:pt x="381791" y="88056"/>
                  </a:lnTo>
                  <a:lnTo>
                    <a:pt x="445567" y="57334"/>
                  </a:lnTo>
                  <a:lnTo>
                    <a:pt x="512601" y="32799"/>
                  </a:lnTo>
                  <a:lnTo>
                    <a:pt x="582522" y="14821"/>
                  </a:lnTo>
                  <a:lnTo>
                    <a:pt x="654960" y="3765"/>
                  </a:lnTo>
                  <a:lnTo>
                    <a:pt x="72953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3830" y="3245673"/>
              <a:ext cx="1439999" cy="143999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804293" y="3236135"/>
              <a:ext cx="1459230" cy="1459230"/>
            </a:xfrm>
            <a:custGeom>
              <a:avLst/>
              <a:gdLst/>
              <a:ahLst/>
              <a:cxnLst/>
              <a:rect l="l" t="t" r="r" b="b"/>
              <a:pathLst>
                <a:path w="1459229" h="1459229">
                  <a:moveTo>
                    <a:pt x="729537" y="0"/>
                  </a:moveTo>
                  <a:lnTo>
                    <a:pt x="804114" y="3765"/>
                  </a:lnTo>
                  <a:lnTo>
                    <a:pt x="876551" y="14821"/>
                  </a:lnTo>
                  <a:lnTo>
                    <a:pt x="946473" y="32799"/>
                  </a:lnTo>
                  <a:lnTo>
                    <a:pt x="1013506" y="57334"/>
                  </a:lnTo>
                  <a:lnTo>
                    <a:pt x="1077282" y="88056"/>
                  </a:lnTo>
                  <a:lnTo>
                    <a:pt x="1137433" y="124599"/>
                  </a:lnTo>
                  <a:lnTo>
                    <a:pt x="1193593" y="166594"/>
                  </a:lnTo>
                  <a:lnTo>
                    <a:pt x="1245397" y="213677"/>
                  </a:lnTo>
                  <a:lnTo>
                    <a:pt x="1292479" y="265480"/>
                  </a:lnTo>
                  <a:lnTo>
                    <a:pt x="1334475" y="321640"/>
                  </a:lnTo>
                  <a:lnTo>
                    <a:pt x="1371018" y="381791"/>
                  </a:lnTo>
                  <a:lnTo>
                    <a:pt x="1401740" y="445567"/>
                  </a:lnTo>
                  <a:lnTo>
                    <a:pt x="1426274" y="512601"/>
                  </a:lnTo>
                  <a:lnTo>
                    <a:pt x="1444253" y="582522"/>
                  </a:lnTo>
                  <a:lnTo>
                    <a:pt x="1455308" y="654960"/>
                  </a:lnTo>
                  <a:lnTo>
                    <a:pt x="1459074" y="729537"/>
                  </a:lnTo>
                  <a:lnTo>
                    <a:pt x="1455308" y="804114"/>
                  </a:lnTo>
                  <a:lnTo>
                    <a:pt x="1444253" y="876551"/>
                  </a:lnTo>
                  <a:lnTo>
                    <a:pt x="1426274" y="946472"/>
                  </a:lnTo>
                  <a:lnTo>
                    <a:pt x="1401740" y="1013506"/>
                  </a:lnTo>
                  <a:lnTo>
                    <a:pt x="1371018" y="1077282"/>
                  </a:lnTo>
                  <a:lnTo>
                    <a:pt x="1334475" y="1137433"/>
                  </a:lnTo>
                  <a:lnTo>
                    <a:pt x="1292479" y="1193593"/>
                  </a:lnTo>
                  <a:lnTo>
                    <a:pt x="1245397" y="1245397"/>
                  </a:lnTo>
                  <a:lnTo>
                    <a:pt x="1193593" y="1292479"/>
                  </a:lnTo>
                  <a:lnTo>
                    <a:pt x="1137433" y="1334475"/>
                  </a:lnTo>
                  <a:lnTo>
                    <a:pt x="1077282" y="1371018"/>
                  </a:lnTo>
                  <a:lnTo>
                    <a:pt x="1013506" y="1401740"/>
                  </a:lnTo>
                  <a:lnTo>
                    <a:pt x="946472" y="1426275"/>
                  </a:lnTo>
                  <a:lnTo>
                    <a:pt x="876551" y="1444253"/>
                  </a:lnTo>
                  <a:lnTo>
                    <a:pt x="804114" y="1455308"/>
                  </a:lnTo>
                  <a:lnTo>
                    <a:pt x="729537" y="1459074"/>
                  </a:lnTo>
                  <a:lnTo>
                    <a:pt x="654960" y="1455308"/>
                  </a:lnTo>
                  <a:lnTo>
                    <a:pt x="582522" y="1444253"/>
                  </a:lnTo>
                  <a:lnTo>
                    <a:pt x="512601" y="1426275"/>
                  </a:lnTo>
                  <a:lnTo>
                    <a:pt x="445567" y="1401740"/>
                  </a:lnTo>
                  <a:lnTo>
                    <a:pt x="381791" y="1371018"/>
                  </a:lnTo>
                  <a:lnTo>
                    <a:pt x="321640" y="1334475"/>
                  </a:lnTo>
                  <a:lnTo>
                    <a:pt x="265480" y="1292479"/>
                  </a:lnTo>
                  <a:lnTo>
                    <a:pt x="213677" y="1245397"/>
                  </a:lnTo>
                  <a:lnTo>
                    <a:pt x="166594" y="1193593"/>
                  </a:lnTo>
                  <a:lnTo>
                    <a:pt x="124599" y="1137433"/>
                  </a:lnTo>
                  <a:lnTo>
                    <a:pt x="88056" y="1077282"/>
                  </a:lnTo>
                  <a:lnTo>
                    <a:pt x="57334" y="1013506"/>
                  </a:lnTo>
                  <a:lnTo>
                    <a:pt x="32799" y="946473"/>
                  </a:lnTo>
                  <a:lnTo>
                    <a:pt x="14821" y="876551"/>
                  </a:lnTo>
                  <a:lnTo>
                    <a:pt x="3765" y="804114"/>
                  </a:lnTo>
                  <a:lnTo>
                    <a:pt x="0" y="729537"/>
                  </a:lnTo>
                  <a:lnTo>
                    <a:pt x="3765" y="654960"/>
                  </a:lnTo>
                  <a:lnTo>
                    <a:pt x="14821" y="582522"/>
                  </a:lnTo>
                  <a:lnTo>
                    <a:pt x="32799" y="512601"/>
                  </a:lnTo>
                  <a:lnTo>
                    <a:pt x="57334" y="445567"/>
                  </a:lnTo>
                  <a:lnTo>
                    <a:pt x="88056" y="381791"/>
                  </a:lnTo>
                  <a:lnTo>
                    <a:pt x="124599" y="321640"/>
                  </a:lnTo>
                  <a:lnTo>
                    <a:pt x="166594" y="265480"/>
                  </a:lnTo>
                  <a:lnTo>
                    <a:pt x="213677" y="213677"/>
                  </a:lnTo>
                  <a:lnTo>
                    <a:pt x="265480" y="166594"/>
                  </a:lnTo>
                  <a:lnTo>
                    <a:pt x="321640" y="124599"/>
                  </a:lnTo>
                  <a:lnTo>
                    <a:pt x="381791" y="88056"/>
                  </a:lnTo>
                  <a:lnTo>
                    <a:pt x="445567" y="57334"/>
                  </a:lnTo>
                  <a:lnTo>
                    <a:pt x="512601" y="32799"/>
                  </a:lnTo>
                  <a:lnTo>
                    <a:pt x="582522" y="14821"/>
                  </a:lnTo>
                  <a:lnTo>
                    <a:pt x="654960" y="3765"/>
                  </a:lnTo>
                  <a:lnTo>
                    <a:pt x="72953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8701" y="3242198"/>
              <a:ext cx="1439999" cy="143999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089164" y="3232661"/>
              <a:ext cx="1459230" cy="1459230"/>
            </a:xfrm>
            <a:custGeom>
              <a:avLst/>
              <a:gdLst/>
              <a:ahLst/>
              <a:cxnLst/>
              <a:rect l="l" t="t" r="r" b="b"/>
              <a:pathLst>
                <a:path w="1459229" h="1459229">
                  <a:moveTo>
                    <a:pt x="729537" y="0"/>
                  </a:moveTo>
                  <a:lnTo>
                    <a:pt x="804113" y="3765"/>
                  </a:lnTo>
                  <a:lnTo>
                    <a:pt x="876551" y="14821"/>
                  </a:lnTo>
                  <a:lnTo>
                    <a:pt x="946472" y="32799"/>
                  </a:lnTo>
                  <a:lnTo>
                    <a:pt x="1013506" y="57334"/>
                  </a:lnTo>
                  <a:lnTo>
                    <a:pt x="1077282" y="88056"/>
                  </a:lnTo>
                  <a:lnTo>
                    <a:pt x="1137433" y="124599"/>
                  </a:lnTo>
                  <a:lnTo>
                    <a:pt x="1193593" y="166594"/>
                  </a:lnTo>
                  <a:lnTo>
                    <a:pt x="1245397" y="213677"/>
                  </a:lnTo>
                  <a:lnTo>
                    <a:pt x="1292479" y="265481"/>
                  </a:lnTo>
                  <a:lnTo>
                    <a:pt x="1334475" y="321641"/>
                  </a:lnTo>
                  <a:lnTo>
                    <a:pt x="1371017" y="381792"/>
                  </a:lnTo>
                  <a:lnTo>
                    <a:pt x="1401740" y="445567"/>
                  </a:lnTo>
                  <a:lnTo>
                    <a:pt x="1426275" y="512601"/>
                  </a:lnTo>
                  <a:lnTo>
                    <a:pt x="1444253" y="582522"/>
                  </a:lnTo>
                  <a:lnTo>
                    <a:pt x="1455308" y="654960"/>
                  </a:lnTo>
                  <a:lnTo>
                    <a:pt x="1459074" y="729537"/>
                  </a:lnTo>
                  <a:lnTo>
                    <a:pt x="1455308" y="804113"/>
                  </a:lnTo>
                  <a:lnTo>
                    <a:pt x="1444253" y="876551"/>
                  </a:lnTo>
                  <a:lnTo>
                    <a:pt x="1426275" y="946472"/>
                  </a:lnTo>
                  <a:lnTo>
                    <a:pt x="1401740" y="1013506"/>
                  </a:lnTo>
                  <a:lnTo>
                    <a:pt x="1371017" y="1077282"/>
                  </a:lnTo>
                  <a:lnTo>
                    <a:pt x="1334475" y="1137433"/>
                  </a:lnTo>
                  <a:lnTo>
                    <a:pt x="1292479" y="1193593"/>
                  </a:lnTo>
                  <a:lnTo>
                    <a:pt x="1245397" y="1245397"/>
                  </a:lnTo>
                  <a:lnTo>
                    <a:pt x="1193593" y="1292479"/>
                  </a:lnTo>
                  <a:lnTo>
                    <a:pt x="1137433" y="1334475"/>
                  </a:lnTo>
                  <a:lnTo>
                    <a:pt x="1077282" y="1371017"/>
                  </a:lnTo>
                  <a:lnTo>
                    <a:pt x="1013506" y="1401740"/>
                  </a:lnTo>
                  <a:lnTo>
                    <a:pt x="946472" y="1426275"/>
                  </a:lnTo>
                  <a:lnTo>
                    <a:pt x="876551" y="1444253"/>
                  </a:lnTo>
                  <a:lnTo>
                    <a:pt x="804113" y="1455308"/>
                  </a:lnTo>
                  <a:lnTo>
                    <a:pt x="729537" y="1459074"/>
                  </a:lnTo>
                  <a:lnTo>
                    <a:pt x="654960" y="1455308"/>
                  </a:lnTo>
                  <a:lnTo>
                    <a:pt x="582522" y="1444253"/>
                  </a:lnTo>
                  <a:lnTo>
                    <a:pt x="512601" y="1426275"/>
                  </a:lnTo>
                  <a:lnTo>
                    <a:pt x="445567" y="1401740"/>
                  </a:lnTo>
                  <a:lnTo>
                    <a:pt x="381792" y="1371017"/>
                  </a:lnTo>
                  <a:lnTo>
                    <a:pt x="321641" y="1334475"/>
                  </a:lnTo>
                  <a:lnTo>
                    <a:pt x="265481" y="1292479"/>
                  </a:lnTo>
                  <a:lnTo>
                    <a:pt x="213677" y="1245397"/>
                  </a:lnTo>
                  <a:lnTo>
                    <a:pt x="166594" y="1193593"/>
                  </a:lnTo>
                  <a:lnTo>
                    <a:pt x="124599" y="1137433"/>
                  </a:lnTo>
                  <a:lnTo>
                    <a:pt x="88056" y="1077282"/>
                  </a:lnTo>
                  <a:lnTo>
                    <a:pt x="57334" y="1013506"/>
                  </a:lnTo>
                  <a:lnTo>
                    <a:pt x="32799" y="946472"/>
                  </a:lnTo>
                  <a:lnTo>
                    <a:pt x="14821" y="876551"/>
                  </a:lnTo>
                  <a:lnTo>
                    <a:pt x="3765" y="804113"/>
                  </a:lnTo>
                  <a:lnTo>
                    <a:pt x="0" y="729537"/>
                  </a:lnTo>
                  <a:lnTo>
                    <a:pt x="3765" y="654960"/>
                  </a:lnTo>
                  <a:lnTo>
                    <a:pt x="14821" y="582522"/>
                  </a:lnTo>
                  <a:lnTo>
                    <a:pt x="32799" y="512601"/>
                  </a:lnTo>
                  <a:lnTo>
                    <a:pt x="57334" y="445567"/>
                  </a:lnTo>
                  <a:lnTo>
                    <a:pt x="88056" y="381792"/>
                  </a:lnTo>
                  <a:lnTo>
                    <a:pt x="124599" y="321641"/>
                  </a:lnTo>
                  <a:lnTo>
                    <a:pt x="166594" y="265481"/>
                  </a:lnTo>
                  <a:lnTo>
                    <a:pt x="213677" y="213677"/>
                  </a:lnTo>
                  <a:lnTo>
                    <a:pt x="265481" y="166594"/>
                  </a:lnTo>
                  <a:lnTo>
                    <a:pt x="321641" y="124599"/>
                  </a:lnTo>
                  <a:lnTo>
                    <a:pt x="381792" y="88056"/>
                  </a:lnTo>
                  <a:lnTo>
                    <a:pt x="445567" y="57334"/>
                  </a:lnTo>
                  <a:lnTo>
                    <a:pt x="512601" y="32799"/>
                  </a:lnTo>
                  <a:lnTo>
                    <a:pt x="582522" y="14821"/>
                  </a:lnTo>
                  <a:lnTo>
                    <a:pt x="654960" y="3765"/>
                  </a:lnTo>
                  <a:lnTo>
                    <a:pt x="72953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8960" y="3250661"/>
              <a:ext cx="1439999" cy="143999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19423" y="3241124"/>
              <a:ext cx="1459230" cy="1459230"/>
            </a:xfrm>
            <a:custGeom>
              <a:avLst/>
              <a:gdLst/>
              <a:ahLst/>
              <a:cxnLst/>
              <a:rect l="l" t="t" r="r" b="b"/>
              <a:pathLst>
                <a:path w="1459229" h="1459229">
                  <a:moveTo>
                    <a:pt x="729537" y="0"/>
                  </a:moveTo>
                  <a:lnTo>
                    <a:pt x="804113" y="3765"/>
                  </a:lnTo>
                  <a:lnTo>
                    <a:pt x="876551" y="14821"/>
                  </a:lnTo>
                  <a:lnTo>
                    <a:pt x="946472" y="32799"/>
                  </a:lnTo>
                  <a:lnTo>
                    <a:pt x="1013506" y="57334"/>
                  </a:lnTo>
                  <a:lnTo>
                    <a:pt x="1077282" y="88056"/>
                  </a:lnTo>
                  <a:lnTo>
                    <a:pt x="1137433" y="124599"/>
                  </a:lnTo>
                  <a:lnTo>
                    <a:pt x="1193593" y="166594"/>
                  </a:lnTo>
                  <a:lnTo>
                    <a:pt x="1245397" y="213677"/>
                  </a:lnTo>
                  <a:lnTo>
                    <a:pt x="1292479" y="265481"/>
                  </a:lnTo>
                  <a:lnTo>
                    <a:pt x="1334475" y="321641"/>
                  </a:lnTo>
                  <a:lnTo>
                    <a:pt x="1371017" y="381792"/>
                  </a:lnTo>
                  <a:lnTo>
                    <a:pt x="1401740" y="445567"/>
                  </a:lnTo>
                  <a:lnTo>
                    <a:pt x="1426275" y="512601"/>
                  </a:lnTo>
                  <a:lnTo>
                    <a:pt x="1444253" y="582522"/>
                  </a:lnTo>
                  <a:lnTo>
                    <a:pt x="1455308" y="654960"/>
                  </a:lnTo>
                  <a:lnTo>
                    <a:pt x="1459074" y="729537"/>
                  </a:lnTo>
                  <a:lnTo>
                    <a:pt x="1455308" y="804113"/>
                  </a:lnTo>
                  <a:lnTo>
                    <a:pt x="1444253" y="876551"/>
                  </a:lnTo>
                  <a:lnTo>
                    <a:pt x="1426275" y="946472"/>
                  </a:lnTo>
                  <a:lnTo>
                    <a:pt x="1401740" y="1013506"/>
                  </a:lnTo>
                  <a:lnTo>
                    <a:pt x="1371017" y="1077282"/>
                  </a:lnTo>
                  <a:lnTo>
                    <a:pt x="1334475" y="1137433"/>
                  </a:lnTo>
                  <a:lnTo>
                    <a:pt x="1292479" y="1193593"/>
                  </a:lnTo>
                  <a:lnTo>
                    <a:pt x="1245397" y="1245397"/>
                  </a:lnTo>
                  <a:lnTo>
                    <a:pt x="1193593" y="1292479"/>
                  </a:lnTo>
                  <a:lnTo>
                    <a:pt x="1137433" y="1334475"/>
                  </a:lnTo>
                  <a:lnTo>
                    <a:pt x="1077282" y="1371017"/>
                  </a:lnTo>
                  <a:lnTo>
                    <a:pt x="1013506" y="1401740"/>
                  </a:lnTo>
                  <a:lnTo>
                    <a:pt x="946472" y="1426275"/>
                  </a:lnTo>
                  <a:lnTo>
                    <a:pt x="876551" y="1444253"/>
                  </a:lnTo>
                  <a:lnTo>
                    <a:pt x="804113" y="1455308"/>
                  </a:lnTo>
                  <a:lnTo>
                    <a:pt x="729537" y="1459074"/>
                  </a:lnTo>
                  <a:lnTo>
                    <a:pt x="654960" y="1455308"/>
                  </a:lnTo>
                  <a:lnTo>
                    <a:pt x="582522" y="1444253"/>
                  </a:lnTo>
                  <a:lnTo>
                    <a:pt x="512601" y="1426275"/>
                  </a:lnTo>
                  <a:lnTo>
                    <a:pt x="445567" y="1401740"/>
                  </a:lnTo>
                  <a:lnTo>
                    <a:pt x="381792" y="1371017"/>
                  </a:lnTo>
                  <a:lnTo>
                    <a:pt x="321641" y="1334475"/>
                  </a:lnTo>
                  <a:lnTo>
                    <a:pt x="265481" y="1292479"/>
                  </a:lnTo>
                  <a:lnTo>
                    <a:pt x="213677" y="1245397"/>
                  </a:lnTo>
                  <a:lnTo>
                    <a:pt x="166594" y="1193593"/>
                  </a:lnTo>
                  <a:lnTo>
                    <a:pt x="124599" y="1137433"/>
                  </a:lnTo>
                  <a:lnTo>
                    <a:pt x="88056" y="1077282"/>
                  </a:lnTo>
                  <a:lnTo>
                    <a:pt x="57334" y="1013506"/>
                  </a:lnTo>
                  <a:lnTo>
                    <a:pt x="32799" y="946472"/>
                  </a:lnTo>
                  <a:lnTo>
                    <a:pt x="14821" y="876551"/>
                  </a:lnTo>
                  <a:lnTo>
                    <a:pt x="3765" y="804113"/>
                  </a:lnTo>
                  <a:lnTo>
                    <a:pt x="0" y="729537"/>
                  </a:lnTo>
                  <a:lnTo>
                    <a:pt x="3765" y="654960"/>
                  </a:lnTo>
                  <a:lnTo>
                    <a:pt x="14821" y="582522"/>
                  </a:lnTo>
                  <a:lnTo>
                    <a:pt x="32799" y="512601"/>
                  </a:lnTo>
                  <a:lnTo>
                    <a:pt x="57334" y="445567"/>
                  </a:lnTo>
                  <a:lnTo>
                    <a:pt x="88056" y="381792"/>
                  </a:lnTo>
                  <a:lnTo>
                    <a:pt x="124599" y="321641"/>
                  </a:lnTo>
                  <a:lnTo>
                    <a:pt x="166594" y="265481"/>
                  </a:lnTo>
                  <a:lnTo>
                    <a:pt x="213677" y="213677"/>
                  </a:lnTo>
                  <a:lnTo>
                    <a:pt x="265481" y="166594"/>
                  </a:lnTo>
                  <a:lnTo>
                    <a:pt x="321641" y="124599"/>
                  </a:lnTo>
                  <a:lnTo>
                    <a:pt x="381792" y="88056"/>
                  </a:lnTo>
                  <a:lnTo>
                    <a:pt x="445567" y="57334"/>
                  </a:lnTo>
                  <a:lnTo>
                    <a:pt x="512601" y="32799"/>
                  </a:lnTo>
                  <a:lnTo>
                    <a:pt x="582522" y="14821"/>
                  </a:lnTo>
                  <a:lnTo>
                    <a:pt x="654960" y="3765"/>
                  </a:lnTo>
                  <a:lnTo>
                    <a:pt x="72953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0898" y="3242198"/>
              <a:ext cx="1439999" cy="143999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151361" y="3232661"/>
              <a:ext cx="1459230" cy="1459230"/>
            </a:xfrm>
            <a:custGeom>
              <a:avLst/>
              <a:gdLst/>
              <a:ahLst/>
              <a:cxnLst/>
              <a:rect l="l" t="t" r="r" b="b"/>
              <a:pathLst>
                <a:path w="1459229" h="1459229">
                  <a:moveTo>
                    <a:pt x="729537" y="0"/>
                  </a:moveTo>
                  <a:lnTo>
                    <a:pt x="804113" y="3765"/>
                  </a:lnTo>
                  <a:lnTo>
                    <a:pt x="876551" y="14821"/>
                  </a:lnTo>
                  <a:lnTo>
                    <a:pt x="946472" y="32799"/>
                  </a:lnTo>
                  <a:lnTo>
                    <a:pt x="1013506" y="57334"/>
                  </a:lnTo>
                  <a:lnTo>
                    <a:pt x="1077282" y="88056"/>
                  </a:lnTo>
                  <a:lnTo>
                    <a:pt x="1137433" y="124599"/>
                  </a:lnTo>
                  <a:lnTo>
                    <a:pt x="1193593" y="166594"/>
                  </a:lnTo>
                  <a:lnTo>
                    <a:pt x="1245397" y="213677"/>
                  </a:lnTo>
                  <a:lnTo>
                    <a:pt x="1292479" y="265481"/>
                  </a:lnTo>
                  <a:lnTo>
                    <a:pt x="1334475" y="321641"/>
                  </a:lnTo>
                  <a:lnTo>
                    <a:pt x="1371017" y="381792"/>
                  </a:lnTo>
                  <a:lnTo>
                    <a:pt x="1401740" y="445567"/>
                  </a:lnTo>
                  <a:lnTo>
                    <a:pt x="1426274" y="512601"/>
                  </a:lnTo>
                  <a:lnTo>
                    <a:pt x="1444253" y="582522"/>
                  </a:lnTo>
                  <a:lnTo>
                    <a:pt x="1455308" y="654960"/>
                  </a:lnTo>
                  <a:lnTo>
                    <a:pt x="1459074" y="729537"/>
                  </a:lnTo>
                  <a:lnTo>
                    <a:pt x="1455308" y="804113"/>
                  </a:lnTo>
                  <a:lnTo>
                    <a:pt x="1444253" y="876551"/>
                  </a:lnTo>
                  <a:lnTo>
                    <a:pt x="1426274" y="946472"/>
                  </a:lnTo>
                  <a:lnTo>
                    <a:pt x="1401740" y="1013506"/>
                  </a:lnTo>
                  <a:lnTo>
                    <a:pt x="1371017" y="1077282"/>
                  </a:lnTo>
                  <a:lnTo>
                    <a:pt x="1334475" y="1137433"/>
                  </a:lnTo>
                  <a:lnTo>
                    <a:pt x="1292479" y="1193593"/>
                  </a:lnTo>
                  <a:lnTo>
                    <a:pt x="1245397" y="1245397"/>
                  </a:lnTo>
                  <a:lnTo>
                    <a:pt x="1193593" y="1292479"/>
                  </a:lnTo>
                  <a:lnTo>
                    <a:pt x="1137433" y="1334475"/>
                  </a:lnTo>
                  <a:lnTo>
                    <a:pt x="1077282" y="1371017"/>
                  </a:lnTo>
                  <a:lnTo>
                    <a:pt x="1013506" y="1401740"/>
                  </a:lnTo>
                  <a:lnTo>
                    <a:pt x="946472" y="1426275"/>
                  </a:lnTo>
                  <a:lnTo>
                    <a:pt x="876551" y="1444253"/>
                  </a:lnTo>
                  <a:lnTo>
                    <a:pt x="804113" y="1455308"/>
                  </a:lnTo>
                  <a:lnTo>
                    <a:pt x="729537" y="1459074"/>
                  </a:lnTo>
                  <a:lnTo>
                    <a:pt x="654960" y="1455308"/>
                  </a:lnTo>
                  <a:lnTo>
                    <a:pt x="582522" y="1444253"/>
                  </a:lnTo>
                  <a:lnTo>
                    <a:pt x="512601" y="1426275"/>
                  </a:lnTo>
                  <a:lnTo>
                    <a:pt x="445567" y="1401740"/>
                  </a:lnTo>
                  <a:lnTo>
                    <a:pt x="381792" y="1371017"/>
                  </a:lnTo>
                  <a:lnTo>
                    <a:pt x="321641" y="1334475"/>
                  </a:lnTo>
                  <a:lnTo>
                    <a:pt x="265481" y="1292479"/>
                  </a:lnTo>
                  <a:lnTo>
                    <a:pt x="213677" y="1245397"/>
                  </a:lnTo>
                  <a:lnTo>
                    <a:pt x="166594" y="1193593"/>
                  </a:lnTo>
                  <a:lnTo>
                    <a:pt x="124599" y="1137433"/>
                  </a:lnTo>
                  <a:lnTo>
                    <a:pt x="88056" y="1077282"/>
                  </a:lnTo>
                  <a:lnTo>
                    <a:pt x="57334" y="1013506"/>
                  </a:lnTo>
                  <a:lnTo>
                    <a:pt x="32799" y="946472"/>
                  </a:lnTo>
                  <a:lnTo>
                    <a:pt x="14821" y="876551"/>
                  </a:lnTo>
                  <a:lnTo>
                    <a:pt x="3765" y="804113"/>
                  </a:lnTo>
                  <a:lnTo>
                    <a:pt x="0" y="729537"/>
                  </a:lnTo>
                  <a:lnTo>
                    <a:pt x="3765" y="654960"/>
                  </a:lnTo>
                  <a:lnTo>
                    <a:pt x="14821" y="582522"/>
                  </a:lnTo>
                  <a:lnTo>
                    <a:pt x="32799" y="512601"/>
                  </a:lnTo>
                  <a:lnTo>
                    <a:pt x="57334" y="445567"/>
                  </a:lnTo>
                  <a:lnTo>
                    <a:pt x="88056" y="381792"/>
                  </a:lnTo>
                  <a:lnTo>
                    <a:pt x="124599" y="321641"/>
                  </a:lnTo>
                  <a:lnTo>
                    <a:pt x="166594" y="265481"/>
                  </a:lnTo>
                  <a:lnTo>
                    <a:pt x="213677" y="213677"/>
                  </a:lnTo>
                  <a:lnTo>
                    <a:pt x="265481" y="166594"/>
                  </a:lnTo>
                  <a:lnTo>
                    <a:pt x="321641" y="124599"/>
                  </a:lnTo>
                  <a:lnTo>
                    <a:pt x="381792" y="88056"/>
                  </a:lnTo>
                  <a:lnTo>
                    <a:pt x="445567" y="57334"/>
                  </a:lnTo>
                  <a:lnTo>
                    <a:pt x="512601" y="32799"/>
                  </a:lnTo>
                  <a:lnTo>
                    <a:pt x="582522" y="14821"/>
                  </a:lnTo>
                  <a:lnTo>
                    <a:pt x="654960" y="3765"/>
                  </a:lnTo>
                  <a:lnTo>
                    <a:pt x="72953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558" y="1664136"/>
              <a:ext cx="1439999" cy="143999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17021" y="1654598"/>
              <a:ext cx="1459230" cy="1459230"/>
            </a:xfrm>
            <a:custGeom>
              <a:avLst/>
              <a:gdLst/>
              <a:ahLst/>
              <a:cxnLst/>
              <a:rect l="l" t="t" r="r" b="b"/>
              <a:pathLst>
                <a:path w="1459230" h="1459230">
                  <a:moveTo>
                    <a:pt x="729537" y="0"/>
                  </a:moveTo>
                  <a:lnTo>
                    <a:pt x="804114" y="3765"/>
                  </a:lnTo>
                  <a:lnTo>
                    <a:pt x="876551" y="14821"/>
                  </a:lnTo>
                  <a:lnTo>
                    <a:pt x="946473" y="32799"/>
                  </a:lnTo>
                  <a:lnTo>
                    <a:pt x="1013506" y="57334"/>
                  </a:lnTo>
                  <a:lnTo>
                    <a:pt x="1077282" y="88056"/>
                  </a:lnTo>
                  <a:lnTo>
                    <a:pt x="1137433" y="124599"/>
                  </a:lnTo>
                  <a:lnTo>
                    <a:pt x="1193593" y="166594"/>
                  </a:lnTo>
                  <a:lnTo>
                    <a:pt x="1245397" y="213677"/>
                  </a:lnTo>
                  <a:lnTo>
                    <a:pt x="1292479" y="265480"/>
                  </a:lnTo>
                  <a:lnTo>
                    <a:pt x="1334475" y="321640"/>
                  </a:lnTo>
                  <a:lnTo>
                    <a:pt x="1371018" y="381791"/>
                  </a:lnTo>
                  <a:lnTo>
                    <a:pt x="1401740" y="445567"/>
                  </a:lnTo>
                  <a:lnTo>
                    <a:pt x="1426275" y="512601"/>
                  </a:lnTo>
                  <a:lnTo>
                    <a:pt x="1444253" y="582522"/>
                  </a:lnTo>
                  <a:lnTo>
                    <a:pt x="1455308" y="654960"/>
                  </a:lnTo>
                  <a:lnTo>
                    <a:pt x="1459074" y="729537"/>
                  </a:lnTo>
                  <a:lnTo>
                    <a:pt x="1455308" y="804114"/>
                  </a:lnTo>
                  <a:lnTo>
                    <a:pt x="1444253" y="876551"/>
                  </a:lnTo>
                  <a:lnTo>
                    <a:pt x="1426275" y="946472"/>
                  </a:lnTo>
                  <a:lnTo>
                    <a:pt x="1401740" y="1013506"/>
                  </a:lnTo>
                  <a:lnTo>
                    <a:pt x="1371018" y="1077282"/>
                  </a:lnTo>
                  <a:lnTo>
                    <a:pt x="1334475" y="1137433"/>
                  </a:lnTo>
                  <a:lnTo>
                    <a:pt x="1292479" y="1193593"/>
                  </a:lnTo>
                  <a:lnTo>
                    <a:pt x="1245397" y="1245397"/>
                  </a:lnTo>
                  <a:lnTo>
                    <a:pt x="1193593" y="1292479"/>
                  </a:lnTo>
                  <a:lnTo>
                    <a:pt x="1137433" y="1334475"/>
                  </a:lnTo>
                  <a:lnTo>
                    <a:pt x="1077282" y="1371018"/>
                  </a:lnTo>
                  <a:lnTo>
                    <a:pt x="1013506" y="1401740"/>
                  </a:lnTo>
                  <a:lnTo>
                    <a:pt x="946472" y="1426275"/>
                  </a:lnTo>
                  <a:lnTo>
                    <a:pt x="876551" y="1444253"/>
                  </a:lnTo>
                  <a:lnTo>
                    <a:pt x="804114" y="1455308"/>
                  </a:lnTo>
                  <a:lnTo>
                    <a:pt x="729537" y="1459074"/>
                  </a:lnTo>
                  <a:lnTo>
                    <a:pt x="654960" y="1455308"/>
                  </a:lnTo>
                  <a:lnTo>
                    <a:pt x="582522" y="1444253"/>
                  </a:lnTo>
                  <a:lnTo>
                    <a:pt x="512601" y="1426275"/>
                  </a:lnTo>
                  <a:lnTo>
                    <a:pt x="445567" y="1401740"/>
                  </a:lnTo>
                  <a:lnTo>
                    <a:pt x="381791" y="1371018"/>
                  </a:lnTo>
                  <a:lnTo>
                    <a:pt x="321640" y="1334475"/>
                  </a:lnTo>
                  <a:lnTo>
                    <a:pt x="265480" y="1292479"/>
                  </a:lnTo>
                  <a:lnTo>
                    <a:pt x="213677" y="1245397"/>
                  </a:lnTo>
                  <a:lnTo>
                    <a:pt x="166594" y="1193593"/>
                  </a:lnTo>
                  <a:lnTo>
                    <a:pt x="124599" y="1137433"/>
                  </a:lnTo>
                  <a:lnTo>
                    <a:pt x="88056" y="1077282"/>
                  </a:lnTo>
                  <a:lnTo>
                    <a:pt x="57334" y="1013506"/>
                  </a:lnTo>
                  <a:lnTo>
                    <a:pt x="32799" y="946473"/>
                  </a:lnTo>
                  <a:lnTo>
                    <a:pt x="14821" y="876551"/>
                  </a:lnTo>
                  <a:lnTo>
                    <a:pt x="3765" y="804114"/>
                  </a:lnTo>
                  <a:lnTo>
                    <a:pt x="0" y="729537"/>
                  </a:lnTo>
                  <a:lnTo>
                    <a:pt x="3765" y="654960"/>
                  </a:lnTo>
                  <a:lnTo>
                    <a:pt x="14821" y="582522"/>
                  </a:lnTo>
                  <a:lnTo>
                    <a:pt x="32799" y="512601"/>
                  </a:lnTo>
                  <a:lnTo>
                    <a:pt x="57334" y="445567"/>
                  </a:lnTo>
                  <a:lnTo>
                    <a:pt x="88056" y="381791"/>
                  </a:lnTo>
                  <a:lnTo>
                    <a:pt x="124599" y="321640"/>
                  </a:lnTo>
                  <a:lnTo>
                    <a:pt x="166594" y="265480"/>
                  </a:lnTo>
                  <a:lnTo>
                    <a:pt x="213677" y="213677"/>
                  </a:lnTo>
                  <a:lnTo>
                    <a:pt x="265480" y="166594"/>
                  </a:lnTo>
                  <a:lnTo>
                    <a:pt x="321640" y="124599"/>
                  </a:lnTo>
                  <a:lnTo>
                    <a:pt x="381791" y="88056"/>
                  </a:lnTo>
                  <a:lnTo>
                    <a:pt x="445567" y="57334"/>
                  </a:lnTo>
                  <a:lnTo>
                    <a:pt x="512601" y="32799"/>
                  </a:lnTo>
                  <a:lnTo>
                    <a:pt x="582522" y="14821"/>
                  </a:lnTo>
                  <a:lnTo>
                    <a:pt x="654960" y="3765"/>
                  </a:lnTo>
                  <a:lnTo>
                    <a:pt x="72953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021433" y="0"/>
              <a:ext cx="3171190" cy="6858000"/>
            </a:xfrm>
            <a:custGeom>
              <a:avLst/>
              <a:gdLst/>
              <a:ahLst/>
              <a:cxnLst/>
              <a:rect l="l" t="t" r="r" b="b"/>
              <a:pathLst>
                <a:path w="3171190" h="6858000">
                  <a:moveTo>
                    <a:pt x="317056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170566" y="6858000"/>
                  </a:lnTo>
                  <a:lnTo>
                    <a:pt x="3170566" y="0"/>
                  </a:lnTo>
                  <a:close/>
                </a:path>
              </a:pathLst>
            </a:custGeom>
            <a:solidFill>
              <a:srgbClr val="268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9332733" y="2032508"/>
            <a:ext cx="249872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solidFill>
                  <a:srgbClr val="FFFFFF"/>
                </a:solidFill>
              </a:rPr>
              <a:t>PLUS</a:t>
            </a:r>
            <a:endParaRPr sz="1800"/>
          </a:p>
          <a:p>
            <a:pPr marL="12700" marR="5080">
              <a:lnSpc>
                <a:spcPct val="99700"/>
              </a:lnSpc>
              <a:spcBef>
                <a:spcPts val="30"/>
              </a:spcBef>
            </a:pPr>
            <a:r>
              <a:rPr sz="1800" spc="204" dirty="0">
                <a:solidFill>
                  <a:srgbClr val="FFFFFF"/>
                </a:solidFill>
              </a:rPr>
              <a:t>a</a:t>
            </a:r>
            <a:r>
              <a:rPr sz="1800" spc="-45" dirty="0">
                <a:solidFill>
                  <a:srgbClr val="FFFFFF"/>
                </a:solidFill>
              </a:rPr>
              <a:t> </a:t>
            </a:r>
            <a:r>
              <a:rPr sz="1800" spc="80" dirty="0">
                <a:solidFill>
                  <a:srgbClr val="FFFFFF"/>
                </a:solidFill>
              </a:rPr>
              <a:t>growing</a:t>
            </a:r>
            <a:r>
              <a:rPr sz="1800" spc="-35" dirty="0">
                <a:solidFill>
                  <a:srgbClr val="FFFFFF"/>
                </a:solidFill>
              </a:rPr>
              <a:t> </a:t>
            </a:r>
            <a:r>
              <a:rPr sz="1800" spc="70" dirty="0">
                <a:solidFill>
                  <a:srgbClr val="FFFFFF"/>
                </a:solidFill>
              </a:rPr>
              <a:t>number</a:t>
            </a:r>
            <a:r>
              <a:rPr sz="1800" spc="-40" dirty="0">
                <a:solidFill>
                  <a:srgbClr val="FFFFFF"/>
                </a:solidFill>
              </a:rPr>
              <a:t> </a:t>
            </a:r>
            <a:r>
              <a:rPr sz="1800" spc="75" dirty="0">
                <a:solidFill>
                  <a:srgbClr val="FFFFFF"/>
                </a:solidFill>
              </a:rPr>
              <a:t>of </a:t>
            </a:r>
            <a:r>
              <a:rPr sz="1800" spc="-75" dirty="0">
                <a:solidFill>
                  <a:srgbClr val="FFFFFF"/>
                </a:solidFill>
              </a:rPr>
              <a:t>GEDC</a:t>
            </a:r>
            <a:r>
              <a:rPr sz="1800" spc="-45" dirty="0">
                <a:solidFill>
                  <a:srgbClr val="FFFFFF"/>
                </a:solidFill>
              </a:rPr>
              <a:t> </a:t>
            </a:r>
            <a:r>
              <a:rPr sz="1800" spc="50" dirty="0">
                <a:solidFill>
                  <a:srgbClr val="FFFFFF"/>
                </a:solidFill>
              </a:rPr>
              <a:t>Partner</a:t>
            </a:r>
            <a:r>
              <a:rPr sz="1800" spc="-40" dirty="0">
                <a:solidFill>
                  <a:srgbClr val="FFFFFF"/>
                </a:solidFill>
              </a:rPr>
              <a:t> </a:t>
            </a:r>
            <a:r>
              <a:rPr sz="1800" spc="80" dirty="0">
                <a:solidFill>
                  <a:srgbClr val="FFFFFF"/>
                </a:solidFill>
              </a:rPr>
              <a:t>Hospitals </a:t>
            </a:r>
            <a:r>
              <a:rPr sz="1800" spc="130" dirty="0">
                <a:solidFill>
                  <a:srgbClr val="FFFFFF"/>
                </a:solidFill>
              </a:rPr>
              <a:t>and</a:t>
            </a:r>
            <a:r>
              <a:rPr sz="1800" spc="-35" dirty="0">
                <a:solidFill>
                  <a:srgbClr val="FFFFFF"/>
                </a:solidFill>
              </a:rPr>
              <a:t> </a:t>
            </a:r>
            <a:r>
              <a:rPr sz="1800" spc="65" dirty="0">
                <a:solidFill>
                  <a:srgbClr val="FFFFFF"/>
                </a:solidFill>
              </a:rPr>
              <a:t>Healthcare</a:t>
            </a:r>
            <a:r>
              <a:rPr sz="1800" spc="-40" dirty="0">
                <a:solidFill>
                  <a:srgbClr val="FFFFFF"/>
                </a:solidFill>
              </a:rPr>
              <a:t> </a:t>
            </a:r>
            <a:r>
              <a:rPr sz="1800" spc="130" dirty="0">
                <a:solidFill>
                  <a:srgbClr val="FFFFFF"/>
                </a:solidFill>
              </a:rPr>
              <a:t>Systems </a:t>
            </a:r>
            <a:r>
              <a:rPr sz="1800" spc="85" dirty="0">
                <a:solidFill>
                  <a:srgbClr val="FFFFFF"/>
                </a:solidFill>
              </a:rPr>
              <a:t>dedicated</a:t>
            </a:r>
            <a:r>
              <a:rPr sz="1800" spc="-3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to</a:t>
            </a:r>
            <a:r>
              <a:rPr sz="1800" spc="-35" dirty="0">
                <a:solidFill>
                  <a:srgbClr val="FFFFFF"/>
                </a:solidFill>
              </a:rPr>
              <a:t> </a:t>
            </a:r>
            <a:r>
              <a:rPr sz="1800" spc="65" dirty="0">
                <a:solidFill>
                  <a:srgbClr val="FFFFFF"/>
                </a:solidFill>
              </a:rPr>
              <a:t>improving </a:t>
            </a:r>
            <a:r>
              <a:rPr sz="1800" dirty="0">
                <a:solidFill>
                  <a:srgbClr val="FFFFFF"/>
                </a:solidFill>
              </a:rPr>
              <a:t>ED</a:t>
            </a:r>
            <a:r>
              <a:rPr sz="1800" spc="-10" dirty="0">
                <a:solidFill>
                  <a:srgbClr val="FFFFFF"/>
                </a:solidFill>
              </a:rPr>
              <a:t> </a:t>
            </a:r>
            <a:r>
              <a:rPr sz="1800" spc="80" dirty="0">
                <a:solidFill>
                  <a:srgbClr val="FFFFFF"/>
                </a:solidFill>
              </a:rPr>
              <a:t>care</a:t>
            </a:r>
            <a:r>
              <a:rPr sz="1800" spc="-2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for</a:t>
            </a:r>
            <a:r>
              <a:rPr sz="1800" spc="-1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older</a:t>
            </a:r>
            <a:r>
              <a:rPr sz="1800" spc="-15" dirty="0">
                <a:solidFill>
                  <a:srgbClr val="FFFFFF"/>
                </a:solidFill>
              </a:rPr>
              <a:t> </a:t>
            </a:r>
            <a:r>
              <a:rPr sz="1800" spc="90" dirty="0">
                <a:solidFill>
                  <a:srgbClr val="FFFFFF"/>
                </a:solidFill>
              </a:rPr>
              <a:t>adults.</a:t>
            </a:r>
            <a:endParaRPr sz="1800"/>
          </a:p>
        </p:txBody>
      </p:sp>
      <p:sp>
        <p:nvSpPr>
          <p:cNvPr id="44" name="object 44"/>
          <p:cNvSpPr txBox="1"/>
          <p:nvPr/>
        </p:nvSpPr>
        <p:spPr>
          <a:xfrm>
            <a:off x="9332733" y="3949700"/>
            <a:ext cx="2247265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Learn</a:t>
            </a: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More: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55" dirty="0">
                <a:solidFill>
                  <a:srgbClr val="FFFFFF"/>
                </a:solidFill>
                <a:latin typeface="Gill Sans MT"/>
                <a:cs typeface="Gill Sans MT"/>
              </a:rPr>
              <a:t>Gedcollaborative.com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65" dirty="0">
                <a:solidFill>
                  <a:srgbClr val="FFFFFF"/>
                </a:solidFill>
                <a:latin typeface="Gill Sans MT"/>
                <a:cs typeface="Gill Sans MT"/>
              </a:rPr>
              <a:t>/partnership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201" y="6436197"/>
            <a:ext cx="416496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  <a:tabLst>
                <a:tab pos="3448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16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2021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184" y="6357801"/>
            <a:ext cx="1331367" cy="3648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50" y="324601"/>
            <a:ext cx="4401897" cy="78831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066591" y="0"/>
            <a:ext cx="5125720" cy="6858000"/>
          </a:xfrm>
          <a:custGeom>
            <a:avLst/>
            <a:gdLst/>
            <a:ahLst/>
            <a:cxnLst/>
            <a:rect l="l" t="t" r="r" b="b"/>
            <a:pathLst>
              <a:path w="5125720" h="6858000">
                <a:moveTo>
                  <a:pt x="0" y="6857999"/>
                </a:moveTo>
                <a:lnTo>
                  <a:pt x="5125408" y="6857999"/>
                </a:lnTo>
                <a:lnTo>
                  <a:pt x="5125408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74B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57890" y="618235"/>
            <a:ext cx="2504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45" dirty="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sz="3600"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75" dirty="0">
                <a:solidFill>
                  <a:srgbClr val="FFFFFF"/>
                </a:solidFill>
                <a:latin typeface="Trebuchet MS"/>
                <a:cs typeface="Trebuchet MS"/>
              </a:rPr>
              <a:t>Mission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97790">
              <a:lnSpc>
                <a:spcPct val="101299"/>
              </a:lnSpc>
              <a:spcBef>
                <a:spcPts val="50"/>
              </a:spcBef>
            </a:pPr>
            <a:r>
              <a:rPr spc="-180" dirty="0"/>
              <a:t>We</a:t>
            </a:r>
            <a:r>
              <a:rPr spc="-75" dirty="0"/>
              <a:t> </a:t>
            </a:r>
            <a:r>
              <a:rPr spc="125" dirty="0"/>
              <a:t>bring</a:t>
            </a:r>
            <a:r>
              <a:rPr spc="-75" dirty="0"/>
              <a:t> </a:t>
            </a:r>
            <a:r>
              <a:rPr spc="180" dirty="0"/>
              <a:t>best</a:t>
            </a:r>
            <a:r>
              <a:rPr spc="-75" dirty="0"/>
              <a:t> </a:t>
            </a:r>
            <a:r>
              <a:rPr spc="125" dirty="0"/>
              <a:t>practice </a:t>
            </a:r>
            <a:r>
              <a:rPr spc="60" dirty="0"/>
              <a:t>into</a:t>
            </a:r>
            <a:r>
              <a:rPr spc="-85" dirty="0"/>
              <a:t> </a:t>
            </a:r>
            <a:r>
              <a:rPr spc="130" dirty="0"/>
              <a:t>action.</a:t>
            </a:r>
          </a:p>
          <a:p>
            <a:pPr marL="12700" marR="5080">
              <a:lnSpc>
                <a:spcPct val="100299"/>
              </a:lnSpc>
              <a:spcBef>
                <a:spcPts val="2855"/>
              </a:spcBef>
            </a:pPr>
            <a:r>
              <a:rPr sz="2400" spc="-140" dirty="0"/>
              <a:t>We</a:t>
            </a:r>
            <a:r>
              <a:rPr sz="2400" spc="-55" dirty="0"/>
              <a:t> </a:t>
            </a:r>
            <a:r>
              <a:rPr sz="2400" spc="100" dirty="0"/>
              <a:t>transform</a:t>
            </a:r>
            <a:r>
              <a:rPr sz="2400" spc="-60" dirty="0"/>
              <a:t> </a:t>
            </a:r>
            <a:r>
              <a:rPr sz="2400" spc="165" dirty="0"/>
              <a:t>and</a:t>
            </a:r>
            <a:r>
              <a:rPr sz="2400" spc="-55" dirty="0"/>
              <a:t> </a:t>
            </a:r>
            <a:r>
              <a:rPr sz="2400" spc="114" dirty="0"/>
              <a:t>evaluate </a:t>
            </a:r>
            <a:r>
              <a:rPr sz="2400" spc="80" dirty="0"/>
              <a:t>interdisciplinary</a:t>
            </a:r>
            <a:r>
              <a:rPr sz="2400" spc="-35" dirty="0"/>
              <a:t> </a:t>
            </a:r>
            <a:r>
              <a:rPr sz="2400" spc="135" dirty="0"/>
              <a:t>best</a:t>
            </a:r>
            <a:r>
              <a:rPr sz="2400" spc="-35" dirty="0"/>
              <a:t> </a:t>
            </a:r>
            <a:r>
              <a:rPr sz="2400" spc="90" dirty="0"/>
              <a:t>practice </a:t>
            </a:r>
            <a:r>
              <a:rPr sz="2400" spc="85" dirty="0"/>
              <a:t>in</a:t>
            </a:r>
            <a:r>
              <a:rPr sz="2400" spc="-65" dirty="0"/>
              <a:t> </a:t>
            </a:r>
            <a:r>
              <a:rPr sz="2400" spc="75" dirty="0"/>
              <a:t>geriatric</a:t>
            </a:r>
            <a:r>
              <a:rPr sz="2400" spc="-55" dirty="0"/>
              <a:t> </a:t>
            </a:r>
            <a:r>
              <a:rPr sz="2400" spc="114" dirty="0"/>
              <a:t>emergency </a:t>
            </a:r>
            <a:r>
              <a:rPr sz="2400" spc="105" dirty="0"/>
              <a:t>medicine,</a:t>
            </a:r>
            <a:r>
              <a:rPr sz="2400" spc="-55" dirty="0"/>
              <a:t> </a:t>
            </a:r>
            <a:r>
              <a:rPr sz="2400" spc="170" dirty="0"/>
              <a:t>and</a:t>
            </a:r>
            <a:r>
              <a:rPr sz="2400" spc="-55" dirty="0"/>
              <a:t> </a:t>
            </a:r>
            <a:r>
              <a:rPr sz="2400" spc="80" dirty="0"/>
              <a:t>then</a:t>
            </a:r>
            <a:r>
              <a:rPr sz="2400" spc="-60" dirty="0"/>
              <a:t> </a:t>
            </a:r>
            <a:r>
              <a:rPr sz="2400" spc="95" dirty="0"/>
              <a:t>build</a:t>
            </a:r>
            <a:r>
              <a:rPr sz="2400" spc="-55" dirty="0"/>
              <a:t> </a:t>
            </a:r>
            <a:r>
              <a:rPr sz="2400" spc="145" dirty="0"/>
              <a:t>and </a:t>
            </a:r>
            <a:r>
              <a:rPr sz="2400" spc="70" dirty="0"/>
              <a:t>distribute</a:t>
            </a:r>
            <a:r>
              <a:rPr sz="2400" spc="-40" dirty="0"/>
              <a:t> </a:t>
            </a:r>
            <a:r>
              <a:rPr sz="2400" spc="95" dirty="0"/>
              <a:t>practical,</a:t>
            </a:r>
            <a:r>
              <a:rPr sz="2400" spc="-40" dirty="0"/>
              <a:t> </a:t>
            </a:r>
            <a:r>
              <a:rPr sz="2400" spc="80" dirty="0"/>
              <a:t>evidence- </a:t>
            </a:r>
            <a:r>
              <a:rPr sz="2400" spc="190" dirty="0"/>
              <a:t>based</a:t>
            </a:r>
            <a:r>
              <a:rPr sz="2400" spc="-60" dirty="0"/>
              <a:t> </a:t>
            </a:r>
            <a:r>
              <a:rPr sz="2400" spc="125" dirty="0"/>
              <a:t>clinical</a:t>
            </a:r>
            <a:r>
              <a:rPr sz="2400" spc="-55" dirty="0"/>
              <a:t> </a:t>
            </a:r>
            <a:r>
              <a:rPr sz="2400" spc="80" dirty="0"/>
              <a:t>curriculum</a:t>
            </a:r>
            <a:r>
              <a:rPr sz="2400" spc="-65" dirty="0"/>
              <a:t> </a:t>
            </a:r>
            <a:r>
              <a:rPr sz="2400" spc="140" dirty="0"/>
              <a:t>and </a:t>
            </a:r>
            <a:r>
              <a:rPr sz="2400" spc="95" dirty="0"/>
              <a:t>quality</a:t>
            </a:r>
            <a:r>
              <a:rPr sz="2400" spc="-45" dirty="0"/>
              <a:t> </a:t>
            </a:r>
            <a:r>
              <a:rPr sz="2400" spc="85" dirty="0"/>
              <a:t>improvement</a:t>
            </a:r>
            <a:r>
              <a:rPr sz="2400" spc="-40" dirty="0"/>
              <a:t> </a:t>
            </a:r>
            <a:r>
              <a:rPr sz="2400" spc="85" dirty="0"/>
              <a:t>tools</a:t>
            </a:r>
            <a:r>
              <a:rPr sz="2400" spc="-40" dirty="0"/>
              <a:t> </a:t>
            </a:r>
            <a:r>
              <a:rPr sz="2400" spc="65" dirty="0"/>
              <a:t>that </a:t>
            </a:r>
            <a:r>
              <a:rPr sz="2400" spc="80" dirty="0"/>
              <a:t>support</a:t>
            </a:r>
            <a:r>
              <a:rPr sz="2400" spc="-30" dirty="0"/>
              <a:t> </a:t>
            </a:r>
            <a:r>
              <a:rPr sz="2400" spc="135" dirty="0"/>
              <a:t>sustainable,</a:t>
            </a:r>
            <a:r>
              <a:rPr sz="2400" spc="-30" dirty="0"/>
              <a:t> </a:t>
            </a:r>
            <a:r>
              <a:rPr sz="2400" spc="85" dirty="0"/>
              <a:t>quality </a:t>
            </a:r>
            <a:r>
              <a:rPr sz="2400" spc="110" dirty="0"/>
              <a:t>care</a:t>
            </a:r>
            <a:r>
              <a:rPr sz="2400" spc="35" dirty="0"/>
              <a:t> </a:t>
            </a:r>
            <a:r>
              <a:rPr sz="2400" dirty="0"/>
              <a:t>for</a:t>
            </a:r>
            <a:r>
              <a:rPr sz="2400" spc="35" dirty="0"/>
              <a:t> </a:t>
            </a:r>
            <a:r>
              <a:rPr sz="2400" dirty="0"/>
              <a:t>older</a:t>
            </a:r>
            <a:r>
              <a:rPr sz="2400" spc="35" dirty="0"/>
              <a:t> </a:t>
            </a:r>
            <a:r>
              <a:rPr sz="2400" spc="125" dirty="0"/>
              <a:t>adults.</a:t>
            </a:r>
            <a:endParaRPr sz="2400"/>
          </a:p>
        </p:txBody>
      </p:sp>
      <p:grpSp>
        <p:nvGrpSpPr>
          <p:cNvPr id="8" name="object 8"/>
          <p:cNvGrpSpPr/>
          <p:nvPr/>
        </p:nvGrpSpPr>
        <p:grpSpPr>
          <a:xfrm>
            <a:off x="-3" y="1509976"/>
            <a:ext cx="7066915" cy="5348605"/>
            <a:chOff x="-3" y="1509976"/>
            <a:chExt cx="7066915" cy="5348605"/>
          </a:xfrm>
        </p:grpSpPr>
        <p:sp>
          <p:nvSpPr>
            <p:cNvPr id="9" name="object 9"/>
            <p:cNvSpPr/>
            <p:nvPr/>
          </p:nvSpPr>
          <p:spPr>
            <a:xfrm>
              <a:off x="1" y="3167405"/>
              <a:ext cx="7066915" cy="3690620"/>
            </a:xfrm>
            <a:custGeom>
              <a:avLst/>
              <a:gdLst/>
              <a:ahLst/>
              <a:cxnLst/>
              <a:rect l="l" t="t" r="r" b="b"/>
              <a:pathLst>
                <a:path w="7066915" h="3690620">
                  <a:moveTo>
                    <a:pt x="0" y="3690595"/>
                  </a:moveTo>
                  <a:lnTo>
                    <a:pt x="7066591" y="3690595"/>
                  </a:lnTo>
                  <a:lnTo>
                    <a:pt x="7066591" y="0"/>
                  </a:lnTo>
                  <a:lnTo>
                    <a:pt x="0" y="0"/>
                  </a:lnTo>
                  <a:lnTo>
                    <a:pt x="0" y="3690595"/>
                  </a:lnTo>
                  <a:close/>
                </a:path>
              </a:pathLst>
            </a:custGeom>
            <a:solidFill>
              <a:srgbClr val="268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3" y="1509976"/>
              <a:ext cx="7066915" cy="966469"/>
            </a:xfrm>
            <a:custGeom>
              <a:avLst/>
              <a:gdLst/>
              <a:ahLst/>
              <a:cxnLst/>
              <a:rect l="l" t="t" r="r" b="b"/>
              <a:pathLst>
                <a:path w="7066915" h="966469">
                  <a:moveTo>
                    <a:pt x="0" y="965925"/>
                  </a:moveTo>
                  <a:lnTo>
                    <a:pt x="7066591" y="965925"/>
                  </a:lnTo>
                  <a:lnTo>
                    <a:pt x="7066591" y="0"/>
                  </a:lnTo>
                  <a:lnTo>
                    <a:pt x="0" y="0"/>
                  </a:lnTo>
                  <a:lnTo>
                    <a:pt x="0" y="965925"/>
                  </a:lnTo>
                  <a:close/>
                </a:path>
              </a:pathLst>
            </a:custGeom>
            <a:solidFill>
              <a:srgbClr val="EA5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296" y="1691132"/>
            <a:ext cx="4467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>
                <a:solidFill>
                  <a:srgbClr val="FFFFFF"/>
                </a:solidFill>
                <a:latin typeface="Trebuchet MS"/>
                <a:cs typeface="Trebuchet MS"/>
              </a:rPr>
              <a:t>ged</a:t>
            </a:r>
            <a:r>
              <a:rPr sz="3600" b="1" spc="-45" dirty="0">
                <a:solidFill>
                  <a:srgbClr val="FFFFFF"/>
                </a:solidFill>
                <a:latin typeface="Trebuchet MS"/>
                <a:cs typeface="Trebuchet MS"/>
              </a:rPr>
              <a:t>collaborative</a:t>
            </a:r>
            <a:r>
              <a:rPr sz="3600" spc="-45" dirty="0">
                <a:solidFill>
                  <a:srgbClr val="FFFFFF"/>
                </a:solidFill>
                <a:latin typeface="Trebuchet MS"/>
                <a:cs typeface="Trebuchet MS"/>
              </a:rPr>
              <a:t>.com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-1" y="2475902"/>
            <a:ext cx="7066915" cy="691515"/>
          </a:xfrm>
          <a:custGeom>
            <a:avLst/>
            <a:gdLst/>
            <a:ahLst/>
            <a:cxnLst/>
            <a:rect l="l" t="t" r="r" b="b"/>
            <a:pathLst>
              <a:path w="7066915" h="691514">
                <a:moveTo>
                  <a:pt x="7066591" y="0"/>
                </a:moveTo>
                <a:lnTo>
                  <a:pt x="0" y="0"/>
                </a:lnTo>
                <a:lnTo>
                  <a:pt x="0" y="691502"/>
                </a:lnTo>
                <a:lnTo>
                  <a:pt x="7066591" y="691502"/>
                </a:lnTo>
                <a:lnTo>
                  <a:pt x="7066591" y="0"/>
                </a:lnTo>
                <a:close/>
              </a:path>
            </a:pathLst>
          </a:custGeom>
          <a:solidFill>
            <a:srgbClr val="222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1301" y="2596388"/>
            <a:ext cx="5991225" cy="327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136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@the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GEDC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600" b="1" spc="-145" dirty="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sz="3600" b="1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Trebuchet MS"/>
                <a:cs typeface="Trebuchet MS"/>
              </a:rPr>
              <a:t>Vision</a:t>
            </a:r>
            <a:endParaRPr sz="3600">
              <a:latin typeface="Trebuchet MS"/>
              <a:cs typeface="Trebuchet MS"/>
            </a:endParaRPr>
          </a:p>
          <a:p>
            <a:pPr marL="12700" marR="5080">
              <a:lnSpc>
                <a:spcPct val="98900"/>
              </a:lnSpc>
              <a:spcBef>
                <a:spcPts val="2900"/>
              </a:spcBef>
            </a:pPr>
            <a:r>
              <a:rPr sz="2700" spc="1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7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60" dirty="0">
                <a:solidFill>
                  <a:srgbClr val="FFFFFF"/>
                </a:solidFill>
                <a:latin typeface="Trebuchet MS"/>
                <a:cs typeface="Trebuchet MS"/>
              </a:rPr>
              <a:t>world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70" dirty="0">
                <a:solidFill>
                  <a:srgbClr val="FFFFFF"/>
                </a:solidFill>
                <a:latin typeface="Trebuchet MS"/>
                <a:cs typeface="Trebuchet MS"/>
              </a:rPr>
              <a:t>where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10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2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Trebuchet MS"/>
                <a:cs typeface="Trebuchet MS"/>
              </a:rPr>
              <a:t>emergency </a:t>
            </a:r>
            <a:r>
              <a:rPr sz="2700" spc="-35" dirty="0">
                <a:solidFill>
                  <a:srgbClr val="FFFFFF"/>
                </a:solidFill>
                <a:latin typeface="Trebuchet MS"/>
                <a:cs typeface="Trebuchet MS"/>
              </a:rPr>
              <a:t>departments</a:t>
            </a:r>
            <a:r>
              <a:rPr sz="27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50" dirty="0">
                <a:solidFill>
                  <a:srgbClr val="FFFFFF"/>
                </a:solidFill>
                <a:latin typeface="Trebuchet MS"/>
                <a:cs typeface="Trebuchet MS"/>
              </a:rPr>
              <a:t>provide</a:t>
            </a:r>
            <a:r>
              <a:rPr sz="27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9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highest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45" dirty="0">
                <a:solidFill>
                  <a:srgbClr val="FFFFFF"/>
                </a:solidFill>
                <a:latin typeface="Trebuchet MS"/>
                <a:cs typeface="Trebuchet MS"/>
              </a:rPr>
              <a:t>quality </a:t>
            </a: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7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40" dirty="0">
                <a:solidFill>
                  <a:srgbClr val="FFFFFF"/>
                </a:solidFill>
                <a:latin typeface="Trebuchet MS"/>
                <a:cs typeface="Trebuchet MS"/>
              </a:rPr>
              <a:t>care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5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70" dirty="0">
                <a:solidFill>
                  <a:srgbClr val="FFFFFF"/>
                </a:solidFill>
                <a:latin typeface="Trebuchet MS"/>
                <a:cs typeface="Trebuchet MS"/>
              </a:rPr>
              <a:t>older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Trebuchet MS"/>
                <a:cs typeface="Trebuchet MS"/>
              </a:rPr>
              <a:t>patients</a:t>
            </a:r>
            <a:endParaRPr sz="27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26" y="2652138"/>
            <a:ext cx="339030" cy="3390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0197" y="168569"/>
            <a:ext cx="1040130" cy="346710"/>
          </a:xfrm>
          <a:custGeom>
            <a:avLst/>
            <a:gdLst/>
            <a:ahLst/>
            <a:cxnLst/>
            <a:rect l="l" t="t" r="r" b="b"/>
            <a:pathLst>
              <a:path w="1040129" h="346709">
                <a:moveTo>
                  <a:pt x="337089" y="0"/>
                </a:moveTo>
                <a:lnTo>
                  <a:pt x="0" y="346400"/>
                </a:lnTo>
                <a:lnTo>
                  <a:pt x="1039600" y="346400"/>
                </a:lnTo>
                <a:lnTo>
                  <a:pt x="337089" y="0"/>
                </a:lnTo>
                <a:close/>
              </a:path>
            </a:pathLst>
          </a:custGeom>
          <a:solidFill>
            <a:srgbClr val="263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5" y="57"/>
            <a:ext cx="9430385" cy="1770380"/>
            <a:chOff x="-5" y="57"/>
            <a:chExt cx="9430385" cy="1770380"/>
          </a:xfrm>
        </p:grpSpPr>
        <p:sp>
          <p:nvSpPr>
            <p:cNvPr id="4" name="object 4"/>
            <p:cNvSpPr/>
            <p:nvPr/>
          </p:nvSpPr>
          <p:spPr>
            <a:xfrm>
              <a:off x="0" y="63"/>
              <a:ext cx="9008745" cy="1769745"/>
            </a:xfrm>
            <a:custGeom>
              <a:avLst/>
              <a:gdLst/>
              <a:ahLst/>
              <a:cxnLst/>
              <a:rect l="l" t="t" r="r" b="b"/>
              <a:pathLst>
                <a:path w="9008745" h="1769745">
                  <a:moveTo>
                    <a:pt x="9008224" y="0"/>
                  </a:moveTo>
                  <a:lnTo>
                    <a:pt x="7245807" y="0"/>
                  </a:lnTo>
                  <a:lnTo>
                    <a:pt x="7238479" y="0"/>
                  </a:lnTo>
                  <a:lnTo>
                    <a:pt x="0" y="0"/>
                  </a:lnTo>
                  <a:lnTo>
                    <a:pt x="0" y="1769745"/>
                  </a:lnTo>
                  <a:lnTo>
                    <a:pt x="7238479" y="1769745"/>
                  </a:lnTo>
                  <a:lnTo>
                    <a:pt x="7245807" y="1769745"/>
                  </a:lnTo>
                  <a:lnTo>
                    <a:pt x="7245807" y="1762429"/>
                  </a:lnTo>
                  <a:lnTo>
                    <a:pt x="9008224" y="0"/>
                  </a:lnTo>
                  <a:close/>
                </a:path>
              </a:pathLst>
            </a:custGeom>
            <a:solidFill>
              <a:srgbClr val="C7D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08012"/>
              <a:ext cx="9430385" cy="1029335"/>
            </a:xfrm>
            <a:custGeom>
              <a:avLst/>
              <a:gdLst/>
              <a:ahLst/>
              <a:cxnLst/>
              <a:rect l="l" t="t" r="r" b="b"/>
              <a:pathLst>
                <a:path w="9430385" h="1029335">
                  <a:moveTo>
                    <a:pt x="9429890" y="12"/>
                  </a:moveTo>
                  <a:lnTo>
                    <a:pt x="8405203" y="12"/>
                  </a:lnTo>
                  <a:lnTo>
                    <a:pt x="0" y="0"/>
                  </a:lnTo>
                  <a:lnTo>
                    <a:pt x="0" y="1028992"/>
                  </a:lnTo>
                  <a:lnTo>
                    <a:pt x="8400910" y="1028992"/>
                  </a:lnTo>
                  <a:lnTo>
                    <a:pt x="8405203" y="1028992"/>
                  </a:lnTo>
                  <a:lnTo>
                    <a:pt x="8405203" y="1024699"/>
                  </a:lnTo>
                  <a:lnTo>
                    <a:pt x="9429890" y="12"/>
                  </a:lnTo>
                  <a:close/>
                </a:path>
              </a:pathLst>
            </a:custGeom>
            <a:solidFill>
              <a:srgbClr val="3F5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262456" y="6597781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599" y="0"/>
                </a:moveTo>
                <a:lnTo>
                  <a:pt x="0" y="0"/>
                </a:lnTo>
                <a:lnTo>
                  <a:pt x="355174" y="175199"/>
                </a:lnTo>
                <a:lnTo>
                  <a:pt x="525599" y="0"/>
                </a:lnTo>
                <a:close/>
              </a:path>
            </a:pathLst>
          </a:custGeom>
          <a:solidFill>
            <a:srgbClr val="D26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266412" y="5963634"/>
            <a:ext cx="2926080" cy="894715"/>
            <a:chOff x="9266412" y="5963634"/>
            <a:chExt cx="2926080" cy="894715"/>
          </a:xfrm>
        </p:grpSpPr>
        <p:sp>
          <p:nvSpPr>
            <p:cNvPr id="8" name="object 8"/>
            <p:cNvSpPr/>
            <p:nvPr/>
          </p:nvSpPr>
          <p:spPr>
            <a:xfrm>
              <a:off x="9475267" y="5963640"/>
              <a:ext cx="2717165" cy="894715"/>
            </a:xfrm>
            <a:custGeom>
              <a:avLst/>
              <a:gdLst/>
              <a:ahLst/>
              <a:cxnLst/>
              <a:rect l="l" t="t" r="r" b="b"/>
              <a:pathLst>
                <a:path w="2717165" h="894715">
                  <a:moveTo>
                    <a:pt x="2716733" y="0"/>
                  </a:moveTo>
                  <a:lnTo>
                    <a:pt x="894613" y="0"/>
                  </a:lnTo>
                  <a:lnTo>
                    <a:pt x="890981" y="0"/>
                  </a:lnTo>
                  <a:lnTo>
                    <a:pt x="890981" y="3632"/>
                  </a:lnTo>
                  <a:lnTo>
                    <a:pt x="0" y="894372"/>
                  </a:lnTo>
                  <a:lnTo>
                    <a:pt x="894613" y="894372"/>
                  </a:lnTo>
                  <a:lnTo>
                    <a:pt x="2716733" y="894359"/>
                  </a:lnTo>
                  <a:lnTo>
                    <a:pt x="2716733" y="0"/>
                  </a:lnTo>
                  <a:close/>
                </a:path>
              </a:pathLst>
            </a:custGeom>
            <a:solidFill>
              <a:srgbClr val="C7D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66402" y="6195656"/>
              <a:ext cx="2926080" cy="406400"/>
            </a:xfrm>
            <a:custGeom>
              <a:avLst/>
              <a:gdLst/>
              <a:ahLst/>
              <a:cxnLst/>
              <a:rect l="l" t="t" r="r" b="b"/>
              <a:pathLst>
                <a:path w="2926079" h="406400">
                  <a:moveTo>
                    <a:pt x="2925597" y="12"/>
                  </a:moveTo>
                  <a:lnTo>
                    <a:pt x="406069" y="12"/>
                  </a:lnTo>
                  <a:lnTo>
                    <a:pt x="397548" y="12"/>
                  </a:lnTo>
                  <a:lnTo>
                    <a:pt x="397548" y="8521"/>
                  </a:lnTo>
                  <a:lnTo>
                    <a:pt x="0" y="406069"/>
                  </a:lnTo>
                  <a:lnTo>
                    <a:pt x="397548" y="406069"/>
                  </a:lnTo>
                  <a:lnTo>
                    <a:pt x="2925597" y="406082"/>
                  </a:lnTo>
                  <a:lnTo>
                    <a:pt x="2925597" y="12"/>
                  </a:lnTo>
                  <a:close/>
                </a:path>
              </a:pathLst>
            </a:custGeom>
            <a:solidFill>
              <a:srgbClr val="FF9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0628" rIns="0" bIns="0" rtlCol="0">
            <a:spAutoFit/>
          </a:bodyPr>
          <a:lstStyle/>
          <a:p>
            <a:pPr marL="852805">
              <a:lnSpc>
                <a:spcPct val="100000"/>
              </a:lnSpc>
              <a:spcBef>
                <a:spcPts val="860"/>
              </a:spcBef>
            </a:pPr>
            <a:r>
              <a:rPr sz="4400" dirty="0">
                <a:solidFill>
                  <a:srgbClr val="CCCCCC"/>
                </a:solidFill>
              </a:rPr>
              <a:t>GEDC</a:t>
            </a:r>
            <a:r>
              <a:rPr sz="4400" spc="-10" dirty="0">
                <a:solidFill>
                  <a:srgbClr val="CCCCCC"/>
                </a:solidFill>
              </a:rPr>
              <a:t> </a:t>
            </a:r>
            <a:r>
              <a:rPr sz="3600" dirty="0">
                <a:solidFill>
                  <a:srgbClr val="CCCCCC"/>
                </a:solidFill>
              </a:rPr>
              <a:t>Resources and </a:t>
            </a:r>
            <a:r>
              <a:rPr sz="3600" spc="-10" dirty="0">
                <a:solidFill>
                  <a:srgbClr val="CCCCCC"/>
                </a:solidFill>
              </a:rPr>
              <a:t>Dissemination</a:t>
            </a:r>
            <a:endParaRPr sz="3600"/>
          </a:p>
        </p:txBody>
      </p:sp>
      <p:pic>
        <p:nvPicPr>
          <p:cNvPr id="11" name="object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50" y="4477892"/>
            <a:ext cx="1511594" cy="28921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219" y="315244"/>
            <a:ext cx="2331439" cy="290578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955" y="2139423"/>
            <a:ext cx="1675825" cy="427885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408" y="1944422"/>
            <a:ext cx="2448633" cy="15252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062" y="4496353"/>
            <a:ext cx="2474720" cy="23358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0" y="1922534"/>
            <a:ext cx="4435322" cy="247068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563" y="3636974"/>
            <a:ext cx="3918893" cy="225219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4656" y="4860035"/>
            <a:ext cx="2432685" cy="1735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1400" spc="-10" dirty="0">
                <a:solidFill>
                  <a:srgbClr val="7F7F7F"/>
                </a:solidFill>
                <a:latin typeface="Gill Sans MT"/>
                <a:cs typeface="Gill Sans MT"/>
              </a:rPr>
              <a:t>GEMCast</a:t>
            </a:r>
            <a:endParaRPr sz="1400">
              <a:latin typeface="Gill Sans MT"/>
              <a:cs typeface="Gill Sans MT"/>
            </a:endParaRPr>
          </a:p>
          <a:p>
            <a:pPr marL="393700" indent="-3810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solidFill>
                  <a:srgbClr val="7F7F7F"/>
                </a:solidFill>
                <a:latin typeface="Gill Sans MT"/>
                <a:cs typeface="Gill Sans MT"/>
              </a:rPr>
              <a:t>Blog</a:t>
            </a:r>
            <a:r>
              <a:rPr sz="1400" spc="-1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7F7F7F"/>
                </a:solidFill>
                <a:latin typeface="Gill Sans MT"/>
                <a:cs typeface="Gill Sans MT"/>
              </a:rPr>
              <a:t>Post</a:t>
            </a:r>
            <a:endParaRPr sz="1400">
              <a:latin typeface="Gill Sans MT"/>
              <a:cs typeface="Gill Sans MT"/>
            </a:endParaRPr>
          </a:p>
          <a:p>
            <a:pPr marL="393700" indent="-381000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1400" spc="-10" dirty="0">
                <a:solidFill>
                  <a:srgbClr val="7F7F7F"/>
                </a:solidFill>
                <a:latin typeface="Gill Sans MT"/>
                <a:cs typeface="Gill Sans MT"/>
              </a:rPr>
              <a:t>Toolkits</a:t>
            </a:r>
            <a:endParaRPr sz="1400">
              <a:latin typeface="Gill Sans MT"/>
              <a:cs typeface="Gill Sans MT"/>
            </a:endParaRPr>
          </a:p>
          <a:p>
            <a:pPr marL="393700" indent="-3810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solidFill>
                  <a:srgbClr val="7F7F7F"/>
                </a:solidFill>
                <a:latin typeface="Gill Sans MT"/>
                <a:cs typeface="Gill Sans MT"/>
              </a:rPr>
              <a:t>Webinars</a:t>
            </a:r>
            <a:r>
              <a:rPr sz="1400" spc="-1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7F7F7F"/>
                </a:solidFill>
                <a:latin typeface="Gill Sans MT"/>
                <a:cs typeface="Gill Sans MT"/>
              </a:rPr>
              <a:t>(Live &amp; </a:t>
            </a:r>
            <a:r>
              <a:rPr sz="1200" spc="-10" dirty="0">
                <a:solidFill>
                  <a:srgbClr val="7F7F7F"/>
                </a:solidFill>
                <a:latin typeface="Gill Sans MT"/>
                <a:cs typeface="Gill Sans MT"/>
              </a:rPr>
              <a:t>On-demand</a:t>
            </a:r>
            <a:r>
              <a:rPr sz="1400" spc="-10" dirty="0">
                <a:solidFill>
                  <a:srgbClr val="7F7F7F"/>
                </a:solidFill>
                <a:latin typeface="Gill Sans MT"/>
                <a:cs typeface="Gill Sans MT"/>
              </a:rPr>
              <a:t>)</a:t>
            </a:r>
            <a:endParaRPr sz="1400">
              <a:latin typeface="Gill Sans MT"/>
              <a:cs typeface="Gill Sans MT"/>
            </a:endParaRPr>
          </a:p>
          <a:p>
            <a:pPr marL="393700" indent="-381000">
              <a:lnSpc>
                <a:spcPts val="1645"/>
              </a:lnSpc>
              <a:spcBef>
                <a:spcPts val="2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solidFill>
                  <a:srgbClr val="7F7F7F"/>
                </a:solidFill>
                <a:latin typeface="Gill Sans MT"/>
                <a:cs typeface="Gill Sans MT"/>
              </a:rPr>
              <a:t>Skills</a:t>
            </a:r>
            <a:r>
              <a:rPr sz="1400" spc="5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7F7F7F"/>
                </a:solidFill>
                <a:latin typeface="Gill Sans MT"/>
                <a:cs typeface="Gill Sans MT"/>
              </a:rPr>
              <a:t>Fair </a:t>
            </a:r>
            <a:r>
              <a:rPr sz="1400" spc="-10" dirty="0">
                <a:solidFill>
                  <a:srgbClr val="7F7F7F"/>
                </a:solidFill>
                <a:latin typeface="Gill Sans MT"/>
                <a:cs typeface="Gill Sans MT"/>
              </a:rPr>
              <a:t>Modules</a:t>
            </a:r>
            <a:endParaRPr sz="1400">
              <a:latin typeface="Gill Sans MT"/>
              <a:cs typeface="Gill Sans MT"/>
            </a:endParaRPr>
          </a:p>
          <a:p>
            <a:pPr marL="393700" indent="-381000">
              <a:lnSpc>
                <a:spcPts val="1645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1400" spc="-10" dirty="0">
                <a:solidFill>
                  <a:srgbClr val="7F7F7F"/>
                </a:solidFill>
                <a:latin typeface="Gill Sans MT"/>
                <a:cs typeface="Gill Sans MT"/>
              </a:rPr>
              <a:t>Geri-</a:t>
            </a:r>
            <a:r>
              <a:rPr sz="1400" spc="-25" dirty="0">
                <a:solidFill>
                  <a:srgbClr val="7F7F7F"/>
                </a:solidFill>
                <a:latin typeface="Gill Sans MT"/>
                <a:cs typeface="Gill Sans MT"/>
              </a:rPr>
              <a:t>EM</a:t>
            </a:r>
            <a:endParaRPr sz="1400">
              <a:latin typeface="Gill Sans MT"/>
              <a:cs typeface="Gill Sans MT"/>
            </a:endParaRPr>
          </a:p>
          <a:p>
            <a:pPr marL="393700" indent="-3810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1400" spc="-20" dirty="0">
                <a:solidFill>
                  <a:srgbClr val="7F7F7F"/>
                </a:solidFill>
                <a:latin typeface="Gill Sans MT"/>
                <a:cs typeface="Gill Sans MT"/>
              </a:rPr>
              <a:t>JGEM</a:t>
            </a:r>
            <a:endParaRPr sz="1400">
              <a:latin typeface="Gill Sans MT"/>
              <a:cs typeface="Gill Sans MT"/>
            </a:endParaRPr>
          </a:p>
          <a:p>
            <a:pPr marL="393700" indent="-381000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1400" dirty="0">
                <a:solidFill>
                  <a:srgbClr val="7F7F7F"/>
                </a:solidFill>
                <a:latin typeface="Gill Sans MT"/>
                <a:cs typeface="Gill Sans MT"/>
              </a:rPr>
              <a:t>HCS</a:t>
            </a:r>
            <a:r>
              <a:rPr sz="1400" spc="-15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7F7F7F"/>
                </a:solidFill>
                <a:latin typeface="Gill Sans MT"/>
                <a:cs typeface="Gill Sans MT"/>
              </a:rPr>
              <a:t>Roundtable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1" y="1926069"/>
            <a:ext cx="6096000" cy="30058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00" y="5042522"/>
            <a:ext cx="5793190" cy="15970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401" y="3891822"/>
            <a:ext cx="2119575" cy="23849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878" y="3893619"/>
            <a:ext cx="3176121" cy="29643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0"/>
            <a:ext cx="3733800" cy="36322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008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1800"/>
              </a:spcBef>
            </a:pPr>
            <a:r>
              <a:rPr sz="3200" dirty="0"/>
              <a:t>GEDC</a:t>
            </a:r>
            <a:r>
              <a:rPr sz="3200" spc="-15" dirty="0"/>
              <a:t> </a:t>
            </a:r>
            <a:r>
              <a:rPr sz="3200" dirty="0"/>
              <a:t>Geri</a:t>
            </a:r>
            <a:r>
              <a:rPr sz="3200" spc="-5" dirty="0"/>
              <a:t> </a:t>
            </a:r>
            <a:r>
              <a:rPr sz="3200" dirty="0"/>
              <a:t>ED </a:t>
            </a:r>
            <a:r>
              <a:rPr sz="3200" spc="-10" dirty="0"/>
              <a:t>Education</a:t>
            </a:r>
            <a:endParaRPr sz="3200"/>
          </a:p>
        </p:txBody>
      </p:sp>
      <p:pic>
        <p:nvPicPr>
          <p:cNvPr id="8" name="object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678" y="49283"/>
            <a:ext cx="3194820" cy="183606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66412" y="3518485"/>
            <a:ext cx="2926080" cy="3340100"/>
            <a:chOff x="9266412" y="3518485"/>
            <a:chExt cx="2926080" cy="33401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37694" y="5985071"/>
              <a:ext cx="870524" cy="8632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4446" y="3518485"/>
              <a:ext cx="1718066" cy="251443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9378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2110"/>
              </a:spcBef>
            </a:pPr>
            <a:r>
              <a:rPr sz="3200" dirty="0">
                <a:solidFill>
                  <a:srgbClr val="CCCCCC"/>
                </a:solidFill>
              </a:rPr>
              <a:t>Dementia</a:t>
            </a:r>
            <a:r>
              <a:rPr sz="3200" spc="-30" dirty="0">
                <a:solidFill>
                  <a:srgbClr val="CCCCCC"/>
                </a:solidFill>
              </a:rPr>
              <a:t> </a:t>
            </a:r>
            <a:r>
              <a:rPr sz="3200" dirty="0">
                <a:solidFill>
                  <a:srgbClr val="CCCCCC"/>
                </a:solidFill>
              </a:rPr>
              <a:t>&amp;</a:t>
            </a:r>
            <a:r>
              <a:rPr sz="3200" spc="-15" dirty="0">
                <a:solidFill>
                  <a:srgbClr val="CCCCCC"/>
                </a:solidFill>
              </a:rPr>
              <a:t> </a:t>
            </a:r>
            <a:r>
              <a:rPr sz="3200" dirty="0">
                <a:solidFill>
                  <a:srgbClr val="CCCCCC"/>
                </a:solidFill>
              </a:rPr>
              <a:t>Delirium</a:t>
            </a:r>
            <a:r>
              <a:rPr sz="3200" spc="-20" dirty="0">
                <a:solidFill>
                  <a:srgbClr val="CCCCCC"/>
                </a:solidFill>
              </a:rPr>
              <a:t> </a:t>
            </a:r>
            <a:r>
              <a:rPr sz="3200" spc="-10" dirty="0">
                <a:solidFill>
                  <a:srgbClr val="CCCCCC"/>
                </a:solidFill>
              </a:rPr>
              <a:t>Resources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830" y="3998307"/>
            <a:ext cx="1718066" cy="27913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161" y="675842"/>
            <a:ext cx="2524412" cy="9289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841" y="1604769"/>
            <a:ext cx="2637158" cy="22711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18" y="1643736"/>
            <a:ext cx="2419442" cy="283106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30" y="4604225"/>
            <a:ext cx="3171825" cy="20732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1890" y="261110"/>
            <a:ext cx="3026977" cy="316788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244" y="3980621"/>
            <a:ext cx="3215051" cy="260238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317" y="1845054"/>
            <a:ext cx="2884919" cy="18592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363" y="6412484"/>
            <a:ext cx="4147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325" algn="l"/>
              </a:tabLst>
            </a:pPr>
            <a:r>
              <a:rPr sz="1200" spc="-50" dirty="0">
                <a:solidFill>
                  <a:srgbClr val="BFBFBF"/>
                </a:solidFill>
                <a:latin typeface="Trebuchet MS"/>
                <a:cs typeface="Trebuchet MS"/>
              </a:rPr>
              <a:t>2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2020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864" y="6359312"/>
            <a:ext cx="1302822" cy="35503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61200" y="478800"/>
            <a:ext cx="10260330" cy="6188710"/>
            <a:chOff x="961200" y="478800"/>
            <a:chExt cx="10260330" cy="618871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200" y="478800"/>
              <a:ext cx="10259999" cy="5765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1008" y="6090893"/>
              <a:ext cx="1145581" cy="5766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7284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985114" y="6454647"/>
            <a:ext cx="44653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8C8E92"/>
                </a:solidFill>
                <a:latin typeface="Arial"/>
                <a:cs typeface="Arial"/>
              </a:rPr>
              <a:t>©</a:t>
            </a:r>
            <a:r>
              <a:rPr sz="1300" spc="95" dirty="0">
                <a:solidFill>
                  <a:srgbClr val="8C8E92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8E92"/>
                </a:solidFill>
                <a:latin typeface="Arial"/>
                <a:cs typeface="Arial"/>
              </a:rPr>
              <a:t>2019</a:t>
            </a:r>
            <a:r>
              <a:rPr sz="1300" spc="65" dirty="0">
                <a:solidFill>
                  <a:srgbClr val="8C8E92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8E92"/>
                </a:solidFill>
                <a:latin typeface="Arial"/>
                <a:cs typeface="Arial"/>
              </a:rPr>
              <a:t>The</a:t>
            </a:r>
            <a:r>
              <a:rPr sz="1300" spc="90" dirty="0">
                <a:solidFill>
                  <a:srgbClr val="8C8E92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8E92"/>
                </a:solidFill>
                <a:latin typeface="Arial"/>
                <a:cs typeface="Arial"/>
              </a:rPr>
              <a:t>Geriatric</a:t>
            </a:r>
            <a:r>
              <a:rPr sz="1300" spc="95" dirty="0">
                <a:solidFill>
                  <a:srgbClr val="8C8E92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8E92"/>
                </a:solidFill>
                <a:latin typeface="Arial"/>
                <a:cs typeface="Arial"/>
              </a:rPr>
              <a:t>Emergency</a:t>
            </a:r>
            <a:r>
              <a:rPr sz="1300" spc="90" dirty="0">
                <a:solidFill>
                  <a:srgbClr val="8C8E92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8C8E92"/>
                </a:solidFill>
                <a:latin typeface="Arial"/>
                <a:cs typeface="Arial"/>
              </a:rPr>
              <a:t>Department</a:t>
            </a:r>
            <a:r>
              <a:rPr sz="1300" spc="95" dirty="0">
                <a:solidFill>
                  <a:srgbClr val="8C8E92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8C8E92"/>
                </a:solidFill>
                <a:latin typeface="Arial"/>
                <a:cs typeface="Arial"/>
              </a:rPr>
              <a:t>Collaborative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537718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Trebuchet MS"/>
                <a:cs typeface="Trebuchet MS"/>
              </a:rPr>
              <a:t>Synergy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400" y="1624583"/>
            <a:ext cx="1816735" cy="2298700"/>
            <a:chOff x="5105400" y="1624583"/>
            <a:chExt cx="1816735" cy="2298700"/>
          </a:xfrm>
        </p:grpSpPr>
        <p:pic>
          <p:nvPicPr>
            <p:cNvPr id="14" name="object 1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400" y="1624583"/>
              <a:ext cx="1816607" cy="22981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038" y="1647375"/>
              <a:ext cx="1724530" cy="220651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151038" y="1647375"/>
              <a:ext cx="1724660" cy="2206625"/>
            </a:xfrm>
            <a:custGeom>
              <a:avLst/>
              <a:gdLst/>
              <a:ahLst/>
              <a:cxnLst/>
              <a:rect l="l" t="t" r="r" b="b"/>
              <a:pathLst>
                <a:path w="1724659" h="2206625">
                  <a:moveTo>
                    <a:pt x="0" y="1103257"/>
                  </a:moveTo>
                  <a:lnTo>
                    <a:pt x="994" y="1049803"/>
                  </a:lnTo>
                  <a:lnTo>
                    <a:pt x="3947" y="997006"/>
                  </a:lnTo>
                  <a:lnTo>
                    <a:pt x="8813" y="944923"/>
                  </a:lnTo>
                  <a:lnTo>
                    <a:pt x="15547" y="893612"/>
                  </a:lnTo>
                  <a:lnTo>
                    <a:pt x="24105" y="843131"/>
                  </a:lnTo>
                  <a:lnTo>
                    <a:pt x="34440" y="793538"/>
                  </a:lnTo>
                  <a:lnTo>
                    <a:pt x="46508" y="744891"/>
                  </a:lnTo>
                  <a:lnTo>
                    <a:pt x="60264" y="697247"/>
                  </a:lnTo>
                  <a:lnTo>
                    <a:pt x="75662" y="650664"/>
                  </a:lnTo>
                  <a:lnTo>
                    <a:pt x="92657" y="605200"/>
                  </a:lnTo>
                  <a:lnTo>
                    <a:pt x="111205" y="560913"/>
                  </a:lnTo>
                  <a:lnTo>
                    <a:pt x="131259" y="517860"/>
                  </a:lnTo>
                  <a:lnTo>
                    <a:pt x="152774" y="476099"/>
                  </a:lnTo>
                  <a:lnTo>
                    <a:pt x="175707" y="435689"/>
                  </a:lnTo>
                  <a:lnTo>
                    <a:pt x="200010" y="396686"/>
                  </a:lnTo>
                  <a:lnTo>
                    <a:pt x="225640" y="359149"/>
                  </a:lnTo>
                  <a:lnTo>
                    <a:pt x="252551" y="323136"/>
                  </a:lnTo>
                  <a:lnTo>
                    <a:pt x="280698" y="288704"/>
                  </a:lnTo>
                  <a:lnTo>
                    <a:pt x="310035" y="255911"/>
                  </a:lnTo>
                  <a:lnTo>
                    <a:pt x="340518" y="224815"/>
                  </a:lnTo>
                  <a:lnTo>
                    <a:pt x="372102" y="195473"/>
                  </a:lnTo>
                  <a:lnTo>
                    <a:pt x="404740" y="167944"/>
                  </a:lnTo>
                  <a:lnTo>
                    <a:pt x="438389" y="142285"/>
                  </a:lnTo>
                  <a:lnTo>
                    <a:pt x="473002" y="118554"/>
                  </a:lnTo>
                  <a:lnTo>
                    <a:pt x="508535" y="96809"/>
                  </a:lnTo>
                  <a:lnTo>
                    <a:pt x="544943" y="77107"/>
                  </a:lnTo>
                  <a:lnTo>
                    <a:pt x="582179" y="59507"/>
                  </a:lnTo>
                  <a:lnTo>
                    <a:pt x="620201" y="44066"/>
                  </a:lnTo>
                  <a:lnTo>
                    <a:pt x="658961" y="30842"/>
                  </a:lnTo>
                  <a:lnTo>
                    <a:pt x="698414" y="19893"/>
                  </a:lnTo>
                  <a:lnTo>
                    <a:pt x="738517" y="11276"/>
                  </a:lnTo>
                  <a:lnTo>
                    <a:pt x="779223" y="5050"/>
                  </a:lnTo>
                  <a:lnTo>
                    <a:pt x="820487" y="1272"/>
                  </a:lnTo>
                  <a:lnTo>
                    <a:pt x="862265" y="0"/>
                  </a:lnTo>
                  <a:lnTo>
                    <a:pt x="904043" y="1272"/>
                  </a:lnTo>
                  <a:lnTo>
                    <a:pt x="945307" y="5050"/>
                  </a:lnTo>
                  <a:lnTo>
                    <a:pt x="986013" y="11276"/>
                  </a:lnTo>
                  <a:lnTo>
                    <a:pt x="1026116" y="19893"/>
                  </a:lnTo>
                  <a:lnTo>
                    <a:pt x="1065570" y="30842"/>
                  </a:lnTo>
                  <a:lnTo>
                    <a:pt x="1104330" y="44066"/>
                  </a:lnTo>
                  <a:lnTo>
                    <a:pt x="1142351" y="59507"/>
                  </a:lnTo>
                  <a:lnTo>
                    <a:pt x="1179588" y="77107"/>
                  </a:lnTo>
                  <a:lnTo>
                    <a:pt x="1215995" y="96809"/>
                  </a:lnTo>
                  <a:lnTo>
                    <a:pt x="1251528" y="118554"/>
                  </a:lnTo>
                  <a:lnTo>
                    <a:pt x="1286142" y="142285"/>
                  </a:lnTo>
                  <a:lnTo>
                    <a:pt x="1319790" y="167944"/>
                  </a:lnTo>
                  <a:lnTo>
                    <a:pt x="1352429" y="195473"/>
                  </a:lnTo>
                  <a:lnTo>
                    <a:pt x="1384012" y="224815"/>
                  </a:lnTo>
                  <a:lnTo>
                    <a:pt x="1414495" y="255911"/>
                  </a:lnTo>
                  <a:lnTo>
                    <a:pt x="1443832" y="288704"/>
                  </a:lnTo>
                  <a:lnTo>
                    <a:pt x="1471979" y="323136"/>
                  </a:lnTo>
                  <a:lnTo>
                    <a:pt x="1498890" y="359149"/>
                  </a:lnTo>
                  <a:lnTo>
                    <a:pt x="1524520" y="396686"/>
                  </a:lnTo>
                  <a:lnTo>
                    <a:pt x="1548823" y="435689"/>
                  </a:lnTo>
                  <a:lnTo>
                    <a:pt x="1571756" y="476099"/>
                  </a:lnTo>
                  <a:lnTo>
                    <a:pt x="1593272" y="517860"/>
                  </a:lnTo>
                  <a:lnTo>
                    <a:pt x="1613326" y="560913"/>
                  </a:lnTo>
                  <a:lnTo>
                    <a:pt x="1631873" y="605200"/>
                  </a:lnTo>
                  <a:lnTo>
                    <a:pt x="1648868" y="650664"/>
                  </a:lnTo>
                  <a:lnTo>
                    <a:pt x="1664266" y="697247"/>
                  </a:lnTo>
                  <a:lnTo>
                    <a:pt x="1678022" y="744891"/>
                  </a:lnTo>
                  <a:lnTo>
                    <a:pt x="1690090" y="793538"/>
                  </a:lnTo>
                  <a:lnTo>
                    <a:pt x="1700425" y="843131"/>
                  </a:lnTo>
                  <a:lnTo>
                    <a:pt x="1708983" y="893612"/>
                  </a:lnTo>
                  <a:lnTo>
                    <a:pt x="1715717" y="944923"/>
                  </a:lnTo>
                  <a:lnTo>
                    <a:pt x="1720583" y="997006"/>
                  </a:lnTo>
                  <a:lnTo>
                    <a:pt x="1723536" y="1049803"/>
                  </a:lnTo>
                  <a:lnTo>
                    <a:pt x="1724531" y="1103257"/>
                  </a:lnTo>
                  <a:lnTo>
                    <a:pt x="1723536" y="1156710"/>
                  </a:lnTo>
                  <a:lnTo>
                    <a:pt x="1720583" y="1209508"/>
                  </a:lnTo>
                  <a:lnTo>
                    <a:pt x="1715717" y="1261590"/>
                  </a:lnTo>
                  <a:lnTo>
                    <a:pt x="1708983" y="1312901"/>
                  </a:lnTo>
                  <a:lnTo>
                    <a:pt x="1700425" y="1363382"/>
                  </a:lnTo>
                  <a:lnTo>
                    <a:pt x="1690090" y="1412975"/>
                  </a:lnTo>
                  <a:lnTo>
                    <a:pt x="1678022" y="1461622"/>
                  </a:lnTo>
                  <a:lnTo>
                    <a:pt x="1664266" y="1509266"/>
                  </a:lnTo>
                  <a:lnTo>
                    <a:pt x="1648868" y="1555849"/>
                  </a:lnTo>
                  <a:lnTo>
                    <a:pt x="1631873" y="1601313"/>
                  </a:lnTo>
                  <a:lnTo>
                    <a:pt x="1613326" y="1645600"/>
                  </a:lnTo>
                  <a:lnTo>
                    <a:pt x="1593272" y="1688653"/>
                  </a:lnTo>
                  <a:lnTo>
                    <a:pt x="1571756" y="1730414"/>
                  </a:lnTo>
                  <a:lnTo>
                    <a:pt x="1548823" y="1770824"/>
                  </a:lnTo>
                  <a:lnTo>
                    <a:pt x="1524520" y="1809827"/>
                  </a:lnTo>
                  <a:lnTo>
                    <a:pt x="1498890" y="1847364"/>
                  </a:lnTo>
                  <a:lnTo>
                    <a:pt x="1471979" y="1883377"/>
                  </a:lnTo>
                  <a:lnTo>
                    <a:pt x="1443832" y="1917809"/>
                  </a:lnTo>
                  <a:lnTo>
                    <a:pt x="1414495" y="1950602"/>
                  </a:lnTo>
                  <a:lnTo>
                    <a:pt x="1384012" y="1981698"/>
                  </a:lnTo>
                  <a:lnTo>
                    <a:pt x="1352429" y="2011040"/>
                  </a:lnTo>
                  <a:lnTo>
                    <a:pt x="1319790" y="2038569"/>
                  </a:lnTo>
                  <a:lnTo>
                    <a:pt x="1286142" y="2064228"/>
                  </a:lnTo>
                  <a:lnTo>
                    <a:pt x="1251528" y="2087959"/>
                  </a:lnTo>
                  <a:lnTo>
                    <a:pt x="1215995" y="2109704"/>
                  </a:lnTo>
                  <a:lnTo>
                    <a:pt x="1179588" y="2129406"/>
                  </a:lnTo>
                  <a:lnTo>
                    <a:pt x="1142351" y="2147006"/>
                  </a:lnTo>
                  <a:lnTo>
                    <a:pt x="1104330" y="2162447"/>
                  </a:lnTo>
                  <a:lnTo>
                    <a:pt x="1065570" y="2175671"/>
                  </a:lnTo>
                  <a:lnTo>
                    <a:pt x="1026116" y="2186620"/>
                  </a:lnTo>
                  <a:lnTo>
                    <a:pt x="986013" y="2195237"/>
                  </a:lnTo>
                  <a:lnTo>
                    <a:pt x="945307" y="2201463"/>
                  </a:lnTo>
                  <a:lnTo>
                    <a:pt x="904043" y="2205241"/>
                  </a:lnTo>
                  <a:lnTo>
                    <a:pt x="862265" y="2206514"/>
                  </a:lnTo>
                  <a:lnTo>
                    <a:pt x="820487" y="2205241"/>
                  </a:lnTo>
                  <a:lnTo>
                    <a:pt x="779223" y="2201463"/>
                  </a:lnTo>
                  <a:lnTo>
                    <a:pt x="738517" y="2195237"/>
                  </a:lnTo>
                  <a:lnTo>
                    <a:pt x="698414" y="2186620"/>
                  </a:lnTo>
                  <a:lnTo>
                    <a:pt x="658961" y="2175671"/>
                  </a:lnTo>
                  <a:lnTo>
                    <a:pt x="620201" y="2162447"/>
                  </a:lnTo>
                  <a:lnTo>
                    <a:pt x="582179" y="2147006"/>
                  </a:lnTo>
                  <a:lnTo>
                    <a:pt x="544943" y="2129406"/>
                  </a:lnTo>
                  <a:lnTo>
                    <a:pt x="508535" y="2109704"/>
                  </a:lnTo>
                  <a:lnTo>
                    <a:pt x="473002" y="2087959"/>
                  </a:lnTo>
                  <a:lnTo>
                    <a:pt x="438389" y="2064228"/>
                  </a:lnTo>
                  <a:lnTo>
                    <a:pt x="404740" y="2038569"/>
                  </a:lnTo>
                  <a:lnTo>
                    <a:pt x="372102" y="2011040"/>
                  </a:lnTo>
                  <a:lnTo>
                    <a:pt x="340518" y="1981698"/>
                  </a:lnTo>
                  <a:lnTo>
                    <a:pt x="310035" y="1950602"/>
                  </a:lnTo>
                  <a:lnTo>
                    <a:pt x="280698" y="1917809"/>
                  </a:lnTo>
                  <a:lnTo>
                    <a:pt x="252551" y="1883377"/>
                  </a:lnTo>
                  <a:lnTo>
                    <a:pt x="225640" y="1847364"/>
                  </a:lnTo>
                  <a:lnTo>
                    <a:pt x="200010" y="1809827"/>
                  </a:lnTo>
                  <a:lnTo>
                    <a:pt x="175707" y="1770824"/>
                  </a:lnTo>
                  <a:lnTo>
                    <a:pt x="152774" y="1730414"/>
                  </a:lnTo>
                  <a:lnTo>
                    <a:pt x="131259" y="1688653"/>
                  </a:lnTo>
                  <a:lnTo>
                    <a:pt x="111205" y="1645600"/>
                  </a:lnTo>
                  <a:lnTo>
                    <a:pt x="92657" y="1601313"/>
                  </a:lnTo>
                  <a:lnTo>
                    <a:pt x="75662" y="1555849"/>
                  </a:lnTo>
                  <a:lnTo>
                    <a:pt x="60264" y="1509266"/>
                  </a:lnTo>
                  <a:lnTo>
                    <a:pt x="46508" y="1461622"/>
                  </a:lnTo>
                  <a:lnTo>
                    <a:pt x="34440" y="1412975"/>
                  </a:lnTo>
                  <a:lnTo>
                    <a:pt x="24105" y="1363382"/>
                  </a:lnTo>
                  <a:lnTo>
                    <a:pt x="15547" y="1312901"/>
                  </a:lnTo>
                  <a:lnTo>
                    <a:pt x="8813" y="1261590"/>
                  </a:lnTo>
                  <a:lnTo>
                    <a:pt x="3947" y="1209508"/>
                  </a:lnTo>
                  <a:lnTo>
                    <a:pt x="994" y="1156710"/>
                  </a:lnTo>
                  <a:lnTo>
                    <a:pt x="0" y="1103257"/>
                  </a:lnTo>
                  <a:close/>
                </a:path>
              </a:pathLst>
            </a:custGeom>
            <a:ln w="9525">
              <a:solidFill>
                <a:srgbClr val="2387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1620" y="2286991"/>
              <a:ext cx="708759" cy="6190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2752" y="2004722"/>
              <a:ext cx="1295580" cy="1647343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217" y="4843301"/>
            <a:ext cx="678953" cy="43206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931862" y="5261355"/>
            <a:ext cx="138747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 marR="5080" indent="-138430">
              <a:lnSpc>
                <a:spcPct val="130000"/>
              </a:lnSpc>
              <a:spcBef>
                <a:spcPts val="100"/>
              </a:spcBef>
            </a:pP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Greater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Patient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Satisfaction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31" y="4729050"/>
            <a:ext cx="660564" cy="66056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818256" y="5364988"/>
            <a:ext cx="1154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Lower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Costs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457" y="4693746"/>
            <a:ext cx="660564" cy="66374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095064" y="5267451"/>
            <a:ext cx="203644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740" marR="5080" indent="-447675">
              <a:lnSpc>
                <a:spcPct val="130000"/>
              </a:lnSpc>
              <a:spcBef>
                <a:spcPts val="100"/>
              </a:spcBef>
            </a:pP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16.5%</a:t>
            </a:r>
            <a:r>
              <a:rPr sz="16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Reduced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risk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readmission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5300" y="4605067"/>
            <a:ext cx="841099" cy="84109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8591687" y="5276596"/>
            <a:ext cx="31089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0" marR="5080" indent="-1066800">
              <a:lnSpc>
                <a:spcPct val="1312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LOWER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RISK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30-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day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fall-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related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ED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revisits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15" y="1424710"/>
            <a:ext cx="4806614" cy="270249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162" y="1459716"/>
            <a:ext cx="5060115" cy="26674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F33A691-469D-E566-BAE0-4853B05734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61394" y="6102455"/>
            <a:ext cx="2993395" cy="6401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233" y="6097817"/>
            <a:ext cx="1670785" cy="5952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8888" rIns="0" bIns="0" rtlCol="0">
            <a:spAutoFit/>
          </a:bodyPr>
          <a:lstStyle/>
          <a:p>
            <a:pPr marL="705485">
              <a:lnSpc>
                <a:spcPct val="100000"/>
              </a:lnSpc>
              <a:spcBef>
                <a:spcPts val="1240"/>
              </a:spcBef>
            </a:pPr>
            <a:r>
              <a:rPr dirty="0"/>
              <a:t>Collaborating</a:t>
            </a:r>
            <a:r>
              <a:rPr spc="5" dirty="0"/>
              <a:t> </a:t>
            </a:r>
            <a:r>
              <a:rPr spc="-10" dirty="0"/>
              <a:t>Partners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91" y="1950931"/>
            <a:ext cx="3220906" cy="10347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981" y="2100121"/>
            <a:ext cx="3190408" cy="6490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710" y="736355"/>
            <a:ext cx="1485016" cy="7438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909" y="3225394"/>
            <a:ext cx="1800645" cy="83853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07" y="3339317"/>
            <a:ext cx="2013989" cy="66478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290" y="3177344"/>
            <a:ext cx="1981117" cy="79244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83" y="3225394"/>
            <a:ext cx="2440762" cy="67404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875" y="2598379"/>
            <a:ext cx="3150406" cy="36904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35" y="5354296"/>
            <a:ext cx="2594673" cy="106576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522" y="6045908"/>
            <a:ext cx="3046519" cy="62247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63" y="4313069"/>
            <a:ext cx="1833515" cy="87233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282" y="4313069"/>
            <a:ext cx="3964480" cy="64629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558" y="5222896"/>
            <a:ext cx="2599017" cy="47254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949" y="4398890"/>
            <a:ext cx="2136400" cy="75308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337" y="4416726"/>
            <a:ext cx="1555681" cy="91510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318" y="5761503"/>
            <a:ext cx="1627010" cy="5694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201" y="6436197"/>
            <a:ext cx="416496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  <a:tabLst>
                <a:tab pos="3448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22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2021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184" y="6357801"/>
            <a:ext cx="1331367" cy="36481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" y="0"/>
            <a:ext cx="5651500" cy="6858000"/>
          </a:xfrm>
          <a:custGeom>
            <a:avLst/>
            <a:gdLst/>
            <a:ahLst/>
            <a:cxnLst/>
            <a:rect l="l" t="t" r="r" b="b"/>
            <a:pathLst>
              <a:path w="5651500" h="6858000">
                <a:moveTo>
                  <a:pt x="5651207" y="0"/>
                </a:moveTo>
                <a:lnTo>
                  <a:pt x="0" y="0"/>
                </a:lnTo>
                <a:lnTo>
                  <a:pt x="0" y="6858000"/>
                </a:lnTo>
                <a:lnTo>
                  <a:pt x="5651207" y="6858000"/>
                </a:lnTo>
                <a:lnTo>
                  <a:pt x="5651207" y="0"/>
                </a:lnTo>
                <a:close/>
              </a:path>
            </a:pathLst>
          </a:custGeom>
          <a:solidFill>
            <a:srgbClr val="268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5302" y="2045715"/>
            <a:ext cx="4678045" cy="228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550"/>
              </a:lnSpc>
              <a:spcBef>
                <a:spcPts val="100"/>
              </a:spcBef>
            </a:pPr>
            <a:r>
              <a:rPr sz="4000" b="1" spc="-110" dirty="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r>
              <a:rPr sz="40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4000" b="1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4000">
              <a:latin typeface="Trebuchet MS"/>
              <a:cs typeface="Trebuchet MS"/>
            </a:endParaRPr>
          </a:p>
          <a:p>
            <a:pPr marL="12700" marR="5080">
              <a:lnSpc>
                <a:spcPts val="4390"/>
              </a:lnSpc>
              <a:spcBef>
                <a:spcPts val="235"/>
              </a:spcBef>
            </a:pPr>
            <a:r>
              <a:rPr sz="4000" b="1" spc="-130" dirty="0">
                <a:solidFill>
                  <a:srgbClr val="FFFFFF"/>
                </a:solidFill>
                <a:latin typeface="Trebuchet MS"/>
                <a:cs typeface="Trebuchet MS"/>
              </a:rPr>
              <a:t>Geriatric</a:t>
            </a:r>
            <a:r>
              <a:rPr sz="40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50" dirty="0">
                <a:solidFill>
                  <a:srgbClr val="FFFFFF"/>
                </a:solidFill>
                <a:latin typeface="Trebuchet MS"/>
                <a:cs typeface="Trebuchet MS"/>
              </a:rPr>
              <a:t>Emergency </a:t>
            </a:r>
            <a:r>
              <a:rPr sz="4000" b="1" spc="-130" dirty="0">
                <a:solidFill>
                  <a:srgbClr val="FFFFFF"/>
                </a:solidFill>
                <a:latin typeface="Trebuchet MS"/>
                <a:cs typeface="Trebuchet MS"/>
              </a:rPr>
              <a:t>Department</a:t>
            </a:r>
            <a:r>
              <a:rPr sz="40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ts val="4245"/>
              </a:lnSpc>
            </a:pPr>
            <a:r>
              <a:rPr sz="4000" b="1" spc="-114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40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45" dirty="0">
                <a:solidFill>
                  <a:srgbClr val="FFFFFF"/>
                </a:solidFill>
                <a:latin typeface="Trebuchet MS"/>
                <a:cs typeface="Trebuchet MS"/>
              </a:rPr>
              <a:t>my</a:t>
            </a:r>
            <a:r>
              <a:rPr sz="4000" b="1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Trebuchet MS"/>
                <a:cs typeface="Trebuchet MS"/>
              </a:rPr>
              <a:t>hospital?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159209" y="387840"/>
            <a:ext cx="862965" cy="862965"/>
            <a:chOff x="6159209" y="387840"/>
            <a:chExt cx="862965" cy="862965"/>
          </a:xfrm>
        </p:grpSpPr>
        <p:sp>
          <p:nvSpPr>
            <p:cNvPr id="7" name="object 7"/>
            <p:cNvSpPr/>
            <p:nvPr/>
          </p:nvSpPr>
          <p:spPr>
            <a:xfrm>
              <a:off x="6159209" y="387840"/>
              <a:ext cx="862965" cy="862965"/>
            </a:xfrm>
            <a:custGeom>
              <a:avLst/>
              <a:gdLst/>
              <a:ahLst/>
              <a:cxnLst/>
              <a:rect l="l" t="t" r="r" b="b"/>
              <a:pathLst>
                <a:path w="862965" h="862965">
                  <a:moveTo>
                    <a:pt x="431289" y="0"/>
                  </a:moveTo>
                  <a:lnTo>
                    <a:pt x="384295" y="2530"/>
                  </a:lnTo>
                  <a:lnTo>
                    <a:pt x="338768" y="9947"/>
                  </a:lnTo>
                  <a:lnTo>
                    <a:pt x="294969" y="21987"/>
                  </a:lnTo>
                  <a:lnTo>
                    <a:pt x="253161" y="38387"/>
                  </a:lnTo>
                  <a:lnTo>
                    <a:pt x="213609" y="58883"/>
                  </a:lnTo>
                  <a:lnTo>
                    <a:pt x="176575" y="83213"/>
                  </a:lnTo>
                  <a:lnTo>
                    <a:pt x="142323" y="111114"/>
                  </a:lnTo>
                  <a:lnTo>
                    <a:pt x="111114" y="142322"/>
                  </a:lnTo>
                  <a:lnTo>
                    <a:pt x="83214" y="176575"/>
                  </a:lnTo>
                  <a:lnTo>
                    <a:pt x="58883" y="213609"/>
                  </a:lnTo>
                  <a:lnTo>
                    <a:pt x="38387" y="253161"/>
                  </a:lnTo>
                  <a:lnTo>
                    <a:pt x="21987" y="294968"/>
                  </a:lnTo>
                  <a:lnTo>
                    <a:pt x="9947" y="338767"/>
                  </a:lnTo>
                  <a:lnTo>
                    <a:pt x="2530" y="384295"/>
                  </a:lnTo>
                  <a:lnTo>
                    <a:pt x="0" y="431289"/>
                  </a:lnTo>
                  <a:lnTo>
                    <a:pt x="2530" y="478283"/>
                  </a:lnTo>
                  <a:lnTo>
                    <a:pt x="9947" y="523811"/>
                  </a:lnTo>
                  <a:lnTo>
                    <a:pt x="21987" y="567610"/>
                  </a:lnTo>
                  <a:lnTo>
                    <a:pt x="38387" y="609417"/>
                  </a:lnTo>
                  <a:lnTo>
                    <a:pt x="58883" y="648969"/>
                  </a:lnTo>
                  <a:lnTo>
                    <a:pt x="83214" y="686003"/>
                  </a:lnTo>
                  <a:lnTo>
                    <a:pt x="111114" y="720256"/>
                  </a:lnTo>
                  <a:lnTo>
                    <a:pt x="142323" y="751464"/>
                  </a:lnTo>
                  <a:lnTo>
                    <a:pt x="176575" y="779365"/>
                  </a:lnTo>
                  <a:lnTo>
                    <a:pt x="213609" y="803695"/>
                  </a:lnTo>
                  <a:lnTo>
                    <a:pt x="253161" y="824191"/>
                  </a:lnTo>
                  <a:lnTo>
                    <a:pt x="294969" y="840591"/>
                  </a:lnTo>
                  <a:lnTo>
                    <a:pt x="338768" y="852631"/>
                  </a:lnTo>
                  <a:lnTo>
                    <a:pt x="384295" y="860048"/>
                  </a:lnTo>
                  <a:lnTo>
                    <a:pt x="431289" y="862578"/>
                  </a:lnTo>
                  <a:lnTo>
                    <a:pt x="478283" y="860048"/>
                  </a:lnTo>
                  <a:lnTo>
                    <a:pt x="523811" y="852631"/>
                  </a:lnTo>
                  <a:lnTo>
                    <a:pt x="567610" y="840591"/>
                  </a:lnTo>
                  <a:lnTo>
                    <a:pt x="609417" y="824191"/>
                  </a:lnTo>
                  <a:lnTo>
                    <a:pt x="648969" y="803695"/>
                  </a:lnTo>
                  <a:lnTo>
                    <a:pt x="686003" y="779365"/>
                  </a:lnTo>
                  <a:lnTo>
                    <a:pt x="720256" y="751464"/>
                  </a:lnTo>
                  <a:lnTo>
                    <a:pt x="751465" y="720256"/>
                  </a:lnTo>
                  <a:lnTo>
                    <a:pt x="779365" y="686003"/>
                  </a:lnTo>
                  <a:lnTo>
                    <a:pt x="803696" y="648969"/>
                  </a:lnTo>
                  <a:lnTo>
                    <a:pt x="824192" y="609417"/>
                  </a:lnTo>
                  <a:lnTo>
                    <a:pt x="840592" y="567610"/>
                  </a:lnTo>
                  <a:lnTo>
                    <a:pt x="852632" y="523811"/>
                  </a:lnTo>
                  <a:lnTo>
                    <a:pt x="860049" y="478283"/>
                  </a:lnTo>
                  <a:lnTo>
                    <a:pt x="862580" y="431289"/>
                  </a:lnTo>
                  <a:lnTo>
                    <a:pt x="860049" y="384295"/>
                  </a:lnTo>
                  <a:lnTo>
                    <a:pt x="852632" y="338767"/>
                  </a:lnTo>
                  <a:lnTo>
                    <a:pt x="840592" y="294968"/>
                  </a:lnTo>
                  <a:lnTo>
                    <a:pt x="824192" y="253161"/>
                  </a:lnTo>
                  <a:lnTo>
                    <a:pt x="803696" y="213609"/>
                  </a:lnTo>
                  <a:lnTo>
                    <a:pt x="779365" y="176575"/>
                  </a:lnTo>
                  <a:lnTo>
                    <a:pt x="751465" y="142322"/>
                  </a:lnTo>
                  <a:lnTo>
                    <a:pt x="720256" y="111114"/>
                  </a:lnTo>
                  <a:lnTo>
                    <a:pt x="686003" y="83213"/>
                  </a:lnTo>
                  <a:lnTo>
                    <a:pt x="648969" y="58883"/>
                  </a:lnTo>
                  <a:lnTo>
                    <a:pt x="609417" y="38387"/>
                  </a:lnTo>
                  <a:lnTo>
                    <a:pt x="567610" y="21987"/>
                  </a:lnTo>
                  <a:lnTo>
                    <a:pt x="523811" y="9947"/>
                  </a:lnTo>
                  <a:lnTo>
                    <a:pt x="478283" y="2530"/>
                  </a:lnTo>
                  <a:lnTo>
                    <a:pt x="431289" y="0"/>
                  </a:lnTo>
                  <a:close/>
                </a:path>
              </a:pathLst>
            </a:custGeom>
            <a:solidFill>
              <a:srgbClr val="268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9256" y="493776"/>
              <a:ext cx="691896" cy="69189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159209" y="1580305"/>
            <a:ext cx="862965" cy="862965"/>
            <a:chOff x="6159209" y="1580305"/>
            <a:chExt cx="862965" cy="862965"/>
          </a:xfrm>
        </p:grpSpPr>
        <p:sp>
          <p:nvSpPr>
            <p:cNvPr id="10" name="object 10"/>
            <p:cNvSpPr/>
            <p:nvPr/>
          </p:nvSpPr>
          <p:spPr>
            <a:xfrm>
              <a:off x="6159209" y="1580305"/>
              <a:ext cx="862965" cy="862965"/>
            </a:xfrm>
            <a:custGeom>
              <a:avLst/>
              <a:gdLst/>
              <a:ahLst/>
              <a:cxnLst/>
              <a:rect l="l" t="t" r="r" b="b"/>
              <a:pathLst>
                <a:path w="862965" h="862964">
                  <a:moveTo>
                    <a:pt x="431289" y="0"/>
                  </a:moveTo>
                  <a:lnTo>
                    <a:pt x="384295" y="2530"/>
                  </a:lnTo>
                  <a:lnTo>
                    <a:pt x="338768" y="9947"/>
                  </a:lnTo>
                  <a:lnTo>
                    <a:pt x="294969" y="21987"/>
                  </a:lnTo>
                  <a:lnTo>
                    <a:pt x="253161" y="38387"/>
                  </a:lnTo>
                  <a:lnTo>
                    <a:pt x="213609" y="58883"/>
                  </a:lnTo>
                  <a:lnTo>
                    <a:pt x="176575" y="83213"/>
                  </a:lnTo>
                  <a:lnTo>
                    <a:pt x="142323" y="111114"/>
                  </a:lnTo>
                  <a:lnTo>
                    <a:pt x="111114" y="142322"/>
                  </a:lnTo>
                  <a:lnTo>
                    <a:pt x="83214" y="176575"/>
                  </a:lnTo>
                  <a:lnTo>
                    <a:pt x="58883" y="213609"/>
                  </a:lnTo>
                  <a:lnTo>
                    <a:pt x="38387" y="253161"/>
                  </a:lnTo>
                  <a:lnTo>
                    <a:pt x="21987" y="294968"/>
                  </a:lnTo>
                  <a:lnTo>
                    <a:pt x="9947" y="338767"/>
                  </a:lnTo>
                  <a:lnTo>
                    <a:pt x="2530" y="384295"/>
                  </a:lnTo>
                  <a:lnTo>
                    <a:pt x="0" y="431289"/>
                  </a:lnTo>
                  <a:lnTo>
                    <a:pt x="2530" y="478283"/>
                  </a:lnTo>
                  <a:lnTo>
                    <a:pt x="9947" y="523810"/>
                  </a:lnTo>
                  <a:lnTo>
                    <a:pt x="21987" y="567609"/>
                  </a:lnTo>
                  <a:lnTo>
                    <a:pt x="38387" y="609416"/>
                  </a:lnTo>
                  <a:lnTo>
                    <a:pt x="58883" y="648969"/>
                  </a:lnTo>
                  <a:lnTo>
                    <a:pt x="83214" y="686002"/>
                  </a:lnTo>
                  <a:lnTo>
                    <a:pt x="111114" y="720255"/>
                  </a:lnTo>
                  <a:lnTo>
                    <a:pt x="142323" y="751463"/>
                  </a:lnTo>
                  <a:lnTo>
                    <a:pt x="176575" y="779364"/>
                  </a:lnTo>
                  <a:lnTo>
                    <a:pt x="213609" y="803695"/>
                  </a:lnTo>
                  <a:lnTo>
                    <a:pt x="253161" y="824191"/>
                  </a:lnTo>
                  <a:lnTo>
                    <a:pt x="294969" y="840591"/>
                  </a:lnTo>
                  <a:lnTo>
                    <a:pt x="338768" y="852631"/>
                  </a:lnTo>
                  <a:lnTo>
                    <a:pt x="384295" y="860048"/>
                  </a:lnTo>
                  <a:lnTo>
                    <a:pt x="431289" y="862578"/>
                  </a:lnTo>
                  <a:lnTo>
                    <a:pt x="478283" y="860048"/>
                  </a:lnTo>
                  <a:lnTo>
                    <a:pt x="523811" y="852631"/>
                  </a:lnTo>
                  <a:lnTo>
                    <a:pt x="567610" y="840591"/>
                  </a:lnTo>
                  <a:lnTo>
                    <a:pt x="609417" y="824191"/>
                  </a:lnTo>
                  <a:lnTo>
                    <a:pt x="648969" y="803695"/>
                  </a:lnTo>
                  <a:lnTo>
                    <a:pt x="686003" y="779364"/>
                  </a:lnTo>
                  <a:lnTo>
                    <a:pt x="720256" y="751463"/>
                  </a:lnTo>
                  <a:lnTo>
                    <a:pt x="751465" y="720255"/>
                  </a:lnTo>
                  <a:lnTo>
                    <a:pt x="779365" y="686002"/>
                  </a:lnTo>
                  <a:lnTo>
                    <a:pt x="803696" y="648969"/>
                  </a:lnTo>
                  <a:lnTo>
                    <a:pt x="824192" y="609416"/>
                  </a:lnTo>
                  <a:lnTo>
                    <a:pt x="840592" y="567609"/>
                  </a:lnTo>
                  <a:lnTo>
                    <a:pt x="852632" y="523810"/>
                  </a:lnTo>
                  <a:lnTo>
                    <a:pt x="860049" y="478283"/>
                  </a:lnTo>
                  <a:lnTo>
                    <a:pt x="862580" y="431289"/>
                  </a:lnTo>
                  <a:lnTo>
                    <a:pt x="860049" y="384295"/>
                  </a:lnTo>
                  <a:lnTo>
                    <a:pt x="852632" y="338767"/>
                  </a:lnTo>
                  <a:lnTo>
                    <a:pt x="840592" y="294968"/>
                  </a:lnTo>
                  <a:lnTo>
                    <a:pt x="824192" y="253161"/>
                  </a:lnTo>
                  <a:lnTo>
                    <a:pt x="803696" y="213609"/>
                  </a:lnTo>
                  <a:lnTo>
                    <a:pt x="779365" y="176575"/>
                  </a:lnTo>
                  <a:lnTo>
                    <a:pt x="751465" y="142322"/>
                  </a:lnTo>
                  <a:lnTo>
                    <a:pt x="720256" y="111114"/>
                  </a:lnTo>
                  <a:lnTo>
                    <a:pt x="686003" y="83213"/>
                  </a:lnTo>
                  <a:lnTo>
                    <a:pt x="648969" y="58883"/>
                  </a:lnTo>
                  <a:lnTo>
                    <a:pt x="609417" y="38387"/>
                  </a:lnTo>
                  <a:lnTo>
                    <a:pt x="567610" y="21987"/>
                  </a:lnTo>
                  <a:lnTo>
                    <a:pt x="523811" y="9947"/>
                  </a:lnTo>
                  <a:lnTo>
                    <a:pt x="478283" y="2530"/>
                  </a:lnTo>
                  <a:lnTo>
                    <a:pt x="431289" y="0"/>
                  </a:lnTo>
                  <a:close/>
                </a:path>
              </a:pathLst>
            </a:custGeom>
            <a:solidFill>
              <a:srgbClr val="EA5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0968" y="1639824"/>
              <a:ext cx="734567" cy="73152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159209" y="2902179"/>
            <a:ext cx="862965" cy="862965"/>
            <a:chOff x="6159209" y="2902179"/>
            <a:chExt cx="862965" cy="862965"/>
          </a:xfrm>
        </p:grpSpPr>
        <p:sp>
          <p:nvSpPr>
            <p:cNvPr id="13" name="object 13"/>
            <p:cNvSpPr/>
            <p:nvPr/>
          </p:nvSpPr>
          <p:spPr>
            <a:xfrm>
              <a:off x="6159209" y="2902179"/>
              <a:ext cx="862965" cy="862965"/>
            </a:xfrm>
            <a:custGeom>
              <a:avLst/>
              <a:gdLst/>
              <a:ahLst/>
              <a:cxnLst/>
              <a:rect l="l" t="t" r="r" b="b"/>
              <a:pathLst>
                <a:path w="862965" h="862964">
                  <a:moveTo>
                    <a:pt x="431289" y="0"/>
                  </a:moveTo>
                  <a:lnTo>
                    <a:pt x="384295" y="2530"/>
                  </a:lnTo>
                  <a:lnTo>
                    <a:pt x="338768" y="9947"/>
                  </a:lnTo>
                  <a:lnTo>
                    <a:pt x="294969" y="21987"/>
                  </a:lnTo>
                  <a:lnTo>
                    <a:pt x="253161" y="38387"/>
                  </a:lnTo>
                  <a:lnTo>
                    <a:pt x="213609" y="58883"/>
                  </a:lnTo>
                  <a:lnTo>
                    <a:pt x="176575" y="83213"/>
                  </a:lnTo>
                  <a:lnTo>
                    <a:pt x="142323" y="111114"/>
                  </a:lnTo>
                  <a:lnTo>
                    <a:pt x="111114" y="142322"/>
                  </a:lnTo>
                  <a:lnTo>
                    <a:pt x="83214" y="176575"/>
                  </a:lnTo>
                  <a:lnTo>
                    <a:pt x="58883" y="213609"/>
                  </a:lnTo>
                  <a:lnTo>
                    <a:pt x="38387" y="253161"/>
                  </a:lnTo>
                  <a:lnTo>
                    <a:pt x="21987" y="294968"/>
                  </a:lnTo>
                  <a:lnTo>
                    <a:pt x="9947" y="338767"/>
                  </a:lnTo>
                  <a:lnTo>
                    <a:pt x="2530" y="384295"/>
                  </a:lnTo>
                  <a:lnTo>
                    <a:pt x="0" y="431289"/>
                  </a:lnTo>
                  <a:lnTo>
                    <a:pt x="2530" y="478283"/>
                  </a:lnTo>
                  <a:lnTo>
                    <a:pt x="9947" y="523811"/>
                  </a:lnTo>
                  <a:lnTo>
                    <a:pt x="21987" y="567610"/>
                  </a:lnTo>
                  <a:lnTo>
                    <a:pt x="38387" y="609417"/>
                  </a:lnTo>
                  <a:lnTo>
                    <a:pt x="58883" y="648969"/>
                  </a:lnTo>
                  <a:lnTo>
                    <a:pt x="83214" y="686003"/>
                  </a:lnTo>
                  <a:lnTo>
                    <a:pt x="111114" y="720256"/>
                  </a:lnTo>
                  <a:lnTo>
                    <a:pt x="142323" y="751464"/>
                  </a:lnTo>
                  <a:lnTo>
                    <a:pt x="176575" y="779365"/>
                  </a:lnTo>
                  <a:lnTo>
                    <a:pt x="213609" y="803695"/>
                  </a:lnTo>
                  <a:lnTo>
                    <a:pt x="253161" y="824191"/>
                  </a:lnTo>
                  <a:lnTo>
                    <a:pt x="294969" y="840591"/>
                  </a:lnTo>
                  <a:lnTo>
                    <a:pt x="338768" y="852631"/>
                  </a:lnTo>
                  <a:lnTo>
                    <a:pt x="384295" y="860048"/>
                  </a:lnTo>
                  <a:lnTo>
                    <a:pt x="431289" y="862578"/>
                  </a:lnTo>
                  <a:lnTo>
                    <a:pt x="478283" y="860048"/>
                  </a:lnTo>
                  <a:lnTo>
                    <a:pt x="523811" y="852631"/>
                  </a:lnTo>
                  <a:lnTo>
                    <a:pt x="567610" y="840591"/>
                  </a:lnTo>
                  <a:lnTo>
                    <a:pt x="609417" y="824191"/>
                  </a:lnTo>
                  <a:lnTo>
                    <a:pt x="648969" y="803695"/>
                  </a:lnTo>
                  <a:lnTo>
                    <a:pt x="686003" y="779365"/>
                  </a:lnTo>
                  <a:lnTo>
                    <a:pt x="720256" y="751464"/>
                  </a:lnTo>
                  <a:lnTo>
                    <a:pt x="751465" y="720256"/>
                  </a:lnTo>
                  <a:lnTo>
                    <a:pt x="779365" y="686003"/>
                  </a:lnTo>
                  <a:lnTo>
                    <a:pt x="803696" y="648969"/>
                  </a:lnTo>
                  <a:lnTo>
                    <a:pt x="824192" y="609417"/>
                  </a:lnTo>
                  <a:lnTo>
                    <a:pt x="840592" y="567610"/>
                  </a:lnTo>
                  <a:lnTo>
                    <a:pt x="852632" y="523811"/>
                  </a:lnTo>
                  <a:lnTo>
                    <a:pt x="860049" y="478283"/>
                  </a:lnTo>
                  <a:lnTo>
                    <a:pt x="862580" y="431289"/>
                  </a:lnTo>
                  <a:lnTo>
                    <a:pt x="860049" y="384295"/>
                  </a:lnTo>
                  <a:lnTo>
                    <a:pt x="852632" y="338767"/>
                  </a:lnTo>
                  <a:lnTo>
                    <a:pt x="840592" y="294968"/>
                  </a:lnTo>
                  <a:lnTo>
                    <a:pt x="824192" y="253161"/>
                  </a:lnTo>
                  <a:lnTo>
                    <a:pt x="803696" y="213609"/>
                  </a:lnTo>
                  <a:lnTo>
                    <a:pt x="779365" y="176575"/>
                  </a:lnTo>
                  <a:lnTo>
                    <a:pt x="751465" y="142322"/>
                  </a:lnTo>
                  <a:lnTo>
                    <a:pt x="720256" y="111114"/>
                  </a:lnTo>
                  <a:lnTo>
                    <a:pt x="686003" y="83213"/>
                  </a:lnTo>
                  <a:lnTo>
                    <a:pt x="648969" y="58883"/>
                  </a:lnTo>
                  <a:lnTo>
                    <a:pt x="609417" y="38387"/>
                  </a:lnTo>
                  <a:lnTo>
                    <a:pt x="567610" y="21987"/>
                  </a:lnTo>
                  <a:lnTo>
                    <a:pt x="523811" y="9947"/>
                  </a:lnTo>
                  <a:lnTo>
                    <a:pt x="478283" y="2530"/>
                  </a:lnTo>
                  <a:lnTo>
                    <a:pt x="431289" y="0"/>
                  </a:lnTo>
                  <a:close/>
                </a:path>
              </a:pathLst>
            </a:custGeom>
            <a:solidFill>
              <a:srgbClr val="74B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92" y="3023615"/>
              <a:ext cx="627888" cy="62788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159209" y="4327329"/>
            <a:ext cx="862965" cy="862965"/>
            <a:chOff x="6159209" y="4327329"/>
            <a:chExt cx="862965" cy="862965"/>
          </a:xfrm>
        </p:grpSpPr>
        <p:sp>
          <p:nvSpPr>
            <p:cNvPr id="16" name="object 16"/>
            <p:cNvSpPr/>
            <p:nvPr/>
          </p:nvSpPr>
          <p:spPr>
            <a:xfrm>
              <a:off x="6159209" y="4327329"/>
              <a:ext cx="862965" cy="862965"/>
            </a:xfrm>
            <a:custGeom>
              <a:avLst/>
              <a:gdLst/>
              <a:ahLst/>
              <a:cxnLst/>
              <a:rect l="l" t="t" r="r" b="b"/>
              <a:pathLst>
                <a:path w="862965" h="862964">
                  <a:moveTo>
                    <a:pt x="431289" y="0"/>
                  </a:moveTo>
                  <a:lnTo>
                    <a:pt x="384295" y="2530"/>
                  </a:lnTo>
                  <a:lnTo>
                    <a:pt x="338768" y="9947"/>
                  </a:lnTo>
                  <a:lnTo>
                    <a:pt x="294969" y="21987"/>
                  </a:lnTo>
                  <a:lnTo>
                    <a:pt x="253161" y="38387"/>
                  </a:lnTo>
                  <a:lnTo>
                    <a:pt x="213609" y="58883"/>
                  </a:lnTo>
                  <a:lnTo>
                    <a:pt x="176575" y="83214"/>
                  </a:lnTo>
                  <a:lnTo>
                    <a:pt x="142323" y="111114"/>
                  </a:lnTo>
                  <a:lnTo>
                    <a:pt x="111114" y="142323"/>
                  </a:lnTo>
                  <a:lnTo>
                    <a:pt x="83214" y="176575"/>
                  </a:lnTo>
                  <a:lnTo>
                    <a:pt x="58883" y="213609"/>
                  </a:lnTo>
                  <a:lnTo>
                    <a:pt x="38387" y="253161"/>
                  </a:lnTo>
                  <a:lnTo>
                    <a:pt x="21987" y="294969"/>
                  </a:lnTo>
                  <a:lnTo>
                    <a:pt x="9947" y="338768"/>
                  </a:lnTo>
                  <a:lnTo>
                    <a:pt x="2530" y="384295"/>
                  </a:lnTo>
                  <a:lnTo>
                    <a:pt x="0" y="431289"/>
                  </a:lnTo>
                  <a:lnTo>
                    <a:pt x="2530" y="478283"/>
                  </a:lnTo>
                  <a:lnTo>
                    <a:pt x="9947" y="523811"/>
                  </a:lnTo>
                  <a:lnTo>
                    <a:pt x="21987" y="567610"/>
                  </a:lnTo>
                  <a:lnTo>
                    <a:pt x="38387" y="609417"/>
                  </a:lnTo>
                  <a:lnTo>
                    <a:pt x="58883" y="648969"/>
                  </a:lnTo>
                  <a:lnTo>
                    <a:pt x="83214" y="686003"/>
                  </a:lnTo>
                  <a:lnTo>
                    <a:pt x="111114" y="720256"/>
                  </a:lnTo>
                  <a:lnTo>
                    <a:pt x="142323" y="751464"/>
                  </a:lnTo>
                  <a:lnTo>
                    <a:pt x="176575" y="779365"/>
                  </a:lnTo>
                  <a:lnTo>
                    <a:pt x="213609" y="803695"/>
                  </a:lnTo>
                  <a:lnTo>
                    <a:pt x="253161" y="824191"/>
                  </a:lnTo>
                  <a:lnTo>
                    <a:pt x="294969" y="840591"/>
                  </a:lnTo>
                  <a:lnTo>
                    <a:pt x="338768" y="852631"/>
                  </a:lnTo>
                  <a:lnTo>
                    <a:pt x="384295" y="860048"/>
                  </a:lnTo>
                  <a:lnTo>
                    <a:pt x="431289" y="862578"/>
                  </a:lnTo>
                  <a:lnTo>
                    <a:pt x="478283" y="860048"/>
                  </a:lnTo>
                  <a:lnTo>
                    <a:pt x="523811" y="852631"/>
                  </a:lnTo>
                  <a:lnTo>
                    <a:pt x="567610" y="840591"/>
                  </a:lnTo>
                  <a:lnTo>
                    <a:pt x="609417" y="824191"/>
                  </a:lnTo>
                  <a:lnTo>
                    <a:pt x="648969" y="803695"/>
                  </a:lnTo>
                  <a:lnTo>
                    <a:pt x="686003" y="779365"/>
                  </a:lnTo>
                  <a:lnTo>
                    <a:pt x="720256" y="751464"/>
                  </a:lnTo>
                  <a:lnTo>
                    <a:pt x="751465" y="720256"/>
                  </a:lnTo>
                  <a:lnTo>
                    <a:pt x="779365" y="686003"/>
                  </a:lnTo>
                  <a:lnTo>
                    <a:pt x="803696" y="648969"/>
                  </a:lnTo>
                  <a:lnTo>
                    <a:pt x="824192" y="609417"/>
                  </a:lnTo>
                  <a:lnTo>
                    <a:pt x="840592" y="567610"/>
                  </a:lnTo>
                  <a:lnTo>
                    <a:pt x="852632" y="523811"/>
                  </a:lnTo>
                  <a:lnTo>
                    <a:pt x="860049" y="478283"/>
                  </a:lnTo>
                  <a:lnTo>
                    <a:pt x="862580" y="431289"/>
                  </a:lnTo>
                  <a:lnTo>
                    <a:pt x="860049" y="384295"/>
                  </a:lnTo>
                  <a:lnTo>
                    <a:pt x="852632" y="338768"/>
                  </a:lnTo>
                  <a:lnTo>
                    <a:pt x="840592" y="294969"/>
                  </a:lnTo>
                  <a:lnTo>
                    <a:pt x="824192" y="253161"/>
                  </a:lnTo>
                  <a:lnTo>
                    <a:pt x="803696" y="213609"/>
                  </a:lnTo>
                  <a:lnTo>
                    <a:pt x="779365" y="176575"/>
                  </a:lnTo>
                  <a:lnTo>
                    <a:pt x="751465" y="142323"/>
                  </a:lnTo>
                  <a:lnTo>
                    <a:pt x="720256" y="111114"/>
                  </a:lnTo>
                  <a:lnTo>
                    <a:pt x="686003" y="83214"/>
                  </a:lnTo>
                  <a:lnTo>
                    <a:pt x="648969" y="58883"/>
                  </a:lnTo>
                  <a:lnTo>
                    <a:pt x="609417" y="38387"/>
                  </a:lnTo>
                  <a:lnTo>
                    <a:pt x="567610" y="21987"/>
                  </a:lnTo>
                  <a:lnTo>
                    <a:pt x="523811" y="9947"/>
                  </a:lnTo>
                  <a:lnTo>
                    <a:pt x="478283" y="2530"/>
                  </a:lnTo>
                  <a:lnTo>
                    <a:pt x="431289" y="0"/>
                  </a:lnTo>
                  <a:close/>
                </a:path>
              </a:pathLst>
            </a:custGeom>
            <a:solidFill>
              <a:srgbClr val="144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92" y="4431791"/>
              <a:ext cx="652271" cy="652272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213500" y="445515"/>
            <a:ext cx="25431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68876"/>
                </a:solidFill>
                <a:latin typeface="Trebuchet MS"/>
                <a:cs typeface="Trebuchet MS"/>
              </a:rPr>
              <a:t>DECREASE</a:t>
            </a:r>
            <a:r>
              <a:rPr sz="1600" b="1" spc="185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z="1600" b="1" spc="55" dirty="0">
                <a:solidFill>
                  <a:srgbClr val="268876"/>
                </a:solidFill>
                <a:latin typeface="Trebuchet MS"/>
                <a:cs typeface="Trebuchet MS"/>
              </a:rPr>
              <a:t>READMISSIONS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13500" y="681736"/>
            <a:ext cx="4493895" cy="57194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Recent</a:t>
            </a:r>
            <a:r>
              <a:rPr sz="1300" spc="-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update</a:t>
            </a:r>
            <a:r>
              <a:rPr sz="13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from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100" dirty="0">
                <a:solidFill>
                  <a:srgbClr val="7F7F7F"/>
                </a:solidFill>
                <a:latin typeface="Trebuchet MS"/>
                <a:cs typeface="Trebuchet MS"/>
              </a:rPr>
              <a:t>SE</a:t>
            </a:r>
            <a:r>
              <a:rPr sz="13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75" dirty="0">
                <a:solidFill>
                  <a:srgbClr val="7F7F7F"/>
                </a:solidFill>
                <a:latin typeface="Trebuchet MS"/>
                <a:cs typeface="Trebuchet MS"/>
              </a:rPr>
              <a:t>US</a:t>
            </a:r>
            <a:r>
              <a:rPr sz="13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site: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300" spc="55" dirty="0">
                <a:solidFill>
                  <a:srgbClr val="7F7F7F"/>
                </a:solidFill>
                <a:latin typeface="Trebuchet MS"/>
                <a:cs typeface="Trebuchet MS"/>
              </a:rPr>
              <a:t>13</a:t>
            </a:r>
            <a:r>
              <a:rPr sz="13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Estimated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50" dirty="0">
                <a:solidFill>
                  <a:srgbClr val="7F7F7F"/>
                </a:solidFill>
                <a:latin typeface="Trebuchet MS"/>
                <a:cs typeface="Trebuchet MS"/>
              </a:rPr>
              <a:t>Readmissions</a:t>
            </a:r>
            <a:r>
              <a:rPr sz="13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Prevented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over</a:t>
            </a:r>
            <a:r>
              <a:rPr sz="13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first</a:t>
            </a:r>
            <a:r>
              <a:rPr sz="13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3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months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EA5B22"/>
                </a:solidFill>
                <a:latin typeface="Trebuchet MS"/>
                <a:cs typeface="Trebuchet MS"/>
              </a:rPr>
              <a:t>DECREASE</a:t>
            </a:r>
            <a:r>
              <a:rPr sz="1600" b="1" spc="5" dirty="0">
                <a:solidFill>
                  <a:srgbClr val="EA5B2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EA5B22"/>
                </a:solidFill>
                <a:latin typeface="Trebuchet MS"/>
                <a:cs typeface="Trebuchet MS"/>
              </a:rPr>
              <a:t>ED</a:t>
            </a:r>
            <a:r>
              <a:rPr sz="1600" b="1" spc="5" dirty="0">
                <a:solidFill>
                  <a:srgbClr val="EA5B22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EA5B22"/>
                </a:solidFill>
                <a:latin typeface="Trebuchet MS"/>
                <a:cs typeface="Trebuchet MS"/>
              </a:rPr>
              <a:t>REVISITS</a:t>
            </a:r>
            <a:r>
              <a:rPr sz="1600" b="1" spc="10" dirty="0">
                <a:solidFill>
                  <a:srgbClr val="EA5B2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EA5B22"/>
                </a:solidFill>
                <a:latin typeface="Trebuchet MS"/>
                <a:cs typeface="Trebuchet MS"/>
              </a:rPr>
              <a:t>IN</a:t>
            </a:r>
            <a:r>
              <a:rPr sz="1600" b="1" spc="10" dirty="0">
                <a:solidFill>
                  <a:srgbClr val="EA5B2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EA5B22"/>
                </a:solidFill>
                <a:latin typeface="Trebuchet MS"/>
                <a:cs typeface="Trebuchet MS"/>
              </a:rPr>
              <a:t>HIGH-</a:t>
            </a:r>
            <a:r>
              <a:rPr sz="1600" b="1" spc="60" dirty="0">
                <a:solidFill>
                  <a:srgbClr val="EA5B22"/>
                </a:solidFill>
                <a:latin typeface="Trebuchet MS"/>
                <a:cs typeface="Trebuchet MS"/>
              </a:rPr>
              <a:t>RISK</a:t>
            </a:r>
            <a:r>
              <a:rPr sz="1600" b="1" dirty="0">
                <a:solidFill>
                  <a:srgbClr val="EA5B2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EA5B22"/>
                </a:solidFill>
                <a:latin typeface="Trebuchet MS"/>
                <a:cs typeface="Trebuchet MS"/>
              </a:rPr>
              <a:t>POPS.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Midwest</a:t>
            </a:r>
            <a:r>
              <a:rPr sz="1300" spc="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GED</a:t>
            </a:r>
            <a:r>
              <a:rPr sz="1300" spc="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30" dirty="0">
                <a:solidFill>
                  <a:srgbClr val="7F7F7F"/>
                </a:solidFill>
                <a:latin typeface="Trebuchet MS"/>
                <a:cs typeface="Trebuchet MS"/>
              </a:rPr>
              <a:t>site:</a:t>
            </a:r>
            <a:r>
              <a:rPr sz="1300" spc="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114" dirty="0">
                <a:solidFill>
                  <a:srgbClr val="7F7F7F"/>
                </a:solidFill>
                <a:latin typeface="Trebuchet MS"/>
                <a:cs typeface="Trebuchet MS"/>
              </a:rPr>
              <a:t>9%</a:t>
            </a:r>
            <a:r>
              <a:rPr sz="1300" spc="4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decrease</a:t>
            </a:r>
            <a:r>
              <a:rPr sz="1300" spc="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300" spc="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55" dirty="0">
                <a:solidFill>
                  <a:srgbClr val="7F7F7F"/>
                </a:solidFill>
                <a:latin typeface="Trebuchet MS"/>
                <a:cs typeface="Trebuchet MS"/>
              </a:rPr>
              <a:t>ED</a:t>
            </a:r>
            <a:r>
              <a:rPr sz="1300" spc="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revisits</a:t>
            </a:r>
            <a:endParaRPr sz="1300">
              <a:latin typeface="Trebuchet MS"/>
              <a:cs typeface="Trebuchet MS"/>
            </a:endParaRPr>
          </a:p>
          <a:p>
            <a:pPr marL="12700" marR="69850">
              <a:lnSpc>
                <a:spcPct val="121500"/>
              </a:lnSpc>
              <a:spcBef>
                <a:spcPts val="120"/>
              </a:spcBef>
            </a:pPr>
            <a:r>
              <a:rPr sz="1300" spc="95" dirty="0">
                <a:solidFill>
                  <a:srgbClr val="7F7F7F"/>
                </a:solidFill>
                <a:latin typeface="Trebuchet MS"/>
                <a:cs typeface="Trebuchet MS"/>
              </a:rPr>
              <a:t>JAGS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7F7F7F"/>
                </a:solidFill>
                <a:latin typeface="Trebuchet MS"/>
                <a:cs typeface="Trebuchet MS"/>
              </a:rPr>
              <a:t>article:</a:t>
            </a:r>
            <a:r>
              <a:rPr sz="13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60" dirty="0">
                <a:solidFill>
                  <a:srgbClr val="7F7F7F"/>
                </a:solidFill>
                <a:latin typeface="Trebuchet MS"/>
                <a:cs typeface="Trebuchet MS"/>
              </a:rPr>
              <a:t>PT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55" dirty="0">
                <a:solidFill>
                  <a:srgbClr val="7F7F7F"/>
                </a:solidFill>
                <a:latin typeface="Trebuchet MS"/>
                <a:cs typeface="Trebuchet MS"/>
              </a:rPr>
              <a:t>ED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associated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7F7F7F"/>
                </a:solidFill>
                <a:latin typeface="Trebuchet MS"/>
                <a:cs typeface="Trebuchet MS"/>
              </a:rPr>
              <a:t>with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reduced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30-</a:t>
            </a:r>
            <a:r>
              <a:rPr sz="13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7F7F7F"/>
                </a:solidFill>
                <a:latin typeface="Trebuchet MS"/>
                <a:cs typeface="Trebuchet MS"/>
              </a:rPr>
              <a:t>and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60-day</a:t>
            </a:r>
            <a:r>
              <a:rPr sz="13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revisits</a:t>
            </a:r>
            <a:r>
              <a:rPr sz="1300" spc="-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(p&lt;0.001).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74B83B"/>
                </a:solidFill>
                <a:latin typeface="Trebuchet MS"/>
                <a:cs typeface="Trebuchet MS"/>
              </a:rPr>
              <a:t>INCREASE</a:t>
            </a:r>
            <a:r>
              <a:rPr sz="1600" b="1" spc="90" dirty="0">
                <a:solidFill>
                  <a:srgbClr val="74B83B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74B83B"/>
                </a:solidFill>
                <a:latin typeface="Trebuchet MS"/>
                <a:cs typeface="Trebuchet MS"/>
              </a:rPr>
              <a:t>MARKET</a:t>
            </a:r>
            <a:r>
              <a:rPr sz="1600" b="1" spc="90" dirty="0">
                <a:solidFill>
                  <a:srgbClr val="74B83B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74B83B"/>
                </a:solidFill>
                <a:latin typeface="Trebuchet MS"/>
                <a:cs typeface="Trebuchet MS"/>
              </a:rPr>
              <a:t>SHARE</a:t>
            </a:r>
            <a:endParaRPr sz="1600">
              <a:latin typeface="Trebuchet MS"/>
              <a:cs typeface="Trebuchet MS"/>
            </a:endParaRPr>
          </a:p>
          <a:p>
            <a:pPr marL="12700" marR="572135">
              <a:lnSpc>
                <a:spcPts val="1989"/>
              </a:lnSpc>
              <a:spcBef>
                <a:spcPts val="80"/>
              </a:spcBef>
            </a:pP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Actual</a:t>
            </a:r>
            <a:r>
              <a:rPr sz="1300" spc="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case:</a:t>
            </a:r>
            <a:r>
              <a:rPr sz="1300" spc="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Urban</a:t>
            </a:r>
            <a:r>
              <a:rPr sz="1300" spc="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safety</a:t>
            </a:r>
            <a:r>
              <a:rPr sz="1300" spc="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net</a:t>
            </a:r>
            <a:r>
              <a:rPr sz="1300" spc="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hospital</a:t>
            </a:r>
            <a:r>
              <a:rPr sz="1300" spc="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seeking</a:t>
            </a:r>
            <a:r>
              <a:rPr sz="1300" spc="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more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Medicare</a:t>
            </a:r>
            <a:r>
              <a:rPr sz="1300" spc="1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patients.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Actual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case:</a:t>
            </a:r>
            <a:r>
              <a:rPr sz="13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Hospital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300" spc="-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competitive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 area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70" dirty="0">
                <a:solidFill>
                  <a:srgbClr val="7F7F7F"/>
                </a:solidFill>
                <a:latin typeface="Trebuchet MS"/>
                <a:cs typeface="Trebuchet MS"/>
              </a:rPr>
              <a:t>w/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many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“snowbirds”</a:t>
            </a:r>
            <a:r>
              <a:rPr sz="13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60" dirty="0">
                <a:solidFill>
                  <a:srgbClr val="7F7F7F"/>
                </a:solidFill>
                <a:latin typeface="Trebuchet MS"/>
                <a:cs typeface="Trebuchet MS"/>
              </a:rPr>
              <a:t>seeks</a:t>
            </a:r>
            <a:r>
              <a:rPr sz="13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differentiation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14423B"/>
                </a:solidFill>
                <a:latin typeface="Trebuchet MS"/>
                <a:cs typeface="Trebuchet MS"/>
              </a:rPr>
              <a:t>BETTER</a:t>
            </a:r>
            <a:r>
              <a:rPr sz="1600" b="1" spc="-35" dirty="0">
                <a:solidFill>
                  <a:srgbClr val="14423B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14423B"/>
                </a:solidFill>
                <a:latin typeface="Trebuchet MS"/>
                <a:cs typeface="Trebuchet MS"/>
              </a:rPr>
              <a:t>CONSENSUS</a:t>
            </a:r>
            <a:r>
              <a:rPr sz="1600" b="1" spc="-30" dirty="0">
                <a:solidFill>
                  <a:srgbClr val="14423B"/>
                </a:solidFill>
                <a:latin typeface="Trebuchet MS"/>
                <a:cs typeface="Trebuchet MS"/>
              </a:rPr>
              <a:t> </a:t>
            </a:r>
            <a:r>
              <a:rPr sz="1600" b="1" spc="45" dirty="0">
                <a:solidFill>
                  <a:srgbClr val="14423B"/>
                </a:solidFill>
                <a:latin typeface="Trebuchet MS"/>
                <a:cs typeface="Trebuchet MS"/>
              </a:rPr>
              <a:t>MANAGEMENT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CFO</a:t>
            </a:r>
            <a:r>
              <a:rPr sz="1300" spc="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300" spc="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academic</a:t>
            </a:r>
            <a:r>
              <a:rPr sz="1300" spc="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system</a:t>
            </a:r>
            <a:r>
              <a:rPr sz="1300" spc="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in</a:t>
            </a:r>
            <a:r>
              <a:rPr sz="1300" spc="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NE:</a:t>
            </a:r>
            <a:r>
              <a:rPr sz="1300" spc="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120" dirty="0">
                <a:solidFill>
                  <a:srgbClr val="7F7F7F"/>
                </a:solidFill>
                <a:latin typeface="Trebuchet MS"/>
                <a:cs typeface="Trebuchet MS"/>
              </a:rPr>
              <a:t>“I</a:t>
            </a:r>
            <a:r>
              <a:rPr sz="1300" spc="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am</a:t>
            </a:r>
            <a:r>
              <a:rPr sz="1300" spc="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7F7F7F"/>
                </a:solidFill>
                <a:latin typeface="Trebuchet MS"/>
                <a:cs typeface="Trebuchet MS"/>
              </a:rPr>
              <a:t>tired</a:t>
            </a:r>
            <a:r>
              <a:rPr sz="1300" spc="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of</a:t>
            </a:r>
            <a:r>
              <a:rPr sz="1300" spc="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seeing</a:t>
            </a:r>
            <a:r>
              <a:rPr sz="1300" spc="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the</a:t>
            </a:r>
            <a:r>
              <a:rPr sz="1300" spc="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air-</a:t>
            </a:r>
            <a:endParaRPr sz="1300">
              <a:latin typeface="Trebuchet MS"/>
              <a:cs typeface="Trebuchet MS"/>
            </a:endParaRPr>
          </a:p>
          <a:p>
            <a:pPr marL="12700" marR="240029">
              <a:lnSpc>
                <a:spcPct val="121500"/>
              </a:lnSpc>
              <a:spcBef>
                <a:spcPts val="120"/>
              </a:spcBef>
            </a:pP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ambulance</a:t>
            </a:r>
            <a:r>
              <a:rPr sz="1300" spc="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7F7F7F"/>
                </a:solidFill>
                <a:latin typeface="Trebuchet MS"/>
                <a:cs typeface="Trebuchet MS"/>
              </a:rPr>
              <a:t>fly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over</a:t>
            </a:r>
            <a:r>
              <a:rPr sz="13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80" dirty="0">
                <a:solidFill>
                  <a:srgbClr val="7F7F7F"/>
                </a:solidFill>
                <a:latin typeface="Trebuchet MS"/>
                <a:cs typeface="Trebuchet MS"/>
              </a:rPr>
              <a:t>us</a:t>
            </a:r>
            <a:r>
              <a:rPr sz="1300" spc="-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because</a:t>
            </a:r>
            <a:r>
              <a:rPr sz="1300" spc="1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we</a:t>
            </a:r>
            <a:r>
              <a:rPr sz="1300" spc="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are</a:t>
            </a:r>
            <a:r>
              <a:rPr sz="1300" spc="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on diversion.</a:t>
            </a:r>
            <a:r>
              <a:rPr sz="1300" spc="-1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This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can</a:t>
            </a:r>
            <a:r>
              <a:rPr sz="13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help</a:t>
            </a:r>
            <a:r>
              <a:rPr sz="13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80" dirty="0">
                <a:solidFill>
                  <a:srgbClr val="7F7F7F"/>
                </a:solidFill>
                <a:latin typeface="Trebuchet MS"/>
                <a:cs typeface="Trebuchet MS"/>
              </a:rPr>
              <a:t>us</a:t>
            </a:r>
            <a:r>
              <a:rPr sz="13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put</a:t>
            </a:r>
            <a:r>
              <a:rPr sz="13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our</a:t>
            </a:r>
            <a:r>
              <a:rPr sz="13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beds</a:t>
            </a:r>
            <a:r>
              <a:rPr sz="13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to</a:t>
            </a:r>
            <a:r>
              <a:rPr sz="13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40" dirty="0">
                <a:solidFill>
                  <a:srgbClr val="7F7F7F"/>
                </a:solidFill>
                <a:latin typeface="Trebuchet MS"/>
                <a:cs typeface="Trebuchet MS"/>
              </a:rPr>
              <a:t>better</a:t>
            </a:r>
            <a:r>
              <a:rPr sz="1300" spc="-3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use.”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600" b="1" dirty="0">
                <a:solidFill>
                  <a:srgbClr val="222C3F"/>
                </a:solidFill>
                <a:latin typeface="Trebuchet MS"/>
                <a:cs typeface="Trebuchet MS"/>
              </a:rPr>
              <a:t>INCREASE</a:t>
            </a:r>
            <a:r>
              <a:rPr sz="1600" b="1" spc="140" dirty="0">
                <a:solidFill>
                  <a:srgbClr val="222C3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22C3F"/>
                </a:solidFill>
                <a:latin typeface="Trebuchet MS"/>
                <a:cs typeface="Trebuchet MS"/>
              </a:rPr>
              <a:t>STAFF</a:t>
            </a:r>
            <a:r>
              <a:rPr sz="1600" b="1" spc="140" dirty="0">
                <a:solidFill>
                  <a:srgbClr val="222C3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222C3F"/>
                </a:solidFill>
                <a:latin typeface="Trebuchet MS"/>
                <a:cs typeface="Trebuchet MS"/>
              </a:rPr>
              <a:t>SATISFACTION</a:t>
            </a:r>
            <a:endParaRPr sz="1600">
              <a:latin typeface="Trebuchet MS"/>
              <a:cs typeface="Trebuchet MS"/>
            </a:endParaRPr>
          </a:p>
          <a:p>
            <a:pPr marL="12700" marR="137795">
              <a:lnSpc>
                <a:spcPts val="1989"/>
              </a:lnSpc>
              <a:spcBef>
                <a:spcPts val="45"/>
              </a:spcBef>
            </a:pP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Result</a:t>
            </a:r>
            <a:r>
              <a:rPr sz="13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seen</a:t>
            </a:r>
            <a:r>
              <a:rPr sz="13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at</a:t>
            </a:r>
            <a:r>
              <a:rPr sz="1300" spc="-25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multiple 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health</a:t>
            </a:r>
            <a:r>
              <a:rPr sz="1300" spc="-2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60" dirty="0">
                <a:solidFill>
                  <a:srgbClr val="7F7F7F"/>
                </a:solidFill>
                <a:latin typeface="Trebuchet MS"/>
                <a:cs typeface="Trebuchet MS"/>
              </a:rPr>
              <a:t>systems</a:t>
            </a:r>
            <a:r>
              <a:rPr sz="13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60" dirty="0">
                <a:solidFill>
                  <a:srgbClr val="7F7F7F"/>
                </a:solidFill>
                <a:latin typeface="Trebuchet MS"/>
                <a:cs typeface="Trebuchet MS"/>
              </a:rPr>
              <a:t>across</a:t>
            </a:r>
            <a:r>
              <a:rPr sz="1300" spc="-3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300" spc="-35" dirty="0">
                <a:solidFill>
                  <a:srgbClr val="7F7F7F"/>
                </a:solidFill>
                <a:latin typeface="Trebuchet MS"/>
                <a:cs typeface="Trebuchet MS"/>
              </a:rPr>
              <a:t>all </a:t>
            </a:r>
            <a:r>
              <a:rPr sz="1300" dirty="0">
                <a:solidFill>
                  <a:srgbClr val="7F7F7F"/>
                </a:solidFill>
                <a:latin typeface="Trebuchet MS"/>
                <a:cs typeface="Trebuchet MS"/>
              </a:rPr>
              <a:t>levels</a:t>
            </a:r>
            <a:r>
              <a:rPr sz="1300" spc="-25" dirty="0">
                <a:solidFill>
                  <a:srgbClr val="7F7F7F"/>
                </a:solidFill>
                <a:latin typeface="Trebuchet MS"/>
                <a:cs typeface="Trebuchet MS"/>
              </a:rPr>
              <a:t> of </a:t>
            </a:r>
            <a:r>
              <a:rPr sz="1300" spc="-10" dirty="0">
                <a:solidFill>
                  <a:srgbClr val="7F7F7F"/>
                </a:solidFill>
                <a:latin typeface="Trebuchet MS"/>
                <a:cs typeface="Trebuchet MS"/>
              </a:rPr>
              <a:t>accreditation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159209" y="5581392"/>
            <a:ext cx="862965" cy="862965"/>
            <a:chOff x="6159209" y="5581392"/>
            <a:chExt cx="862965" cy="862965"/>
          </a:xfrm>
        </p:grpSpPr>
        <p:sp>
          <p:nvSpPr>
            <p:cNvPr id="21" name="object 21"/>
            <p:cNvSpPr/>
            <p:nvPr/>
          </p:nvSpPr>
          <p:spPr>
            <a:xfrm>
              <a:off x="6159209" y="5581392"/>
              <a:ext cx="862965" cy="862965"/>
            </a:xfrm>
            <a:custGeom>
              <a:avLst/>
              <a:gdLst/>
              <a:ahLst/>
              <a:cxnLst/>
              <a:rect l="l" t="t" r="r" b="b"/>
              <a:pathLst>
                <a:path w="862965" h="862964">
                  <a:moveTo>
                    <a:pt x="431289" y="0"/>
                  </a:moveTo>
                  <a:lnTo>
                    <a:pt x="384295" y="2530"/>
                  </a:lnTo>
                  <a:lnTo>
                    <a:pt x="338768" y="9947"/>
                  </a:lnTo>
                  <a:lnTo>
                    <a:pt x="294969" y="21987"/>
                  </a:lnTo>
                  <a:lnTo>
                    <a:pt x="253161" y="38387"/>
                  </a:lnTo>
                  <a:lnTo>
                    <a:pt x="213609" y="58883"/>
                  </a:lnTo>
                  <a:lnTo>
                    <a:pt x="176575" y="83213"/>
                  </a:lnTo>
                  <a:lnTo>
                    <a:pt x="142323" y="111114"/>
                  </a:lnTo>
                  <a:lnTo>
                    <a:pt x="111114" y="142322"/>
                  </a:lnTo>
                  <a:lnTo>
                    <a:pt x="83214" y="176575"/>
                  </a:lnTo>
                  <a:lnTo>
                    <a:pt x="58883" y="213609"/>
                  </a:lnTo>
                  <a:lnTo>
                    <a:pt x="38387" y="253161"/>
                  </a:lnTo>
                  <a:lnTo>
                    <a:pt x="21987" y="294968"/>
                  </a:lnTo>
                  <a:lnTo>
                    <a:pt x="9947" y="338767"/>
                  </a:lnTo>
                  <a:lnTo>
                    <a:pt x="2530" y="384295"/>
                  </a:lnTo>
                  <a:lnTo>
                    <a:pt x="0" y="431289"/>
                  </a:lnTo>
                  <a:lnTo>
                    <a:pt x="2530" y="478283"/>
                  </a:lnTo>
                  <a:lnTo>
                    <a:pt x="9947" y="523811"/>
                  </a:lnTo>
                  <a:lnTo>
                    <a:pt x="21987" y="567610"/>
                  </a:lnTo>
                  <a:lnTo>
                    <a:pt x="38387" y="609417"/>
                  </a:lnTo>
                  <a:lnTo>
                    <a:pt x="58883" y="648969"/>
                  </a:lnTo>
                  <a:lnTo>
                    <a:pt x="83214" y="686003"/>
                  </a:lnTo>
                  <a:lnTo>
                    <a:pt x="111114" y="720255"/>
                  </a:lnTo>
                  <a:lnTo>
                    <a:pt x="142323" y="751464"/>
                  </a:lnTo>
                  <a:lnTo>
                    <a:pt x="176575" y="779364"/>
                  </a:lnTo>
                  <a:lnTo>
                    <a:pt x="213609" y="803695"/>
                  </a:lnTo>
                  <a:lnTo>
                    <a:pt x="253161" y="824191"/>
                  </a:lnTo>
                  <a:lnTo>
                    <a:pt x="294969" y="840591"/>
                  </a:lnTo>
                  <a:lnTo>
                    <a:pt x="338768" y="852631"/>
                  </a:lnTo>
                  <a:lnTo>
                    <a:pt x="384295" y="860048"/>
                  </a:lnTo>
                  <a:lnTo>
                    <a:pt x="431289" y="862578"/>
                  </a:lnTo>
                  <a:lnTo>
                    <a:pt x="478283" y="860048"/>
                  </a:lnTo>
                  <a:lnTo>
                    <a:pt x="523811" y="852631"/>
                  </a:lnTo>
                  <a:lnTo>
                    <a:pt x="567610" y="840591"/>
                  </a:lnTo>
                  <a:lnTo>
                    <a:pt x="609417" y="824191"/>
                  </a:lnTo>
                  <a:lnTo>
                    <a:pt x="648969" y="803695"/>
                  </a:lnTo>
                  <a:lnTo>
                    <a:pt x="686003" y="779364"/>
                  </a:lnTo>
                  <a:lnTo>
                    <a:pt x="720256" y="751464"/>
                  </a:lnTo>
                  <a:lnTo>
                    <a:pt x="751465" y="720255"/>
                  </a:lnTo>
                  <a:lnTo>
                    <a:pt x="779365" y="686003"/>
                  </a:lnTo>
                  <a:lnTo>
                    <a:pt x="803696" y="648969"/>
                  </a:lnTo>
                  <a:lnTo>
                    <a:pt x="824192" y="609417"/>
                  </a:lnTo>
                  <a:lnTo>
                    <a:pt x="840592" y="567610"/>
                  </a:lnTo>
                  <a:lnTo>
                    <a:pt x="852632" y="523811"/>
                  </a:lnTo>
                  <a:lnTo>
                    <a:pt x="860049" y="478283"/>
                  </a:lnTo>
                  <a:lnTo>
                    <a:pt x="862580" y="431289"/>
                  </a:lnTo>
                  <a:lnTo>
                    <a:pt x="860049" y="384295"/>
                  </a:lnTo>
                  <a:lnTo>
                    <a:pt x="852632" y="338767"/>
                  </a:lnTo>
                  <a:lnTo>
                    <a:pt x="840592" y="294968"/>
                  </a:lnTo>
                  <a:lnTo>
                    <a:pt x="824192" y="253161"/>
                  </a:lnTo>
                  <a:lnTo>
                    <a:pt x="803696" y="213609"/>
                  </a:lnTo>
                  <a:lnTo>
                    <a:pt x="779365" y="176575"/>
                  </a:lnTo>
                  <a:lnTo>
                    <a:pt x="751465" y="142322"/>
                  </a:lnTo>
                  <a:lnTo>
                    <a:pt x="720256" y="111114"/>
                  </a:lnTo>
                  <a:lnTo>
                    <a:pt x="686003" y="83213"/>
                  </a:lnTo>
                  <a:lnTo>
                    <a:pt x="648969" y="58883"/>
                  </a:lnTo>
                  <a:lnTo>
                    <a:pt x="609417" y="38387"/>
                  </a:lnTo>
                  <a:lnTo>
                    <a:pt x="567610" y="21987"/>
                  </a:lnTo>
                  <a:lnTo>
                    <a:pt x="523811" y="9947"/>
                  </a:lnTo>
                  <a:lnTo>
                    <a:pt x="478283" y="2530"/>
                  </a:lnTo>
                  <a:lnTo>
                    <a:pt x="431289" y="0"/>
                  </a:lnTo>
                  <a:close/>
                </a:path>
              </a:pathLst>
            </a:custGeom>
            <a:solidFill>
              <a:srgbClr val="222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592" y="5687567"/>
              <a:ext cx="652271" cy="649224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7B1824F-DEBE-0BB5-E5DF-5F32207DA4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2156" y="6092417"/>
            <a:ext cx="2993395" cy="64013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1" y="6412484"/>
            <a:ext cx="4190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23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2020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184" y="6357801"/>
            <a:ext cx="1331367" cy="3648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" y="152962"/>
            <a:ext cx="12192000" cy="6340475"/>
            <a:chOff x="-1" y="152962"/>
            <a:chExt cx="12192000" cy="6340475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60402"/>
              <a:ext cx="12191998" cy="53662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257653"/>
              <a:ext cx="12192000" cy="3331210"/>
            </a:xfrm>
            <a:custGeom>
              <a:avLst/>
              <a:gdLst/>
              <a:ahLst/>
              <a:cxnLst/>
              <a:rect l="l" t="t" r="r" b="b"/>
              <a:pathLst>
                <a:path w="12192000" h="3331210">
                  <a:moveTo>
                    <a:pt x="0" y="3330750"/>
                  </a:moveTo>
                  <a:lnTo>
                    <a:pt x="12191999" y="33307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330750"/>
                  </a:lnTo>
                  <a:close/>
                </a:path>
              </a:pathLst>
            </a:custGeom>
            <a:solidFill>
              <a:srgbClr val="222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1568" y="344423"/>
              <a:ext cx="2374391" cy="31150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97317" y="339473"/>
              <a:ext cx="2383155" cy="3125470"/>
            </a:xfrm>
            <a:custGeom>
              <a:avLst/>
              <a:gdLst/>
              <a:ahLst/>
              <a:cxnLst/>
              <a:rect l="l" t="t" r="r" b="b"/>
              <a:pathLst>
                <a:path w="2383154" h="3125470">
                  <a:moveTo>
                    <a:pt x="0" y="0"/>
                  </a:moveTo>
                  <a:lnTo>
                    <a:pt x="2382871" y="0"/>
                  </a:lnTo>
                  <a:lnTo>
                    <a:pt x="2382871" y="3125358"/>
                  </a:lnTo>
                  <a:lnTo>
                    <a:pt x="0" y="31253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7253" y="165661"/>
              <a:ext cx="2549928" cy="338678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50903" y="159312"/>
              <a:ext cx="2562860" cy="3399790"/>
            </a:xfrm>
            <a:custGeom>
              <a:avLst/>
              <a:gdLst/>
              <a:ahLst/>
              <a:cxnLst/>
              <a:rect l="l" t="t" r="r" b="b"/>
              <a:pathLst>
                <a:path w="2562859" h="3399790">
                  <a:moveTo>
                    <a:pt x="0" y="0"/>
                  </a:moveTo>
                  <a:lnTo>
                    <a:pt x="2562629" y="0"/>
                  </a:lnTo>
                  <a:lnTo>
                    <a:pt x="2562629" y="3399484"/>
                  </a:lnTo>
                  <a:lnTo>
                    <a:pt x="0" y="339948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7472" y="249935"/>
              <a:ext cx="2273807" cy="29626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962459" y="243889"/>
              <a:ext cx="2284095" cy="2974975"/>
            </a:xfrm>
            <a:custGeom>
              <a:avLst/>
              <a:gdLst/>
              <a:ahLst/>
              <a:cxnLst/>
              <a:rect l="l" t="t" r="r" b="b"/>
              <a:pathLst>
                <a:path w="2284095" h="2974975">
                  <a:moveTo>
                    <a:pt x="0" y="0"/>
                  </a:moveTo>
                  <a:lnTo>
                    <a:pt x="2283779" y="0"/>
                  </a:lnTo>
                  <a:lnTo>
                    <a:pt x="2283779" y="2974977"/>
                  </a:lnTo>
                  <a:lnTo>
                    <a:pt x="0" y="297497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5059" y="810489"/>
              <a:ext cx="2039642" cy="27419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928709" y="804138"/>
              <a:ext cx="2052955" cy="2755265"/>
            </a:xfrm>
            <a:custGeom>
              <a:avLst/>
              <a:gdLst/>
              <a:ahLst/>
              <a:cxnLst/>
              <a:rect l="l" t="t" r="r" b="b"/>
              <a:pathLst>
                <a:path w="2052954" h="2755265">
                  <a:moveTo>
                    <a:pt x="0" y="0"/>
                  </a:moveTo>
                  <a:lnTo>
                    <a:pt x="2052343" y="0"/>
                  </a:lnTo>
                  <a:lnTo>
                    <a:pt x="2052343" y="2754657"/>
                  </a:lnTo>
                  <a:lnTo>
                    <a:pt x="0" y="27546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22C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839" y="2170175"/>
              <a:ext cx="2718816" cy="352653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477150" y="2166288"/>
              <a:ext cx="2728595" cy="3536315"/>
            </a:xfrm>
            <a:custGeom>
              <a:avLst/>
              <a:gdLst/>
              <a:ahLst/>
              <a:cxnLst/>
              <a:rect l="l" t="t" r="r" b="b"/>
              <a:pathLst>
                <a:path w="2728595" h="3536315">
                  <a:moveTo>
                    <a:pt x="0" y="0"/>
                  </a:moveTo>
                  <a:lnTo>
                    <a:pt x="2728262" y="0"/>
                  </a:lnTo>
                  <a:lnTo>
                    <a:pt x="2728262" y="3535796"/>
                  </a:lnTo>
                  <a:lnTo>
                    <a:pt x="0" y="353579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22C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51711" y="2771909"/>
              <a:ext cx="2548002" cy="336040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45361" y="2765559"/>
              <a:ext cx="2560955" cy="3373120"/>
            </a:xfrm>
            <a:custGeom>
              <a:avLst/>
              <a:gdLst/>
              <a:ahLst/>
              <a:cxnLst/>
              <a:rect l="l" t="t" r="r" b="b"/>
              <a:pathLst>
                <a:path w="2560954" h="3373120">
                  <a:moveTo>
                    <a:pt x="0" y="0"/>
                  </a:moveTo>
                  <a:lnTo>
                    <a:pt x="2560702" y="0"/>
                  </a:lnTo>
                  <a:lnTo>
                    <a:pt x="2560702" y="3373102"/>
                  </a:lnTo>
                  <a:lnTo>
                    <a:pt x="0" y="337310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22C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1944" y="344423"/>
              <a:ext cx="2371344" cy="311505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356184" y="339473"/>
              <a:ext cx="2383155" cy="3125470"/>
            </a:xfrm>
            <a:custGeom>
              <a:avLst/>
              <a:gdLst/>
              <a:ahLst/>
              <a:cxnLst/>
              <a:rect l="l" t="t" r="r" b="b"/>
              <a:pathLst>
                <a:path w="2383154" h="3125470">
                  <a:moveTo>
                    <a:pt x="0" y="0"/>
                  </a:moveTo>
                  <a:lnTo>
                    <a:pt x="2382871" y="0"/>
                  </a:lnTo>
                  <a:lnTo>
                    <a:pt x="2382871" y="3125358"/>
                  </a:lnTo>
                  <a:lnTo>
                    <a:pt x="0" y="31253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0976" y="2100279"/>
              <a:ext cx="2342561" cy="313988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86214" y="2095515"/>
              <a:ext cx="2352675" cy="3149600"/>
            </a:xfrm>
            <a:custGeom>
              <a:avLst/>
              <a:gdLst/>
              <a:ahLst/>
              <a:cxnLst/>
              <a:rect l="l" t="t" r="r" b="b"/>
              <a:pathLst>
                <a:path w="2352675" h="3149600">
                  <a:moveTo>
                    <a:pt x="0" y="0"/>
                  </a:moveTo>
                  <a:lnTo>
                    <a:pt x="2352087" y="0"/>
                  </a:lnTo>
                  <a:lnTo>
                    <a:pt x="2352087" y="3149414"/>
                  </a:lnTo>
                  <a:lnTo>
                    <a:pt x="0" y="31494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222C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3667" y="3075307"/>
              <a:ext cx="2370170" cy="305700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397317" y="3068957"/>
              <a:ext cx="2383155" cy="3070225"/>
            </a:xfrm>
            <a:custGeom>
              <a:avLst/>
              <a:gdLst/>
              <a:ahLst/>
              <a:cxnLst/>
              <a:rect l="l" t="t" r="r" b="b"/>
              <a:pathLst>
                <a:path w="2383154" h="3070225">
                  <a:moveTo>
                    <a:pt x="0" y="0"/>
                  </a:moveTo>
                  <a:lnTo>
                    <a:pt x="2382871" y="0"/>
                  </a:lnTo>
                  <a:lnTo>
                    <a:pt x="2382871" y="3069704"/>
                  </a:lnTo>
                  <a:lnTo>
                    <a:pt x="0" y="306970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" y="1543009"/>
              <a:ext cx="3590290" cy="2774950"/>
            </a:xfrm>
            <a:custGeom>
              <a:avLst/>
              <a:gdLst/>
              <a:ahLst/>
              <a:cxnLst/>
              <a:rect l="l" t="t" r="r" b="b"/>
              <a:pathLst>
                <a:path w="3590290" h="2774950">
                  <a:moveTo>
                    <a:pt x="3589867" y="0"/>
                  </a:moveTo>
                  <a:lnTo>
                    <a:pt x="0" y="0"/>
                  </a:lnTo>
                  <a:lnTo>
                    <a:pt x="0" y="2774589"/>
                  </a:lnTo>
                  <a:lnTo>
                    <a:pt x="3589867" y="2774589"/>
                  </a:lnTo>
                  <a:lnTo>
                    <a:pt x="3589867" y="0"/>
                  </a:lnTo>
                  <a:close/>
                </a:path>
              </a:pathLst>
            </a:custGeom>
            <a:solidFill>
              <a:srgbClr val="268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2912" y="3208595"/>
              <a:ext cx="2466328" cy="327179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986563" y="3202245"/>
              <a:ext cx="2479040" cy="3284854"/>
            </a:xfrm>
            <a:custGeom>
              <a:avLst/>
              <a:gdLst/>
              <a:ahLst/>
              <a:cxnLst/>
              <a:rect l="l" t="t" r="r" b="b"/>
              <a:pathLst>
                <a:path w="2479040" h="3284854">
                  <a:moveTo>
                    <a:pt x="0" y="0"/>
                  </a:moveTo>
                  <a:lnTo>
                    <a:pt x="2479028" y="0"/>
                  </a:lnTo>
                  <a:lnTo>
                    <a:pt x="2479028" y="3284497"/>
                  </a:lnTo>
                  <a:lnTo>
                    <a:pt x="0" y="328449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22C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76930" y="2042667"/>
            <a:ext cx="2992120" cy="160782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algn="just">
              <a:lnSpc>
                <a:spcPct val="90700"/>
              </a:lnSpc>
              <a:spcBef>
                <a:spcPts val="409"/>
              </a:spcBef>
            </a:pPr>
            <a:r>
              <a:rPr sz="2800" b="1" spc="10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growing</a:t>
            </a:r>
            <a:r>
              <a:rPr sz="28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65" dirty="0">
                <a:solidFill>
                  <a:srgbClr val="FFFFFF"/>
                </a:solidFill>
                <a:latin typeface="Trebuchet MS"/>
                <a:cs typeface="Trebuchet MS"/>
              </a:rPr>
              <a:t>body</a:t>
            </a:r>
            <a:r>
              <a:rPr sz="280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800" b="1" spc="-135" dirty="0">
                <a:solidFill>
                  <a:srgbClr val="FFFFFF"/>
                </a:solidFill>
                <a:latin typeface="Trebuchet MS"/>
                <a:cs typeface="Trebuchet MS"/>
              </a:rPr>
              <a:t>literature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supports </a:t>
            </a:r>
            <a:r>
              <a:rPr sz="2800" b="1" spc="-100" dirty="0">
                <a:solidFill>
                  <a:srgbClr val="FFFFFF"/>
                </a:solidFill>
                <a:latin typeface="Trebuchet MS"/>
                <a:cs typeface="Trebuchet MS"/>
              </a:rPr>
              <a:t>Geriatric</a:t>
            </a:r>
            <a:r>
              <a:rPr sz="28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45" dirty="0">
                <a:solidFill>
                  <a:srgbClr val="FFFFFF"/>
                </a:solidFill>
                <a:latin typeface="Trebuchet MS"/>
                <a:cs typeface="Trebuchet MS"/>
              </a:rPr>
              <a:t>EDs</a:t>
            </a:r>
            <a:endParaRPr sz="2800">
              <a:latin typeface="Trebuchet MS"/>
              <a:cs typeface="Trebuchet MS"/>
            </a:endParaRPr>
          </a:p>
          <a:p>
            <a:pPr marL="12700" algn="just">
              <a:lnSpc>
                <a:spcPts val="3000"/>
              </a:lnSpc>
            </a:pPr>
            <a:r>
              <a:rPr sz="2800" b="1" spc="105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28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solution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694475-AFA0-2805-938D-F59C8CA41E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41803" y="6092416"/>
            <a:ext cx="2993395" cy="6401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1" y="6412484"/>
            <a:ext cx="4190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24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2020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184" y="6357801"/>
            <a:ext cx="1331367" cy="3648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81973" y="0"/>
            <a:ext cx="10286365" cy="6190615"/>
            <a:chOff x="381973" y="0"/>
            <a:chExt cx="10286365" cy="6190615"/>
          </a:xfrm>
        </p:grpSpPr>
        <p:sp>
          <p:nvSpPr>
            <p:cNvPr id="5" name="object 5"/>
            <p:cNvSpPr/>
            <p:nvPr/>
          </p:nvSpPr>
          <p:spPr>
            <a:xfrm>
              <a:off x="5239227" y="1247931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34482" y="0"/>
                  </a:lnTo>
                </a:path>
              </a:pathLst>
            </a:custGeom>
            <a:ln w="6351">
              <a:solidFill>
                <a:srgbClr val="798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0073" y="1247933"/>
              <a:ext cx="2225040" cy="0"/>
            </a:xfrm>
            <a:custGeom>
              <a:avLst/>
              <a:gdLst/>
              <a:ahLst/>
              <a:cxnLst/>
              <a:rect l="l" t="t" r="r" b="b"/>
              <a:pathLst>
                <a:path w="2225040">
                  <a:moveTo>
                    <a:pt x="0" y="0"/>
                  </a:moveTo>
                  <a:lnTo>
                    <a:pt x="2224492" y="1"/>
                  </a:lnTo>
                </a:path>
              </a:pathLst>
            </a:custGeom>
            <a:ln w="76200">
              <a:solidFill>
                <a:srgbClr val="268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0" y="0"/>
              <a:ext cx="9144000" cy="619034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59368" y="1680114"/>
              <a:ext cx="2493010" cy="2493010"/>
            </a:xfrm>
            <a:custGeom>
              <a:avLst/>
              <a:gdLst/>
              <a:ahLst/>
              <a:cxnLst/>
              <a:rect l="l" t="t" r="r" b="b"/>
              <a:pathLst>
                <a:path w="2493010" h="2493010">
                  <a:moveTo>
                    <a:pt x="1246491" y="0"/>
                  </a:moveTo>
                  <a:lnTo>
                    <a:pt x="1198678" y="900"/>
                  </a:lnTo>
                  <a:lnTo>
                    <a:pt x="1151321" y="3578"/>
                  </a:lnTo>
                  <a:lnTo>
                    <a:pt x="1104452" y="8004"/>
                  </a:lnTo>
                  <a:lnTo>
                    <a:pt x="1058102" y="14143"/>
                  </a:lnTo>
                  <a:lnTo>
                    <a:pt x="1012304" y="21964"/>
                  </a:lnTo>
                  <a:lnTo>
                    <a:pt x="967091" y="31435"/>
                  </a:lnTo>
                  <a:lnTo>
                    <a:pt x="922494" y="42522"/>
                  </a:lnTo>
                  <a:lnTo>
                    <a:pt x="878546" y="55195"/>
                  </a:lnTo>
                  <a:lnTo>
                    <a:pt x="835280" y="69421"/>
                  </a:lnTo>
                  <a:lnTo>
                    <a:pt x="792727" y="85167"/>
                  </a:lnTo>
                  <a:lnTo>
                    <a:pt x="750920" y="102401"/>
                  </a:lnTo>
                  <a:lnTo>
                    <a:pt x="709890" y="121091"/>
                  </a:lnTo>
                  <a:lnTo>
                    <a:pt x="669671" y="141205"/>
                  </a:lnTo>
                  <a:lnTo>
                    <a:pt x="630295" y="162710"/>
                  </a:lnTo>
                  <a:lnTo>
                    <a:pt x="591793" y="185574"/>
                  </a:lnTo>
                  <a:lnTo>
                    <a:pt x="554199" y="209765"/>
                  </a:lnTo>
                  <a:lnTo>
                    <a:pt x="517544" y="235251"/>
                  </a:lnTo>
                  <a:lnTo>
                    <a:pt x="481861" y="261998"/>
                  </a:lnTo>
                  <a:lnTo>
                    <a:pt x="447182" y="289976"/>
                  </a:lnTo>
                  <a:lnTo>
                    <a:pt x="413539" y="319151"/>
                  </a:lnTo>
                  <a:lnTo>
                    <a:pt x="380964" y="349491"/>
                  </a:lnTo>
                  <a:lnTo>
                    <a:pt x="349491" y="380965"/>
                  </a:lnTo>
                  <a:lnTo>
                    <a:pt x="319150" y="413539"/>
                  </a:lnTo>
                  <a:lnTo>
                    <a:pt x="289975" y="447182"/>
                  </a:lnTo>
                  <a:lnTo>
                    <a:pt x="261998" y="481862"/>
                  </a:lnTo>
                  <a:lnTo>
                    <a:pt x="235250" y="517545"/>
                  </a:lnTo>
                  <a:lnTo>
                    <a:pt x="209765" y="554200"/>
                  </a:lnTo>
                  <a:lnTo>
                    <a:pt x="185574" y="591794"/>
                  </a:lnTo>
                  <a:lnTo>
                    <a:pt x="162710" y="630295"/>
                  </a:lnTo>
                  <a:lnTo>
                    <a:pt x="141205" y="669672"/>
                  </a:lnTo>
                  <a:lnTo>
                    <a:pt x="121091" y="709891"/>
                  </a:lnTo>
                  <a:lnTo>
                    <a:pt x="102401" y="750920"/>
                  </a:lnTo>
                  <a:lnTo>
                    <a:pt x="85167" y="792727"/>
                  </a:lnTo>
                  <a:lnTo>
                    <a:pt x="69421" y="835280"/>
                  </a:lnTo>
                  <a:lnTo>
                    <a:pt x="55195" y="878547"/>
                  </a:lnTo>
                  <a:lnTo>
                    <a:pt x="42522" y="922495"/>
                  </a:lnTo>
                  <a:lnTo>
                    <a:pt x="31434" y="967091"/>
                  </a:lnTo>
                  <a:lnTo>
                    <a:pt x="21964" y="1012304"/>
                  </a:lnTo>
                  <a:lnTo>
                    <a:pt x="14143" y="1058102"/>
                  </a:lnTo>
                  <a:lnTo>
                    <a:pt x="8003" y="1104452"/>
                  </a:lnTo>
                  <a:lnTo>
                    <a:pt x="3578" y="1151321"/>
                  </a:lnTo>
                  <a:lnTo>
                    <a:pt x="900" y="1198678"/>
                  </a:lnTo>
                  <a:lnTo>
                    <a:pt x="0" y="1246491"/>
                  </a:lnTo>
                  <a:lnTo>
                    <a:pt x="900" y="1294303"/>
                  </a:lnTo>
                  <a:lnTo>
                    <a:pt x="3578" y="1341660"/>
                  </a:lnTo>
                  <a:lnTo>
                    <a:pt x="8003" y="1388530"/>
                  </a:lnTo>
                  <a:lnTo>
                    <a:pt x="14143" y="1434879"/>
                  </a:lnTo>
                  <a:lnTo>
                    <a:pt x="21964" y="1480677"/>
                  </a:lnTo>
                  <a:lnTo>
                    <a:pt x="31434" y="1525890"/>
                  </a:lnTo>
                  <a:lnTo>
                    <a:pt x="42522" y="1570487"/>
                  </a:lnTo>
                  <a:lnTo>
                    <a:pt x="55195" y="1614435"/>
                  </a:lnTo>
                  <a:lnTo>
                    <a:pt x="69421" y="1657701"/>
                  </a:lnTo>
                  <a:lnTo>
                    <a:pt x="85167" y="1700254"/>
                  </a:lnTo>
                  <a:lnTo>
                    <a:pt x="102401" y="1742062"/>
                  </a:lnTo>
                  <a:lnTo>
                    <a:pt x="121091" y="1783091"/>
                  </a:lnTo>
                  <a:lnTo>
                    <a:pt x="141205" y="1823310"/>
                  </a:lnTo>
                  <a:lnTo>
                    <a:pt x="162710" y="1862686"/>
                  </a:lnTo>
                  <a:lnTo>
                    <a:pt x="185574" y="1901188"/>
                  </a:lnTo>
                  <a:lnTo>
                    <a:pt x="209765" y="1938782"/>
                  </a:lnTo>
                  <a:lnTo>
                    <a:pt x="235250" y="1975437"/>
                  </a:lnTo>
                  <a:lnTo>
                    <a:pt x="261998" y="2011121"/>
                  </a:lnTo>
                  <a:lnTo>
                    <a:pt x="289975" y="2045800"/>
                  </a:lnTo>
                  <a:lnTo>
                    <a:pt x="319150" y="2079443"/>
                  </a:lnTo>
                  <a:lnTo>
                    <a:pt x="349491" y="2112017"/>
                  </a:lnTo>
                  <a:lnTo>
                    <a:pt x="380964" y="2143491"/>
                  </a:lnTo>
                  <a:lnTo>
                    <a:pt x="413539" y="2173831"/>
                  </a:lnTo>
                  <a:lnTo>
                    <a:pt x="447182" y="2203007"/>
                  </a:lnTo>
                  <a:lnTo>
                    <a:pt x="481861" y="2230984"/>
                  </a:lnTo>
                  <a:lnTo>
                    <a:pt x="517544" y="2257732"/>
                  </a:lnTo>
                  <a:lnTo>
                    <a:pt x="554199" y="2283217"/>
                  </a:lnTo>
                  <a:lnTo>
                    <a:pt x="591793" y="2307408"/>
                  </a:lnTo>
                  <a:lnTo>
                    <a:pt x="630295" y="2330272"/>
                  </a:lnTo>
                  <a:lnTo>
                    <a:pt x="669671" y="2351777"/>
                  </a:lnTo>
                  <a:lnTo>
                    <a:pt x="709890" y="2371891"/>
                  </a:lnTo>
                  <a:lnTo>
                    <a:pt x="750920" y="2390581"/>
                  </a:lnTo>
                  <a:lnTo>
                    <a:pt x="792727" y="2407815"/>
                  </a:lnTo>
                  <a:lnTo>
                    <a:pt x="835280" y="2423561"/>
                  </a:lnTo>
                  <a:lnTo>
                    <a:pt x="878546" y="2437787"/>
                  </a:lnTo>
                  <a:lnTo>
                    <a:pt x="922494" y="2450460"/>
                  </a:lnTo>
                  <a:lnTo>
                    <a:pt x="967091" y="2461548"/>
                  </a:lnTo>
                  <a:lnTo>
                    <a:pt x="1012304" y="2471018"/>
                  </a:lnTo>
                  <a:lnTo>
                    <a:pt x="1058102" y="2478840"/>
                  </a:lnTo>
                  <a:lnTo>
                    <a:pt x="1104452" y="2484979"/>
                  </a:lnTo>
                  <a:lnTo>
                    <a:pt x="1151321" y="2489404"/>
                  </a:lnTo>
                  <a:lnTo>
                    <a:pt x="1198678" y="2492083"/>
                  </a:lnTo>
                  <a:lnTo>
                    <a:pt x="1246491" y="2492983"/>
                  </a:lnTo>
                  <a:lnTo>
                    <a:pt x="1294303" y="2492083"/>
                  </a:lnTo>
                  <a:lnTo>
                    <a:pt x="1341660" y="2489404"/>
                  </a:lnTo>
                  <a:lnTo>
                    <a:pt x="1388530" y="2484979"/>
                  </a:lnTo>
                  <a:lnTo>
                    <a:pt x="1434879" y="2478840"/>
                  </a:lnTo>
                  <a:lnTo>
                    <a:pt x="1480677" y="2471018"/>
                  </a:lnTo>
                  <a:lnTo>
                    <a:pt x="1525890" y="2461548"/>
                  </a:lnTo>
                  <a:lnTo>
                    <a:pt x="1570487" y="2450460"/>
                  </a:lnTo>
                  <a:lnTo>
                    <a:pt x="1614435" y="2437787"/>
                  </a:lnTo>
                  <a:lnTo>
                    <a:pt x="1657701" y="2423561"/>
                  </a:lnTo>
                  <a:lnTo>
                    <a:pt x="1700254" y="2407815"/>
                  </a:lnTo>
                  <a:lnTo>
                    <a:pt x="1742062" y="2390581"/>
                  </a:lnTo>
                  <a:lnTo>
                    <a:pt x="1783091" y="2371891"/>
                  </a:lnTo>
                  <a:lnTo>
                    <a:pt x="1823310" y="2351777"/>
                  </a:lnTo>
                  <a:lnTo>
                    <a:pt x="1862686" y="2330272"/>
                  </a:lnTo>
                  <a:lnTo>
                    <a:pt x="1901188" y="2307408"/>
                  </a:lnTo>
                  <a:lnTo>
                    <a:pt x="1938782" y="2283217"/>
                  </a:lnTo>
                  <a:lnTo>
                    <a:pt x="1975437" y="2257732"/>
                  </a:lnTo>
                  <a:lnTo>
                    <a:pt x="2011120" y="2230984"/>
                  </a:lnTo>
                  <a:lnTo>
                    <a:pt x="2045799" y="2203007"/>
                  </a:lnTo>
                  <a:lnTo>
                    <a:pt x="2079442" y="2173831"/>
                  </a:lnTo>
                  <a:lnTo>
                    <a:pt x="2112017" y="2143491"/>
                  </a:lnTo>
                  <a:lnTo>
                    <a:pt x="2143490" y="2112017"/>
                  </a:lnTo>
                  <a:lnTo>
                    <a:pt x="2173831" y="2079443"/>
                  </a:lnTo>
                  <a:lnTo>
                    <a:pt x="2203006" y="2045800"/>
                  </a:lnTo>
                  <a:lnTo>
                    <a:pt x="2230983" y="2011121"/>
                  </a:lnTo>
                  <a:lnTo>
                    <a:pt x="2257731" y="1975437"/>
                  </a:lnTo>
                  <a:lnTo>
                    <a:pt x="2283216" y="1938782"/>
                  </a:lnTo>
                  <a:lnTo>
                    <a:pt x="2307407" y="1901188"/>
                  </a:lnTo>
                  <a:lnTo>
                    <a:pt x="2330271" y="1862686"/>
                  </a:lnTo>
                  <a:lnTo>
                    <a:pt x="2351776" y="1823310"/>
                  </a:lnTo>
                  <a:lnTo>
                    <a:pt x="2371890" y="1783091"/>
                  </a:lnTo>
                  <a:lnTo>
                    <a:pt x="2390580" y="1742062"/>
                  </a:lnTo>
                  <a:lnTo>
                    <a:pt x="2407814" y="1700254"/>
                  </a:lnTo>
                  <a:lnTo>
                    <a:pt x="2423560" y="1657701"/>
                  </a:lnTo>
                  <a:lnTo>
                    <a:pt x="2437786" y="1614435"/>
                  </a:lnTo>
                  <a:lnTo>
                    <a:pt x="2450459" y="1570487"/>
                  </a:lnTo>
                  <a:lnTo>
                    <a:pt x="2461547" y="1525890"/>
                  </a:lnTo>
                  <a:lnTo>
                    <a:pt x="2471017" y="1480677"/>
                  </a:lnTo>
                  <a:lnTo>
                    <a:pt x="2478838" y="1434879"/>
                  </a:lnTo>
                  <a:lnTo>
                    <a:pt x="2484978" y="1388530"/>
                  </a:lnTo>
                  <a:lnTo>
                    <a:pt x="2489403" y="1341660"/>
                  </a:lnTo>
                  <a:lnTo>
                    <a:pt x="2492081" y="1294303"/>
                  </a:lnTo>
                  <a:lnTo>
                    <a:pt x="2492982" y="1246491"/>
                  </a:lnTo>
                  <a:lnTo>
                    <a:pt x="2492081" y="1198678"/>
                  </a:lnTo>
                  <a:lnTo>
                    <a:pt x="2489403" y="1151321"/>
                  </a:lnTo>
                  <a:lnTo>
                    <a:pt x="2484978" y="1104452"/>
                  </a:lnTo>
                  <a:lnTo>
                    <a:pt x="2478838" y="1058102"/>
                  </a:lnTo>
                  <a:lnTo>
                    <a:pt x="2471017" y="1012304"/>
                  </a:lnTo>
                  <a:lnTo>
                    <a:pt x="2461547" y="967091"/>
                  </a:lnTo>
                  <a:lnTo>
                    <a:pt x="2450459" y="922495"/>
                  </a:lnTo>
                  <a:lnTo>
                    <a:pt x="2437786" y="878547"/>
                  </a:lnTo>
                  <a:lnTo>
                    <a:pt x="2423560" y="835280"/>
                  </a:lnTo>
                  <a:lnTo>
                    <a:pt x="2407814" y="792727"/>
                  </a:lnTo>
                  <a:lnTo>
                    <a:pt x="2390580" y="750920"/>
                  </a:lnTo>
                  <a:lnTo>
                    <a:pt x="2371890" y="709891"/>
                  </a:lnTo>
                  <a:lnTo>
                    <a:pt x="2351776" y="669672"/>
                  </a:lnTo>
                  <a:lnTo>
                    <a:pt x="2330271" y="630295"/>
                  </a:lnTo>
                  <a:lnTo>
                    <a:pt x="2307407" y="591794"/>
                  </a:lnTo>
                  <a:lnTo>
                    <a:pt x="2283216" y="554200"/>
                  </a:lnTo>
                  <a:lnTo>
                    <a:pt x="2257731" y="517545"/>
                  </a:lnTo>
                  <a:lnTo>
                    <a:pt x="2230983" y="481862"/>
                  </a:lnTo>
                  <a:lnTo>
                    <a:pt x="2203006" y="447182"/>
                  </a:lnTo>
                  <a:lnTo>
                    <a:pt x="2173831" y="413539"/>
                  </a:lnTo>
                  <a:lnTo>
                    <a:pt x="2143490" y="380965"/>
                  </a:lnTo>
                  <a:lnTo>
                    <a:pt x="2112017" y="349491"/>
                  </a:lnTo>
                  <a:lnTo>
                    <a:pt x="2079442" y="319151"/>
                  </a:lnTo>
                  <a:lnTo>
                    <a:pt x="2045799" y="289976"/>
                  </a:lnTo>
                  <a:lnTo>
                    <a:pt x="2011120" y="261998"/>
                  </a:lnTo>
                  <a:lnTo>
                    <a:pt x="1975437" y="235251"/>
                  </a:lnTo>
                  <a:lnTo>
                    <a:pt x="1938782" y="209765"/>
                  </a:lnTo>
                  <a:lnTo>
                    <a:pt x="1901188" y="185574"/>
                  </a:lnTo>
                  <a:lnTo>
                    <a:pt x="1862686" y="162710"/>
                  </a:lnTo>
                  <a:lnTo>
                    <a:pt x="1823310" y="141205"/>
                  </a:lnTo>
                  <a:lnTo>
                    <a:pt x="1783091" y="121091"/>
                  </a:lnTo>
                  <a:lnTo>
                    <a:pt x="1742062" y="102401"/>
                  </a:lnTo>
                  <a:lnTo>
                    <a:pt x="1700254" y="85167"/>
                  </a:lnTo>
                  <a:lnTo>
                    <a:pt x="1657701" y="69421"/>
                  </a:lnTo>
                  <a:lnTo>
                    <a:pt x="1614435" y="55195"/>
                  </a:lnTo>
                  <a:lnTo>
                    <a:pt x="1570487" y="42522"/>
                  </a:lnTo>
                  <a:lnTo>
                    <a:pt x="1525890" y="31435"/>
                  </a:lnTo>
                  <a:lnTo>
                    <a:pt x="1480677" y="21964"/>
                  </a:lnTo>
                  <a:lnTo>
                    <a:pt x="1434879" y="14143"/>
                  </a:lnTo>
                  <a:lnTo>
                    <a:pt x="1388530" y="8004"/>
                  </a:lnTo>
                  <a:lnTo>
                    <a:pt x="1341660" y="3578"/>
                  </a:lnTo>
                  <a:lnTo>
                    <a:pt x="1294303" y="900"/>
                  </a:lnTo>
                  <a:lnTo>
                    <a:pt x="1246491" y="0"/>
                  </a:lnTo>
                  <a:close/>
                </a:path>
              </a:pathLst>
            </a:custGeom>
            <a:solidFill>
              <a:srgbClr val="268876">
                <a:alpha val="78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4225" y="3262477"/>
              <a:ext cx="2493010" cy="2493010"/>
            </a:xfrm>
            <a:custGeom>
              <a:avLst/>
              <a:gdLst/>
              <a:ahLst/>
              <a:cxnLst/>
              <a:rect l="l" t="t" r="r" b="b"/>
              <a:pathLst>
                <a:path w="2493010" h="2493010">
                  <a:moveTo>
                    <a:pt x="1246491" y="0"/>
                  </a:moveTo>
                  <a:lnTo>
                    <a:pt x="1198679" y="900"/>
                  </a:lnTo>
                  <a:lnTo>
                    <a:pt x="1151322" y="3578"/>
                  </a:lnTo>
                  <a:lnTo>
                    <a:pt x="1104452" y="8004"/>
                  </a:lnTo>
                  <a:lnTo>
                    <a:pt x="1058103" y="14143"/>
                  </a:lnTo>
                  <a:lnTo>
                    <a:pt x="1012305" y="21964"/>
                  </a:lnTo>
                  <a:lnTo>
                    <a:pt x="967092" y="31435"/>
                  </a:lnTo>
                  <a:lnTo>
                    <a:pt x="922495" y="42522"/>
                  </a:lnTo>
                  <a:lnTo>
                    <a:pt x="878547" y="55195"/>
                  </a:lnTo>
                  <a:lnTo>
                    <a:pt x="835281" y="69421"/>
                  </a:lnTo>
                  <a:lnTo>
                    <a:pt x="792728" y="85167"/>
                  </a:lnTo>
                  <a:lnTo>
                    <a:pt x="750920" y="102401"/>
                  </a:lnTo>
                  <a:lnTo>
                    <a:pt x="709891" y="121091"/>
                  </a:lnTo>
                  <a:lnTo>
                    <a:pt x="669672" y="141205"/>
                  </a:lnTo>
                  <a:lnTo>
                    <a:pt x="630296" y="162710"/>
                  </a:lnTo>
                  <a:lnTo>
                    <a:pt x="591794" y="185574"/>
                  </a:lnTo>
                  <a:lnTo>
                    <a:pt x="554200" y="209765"/>
                  </a:lnTo>
                  <a:lnTo>
                    <a:pt x="517545" y="235251"/>
                  </a:lnTo>
                  <a:lnTo>
                    <a:pt x="481862" y="261998"/>
                  </a:lnTo>
                  <a:lnTo>
                    <a:pt x="447182" y="289976"/>
                  </a:lnTo>
                  <a:lnTo>
                    <a:pt x="413539" y="319151"/>
                  </a:lnTo>
                  <a:lnTo>
                    <a:pt x="380965" y="349491"/>
                  </a:lnTo>
                  <a:lnTo>
                    <a:pt x="349491" y="380965"/>
                  </a:lnTo>
                  <a:lnTo>
                    <a:pt x="319151" y="413540"/>
                  </a:lnTo>
                  <a:lnTo>
                    <a:pt x="289976" y="447183"/>
                  </a:lnTo>
                  <a:lnTo>
                    <a:pt x="261998" y="481862"/>
                  </a:lnTo>
                  <a:lnTo>
                    <a:pt x="235250" y="517545"/>
                  </a:lnTo>
                  <a:lnTo>
                    <a:pt x="209765" y="554200"/>
                  </a:lnTo>
                  <a:lnTo>
                    <a:pt x="185574" y="591794"/>
                  </a:lnTo>
                  <a:lnTo>
                    <a:pt x="162710" y="630296"/>
                  </a:lnTo>
                  <a:lnTo>
                    <a:pt x="141205" y="669672"/>
                  </a:lnTo>
                  <a:lnTo>
                    <a:pt x="121091" y="709891"/>
                  </a:lnTo>
                  <a:lnTo>
                    <a:pt x="102401" y="750921"/>
                  </a:lnTo>
                  <a:lnTo>
                    <a:pt x="85167" y="792728"/>
                  </a:lnTo>
                  <a:lnTo>
                    <a:pt x="69421" y="835281"/>
                  </a:lnTo>
                  <a:lnTo>
                    <a:pt x="55195" y="878548"/>
                  </a:lnTo>
                  <a:lnTo>
                    <a:pt x="42522" y="922495"/>
                  </a:lnTo>
                  <a:lnTo>
                    <a:pt x="31435" y="967092"/>
                  </a:lnTo>
                  <a:lnTo>
                    <a:pt x="21964" y="1012305"/>
                  </a:lnTo>
                  <a:lnTo>
                    <a:pt x="14143" y="1058103"/>
                  </a:lnTo>
                  <a:lnTo>
                    <a:pt x="8004" y="1104453"/>
                  </a:lnTo>
                  <a:lnTo>
                    <a:pt x="3578" y="1151322"/>
                  </a:lnTo>
                  <a:lnTo>
                    <a:pt x="900" y="1198679"/>
                  </a:lnTo>
                  <a:lnTo>
                    <a:pt x="0" y="1246492"/>
                  </a:lnTo>
                  <a:lnTo>
                    <a:pt x="900" y="1294304"/>
                  </a:lnTo>
                  <a:lnTo>
                    <a:pt x="3578" y="1341661"/>
                  </a:lnTo>
                  <a:lnTo>
                    <a:pt x="8004" y="1388531"/>
                  </a:lnTo>
                  <a:lnTo>
                    <a:pt x="14143" y="1434881"/>
                  </a:lnTo>
                  <a:lnTo>
                    <a:pt x="21964" y="1480678"/>
                  </a:lnTo>
                  <a:lnTo>
                    <a:pt x="31435" y="1525892"/>
                  </a:lnTo>
                  <a:lnTo>
                    <a:pt x="42522" y="1570488"/>
                  </a:lnTo>
                  <a:lnTo>
                    <a:pt x="55195" y="1614436"/>
                  </a:lnTo>
                  <a:lnTo>
                    <a:pt x="69421" y="1657703"/>
                  </a:lnTo>
                  <a:lnTo>
                    <a:pt x="85167" y="1700256"/>
                  </a:lnTo>
                  <a:lnTo>
                    <a:pt x="102401" y="1742063"/>
                  </a:lnTo>
                  <a:lnTo>
                    <a:pt x="121091" y="1783092"/>
                  </a:lnTo>
                  <a:lnTo>
                    <a:pt x="141205" y="1823311"/>
                  </a:lnTo>
                  <a:lnTo>
                    <a:pt x="162710" y="1862688"/>
                  </a:lnTo>
                  <a:lnTo>
                    <a:pt x="185574" y="1901189"/>
                  </a:lnTo>
                  <a:lnTo>
                    <a:pt x="209765" y="1938784"/>
                  </a:lnTo>
                  <a:lnTo>
                    <a:pt x="235250" y="1975439"/>
                  </a:lnTo>
                  <a:lnTo>
                    <a:pt x="261998" y="2011122"/>
                  </a:lnTo>
                  <a:lnTo>
                    <a:pt x="289976" y="2045801"/>
                  </a:lnTo>
                  <a:lnTo>
                    <a:pt x="319151" y="2079444"/>
                  </a:lnTo>
                  <a:lnTo>
                    <a:pt x="349491" y="2112018"/>
                  </a:lnTo>
                  <a:lnTo>
                    <a:pt x="380965" y="2143492"/>
                  </a:lnTo>
                  <a:lnTo>
                    <a:pt x="413539" y="2173833"/>
                  </a:lnTo>
                  <a:lnTo>
                    <a:pt x="447182" y="2203008"/>
                  </a:lnTo>
                  <a:lnTo>
                    <a:pt x="481862" y="2230985"/>
                  </a:lnTo>
                  <a:lnTo>
                    <a:pt x="517545" y="2257733"/>
                  </a:lnTo>
                  <a:lnTo>
                    <a:pt x="554200" y="2283218"/>
                  </a:lnTo>
                  <a:lnTo>
                    <a:pt x="591794" y="2307409"/>
                  </a:lnTo>
                  <a:lnTo>
                    <a:pt x="630296" y="2330273"/>
                  </a:lnTo>
                  <a:lnTo>
                    <a:pt x="669672" y="2351778"/>
                  </a:lnTo>
                  <a:lnTo>
                    <a:pt x="709891" y="2371892"/>
                  </a:lnTo>
                  <a:lnTo>
                    <a:pt x="750920" y="2390582"/>
                  </a:lnTo>
                  <a:lnTo>
                    <a:pt x="792728" y="2407816"/>
                  </a:lnTo>
                  <a:lnTo>
                    <a:pt x="835281" y="2423562"/>
                  </a:lnTo>
                  <a:lnTo>
                    <a:pt x="878547" y="2437788"/>
                  </a:lnTo>
                  <a:lnTo>
                    <a:pt x="922495" y="2450461"/>
                  </a:lnTo>
                  <a:lnTo>
                    <a:pt x="967092" y="2461549"/>
                  </a:lnTo>
                  <a:lnTo>
                    <a:pt x="1012305" y="2471020"/>
                  </a:lnTo>
                  <a:lnTo>
                    <a:pt x="1058103" y="2478841"/>
                  </a:lnTo>
                  <a:lnTo>
                    <a:pt x="1104452" y="2484980"/>
                  </a:lnTo>
                  <a:lnTo>
                    <a:pt x="1151322" y="2489405"/>
                  </a:lnTo>
                  <a:lnTo>
                    <a:pt x="1198679" y="2492084"/>
                  </a:lnTo>
                  <a:lnTo>
                    <a:pt x="1246491" y="2492984"/>
                  </a:lnTo>
                  <a:lnTo>
                    <a:pt x="1294304" y="2492084"/>
                  </a:lnTo>
                  <a:lnTo>
                    <a:pt x="1341661" y="2489405"/>
                  </a:lnTo>
                  <a:lnTo>
                    <a:pt x="1388530" y="2484980"/>
                  </a:lnTo>
                  <a:lnTo>
                    <a:pt x="1434880" y="2478841"/>
                  </a:lnTo>
                  <a:lnTo>
                    <a:pt x="1480678" y="2471020"/>
                  </a:lnTo>
                  <a:lnTo>
                    <a:pt x="1525891" y="2461549"/>
                  </a:lnTo>
                  <a:lnTo>
                    <a:pt x="1570487" y="2450461"/>
                  </a:lnTo>
                  <a:lnTo>
                    <a:pt x="1614435" y="2437788"/>
                  </a:lnTo>
                  <a:lnTo>
                    <a:pt x="1657702" y="2423562"/>
                  </a:lnTo>
                  <a:lnTo>
                    <a:pt x="1700255" y="2407816"/>
                  </a:lnTo>
                  <a:lnTo>
                    <a:pt x="1742062" y="2390582"/>
                  </a:lnTo>
                  <a:lnTo>
                    <a:pt x="1783091" y="2371892"/>
                  </a:lnTo>
                  <a:lnTo>
                    <a:pt x="1823310" y="2351778"/>
                  </a:lnTo>
                  <a:lnTo>
                    <a:pt x="1862686" y="2330273"/>
                  </a:lnTo>
                  <a:lnTo>
                    <a:pt x="1901188" y="2307409"/>
                  </a:lnTo>
                  <a:lnTo>
                    <a:pt x="1938782" y="2283218"/>
                  </a:lnTo>
                  <a:lnTo>
                    <a:pt x="1975437" y="2257733"/>
                  </a:lnTo>
                  <a:lnTo>
                    <a:pt x="2011120" y="2230985"/>
                  </a:lnTo>
                  <a:lnTo>
                    <a:pt x="2045800" y="2203008"/>
                  </a:lnTo>
                  <a:lnTo>
                    <a:pt x="2079443" y="2173833"/>
                  </a:lnTo>
                  <a:lnTo>
                    <a:pt x="2112017" y="2143492"/>
                  </a:lnTo>
                  <a:lnTo>
                    <a:pt x="2143491" y="2112018"/>
                  </a:lnTo>
                  <a:lnTo>
                    <a:pt x="2173831" y="2079444"/>
                  </a:lnTo>
                  <a:lnTo>
                    <a:pt x="2203006" y="2045801"/>
                  </a:lnTo>
                  <a:lnTo>
                    <a:pt x="2230984" y="2011122"/>
                  </a:lnTo>
                  <a:lnTo>
                    <a:pt x="2257731" y="1975439"/>
                  </a:lnTo>
                  <a:lnTo>
                    <a:pt x="2283217" y="1938784"/>
                  </a:lnTo>
                  <a:lnTo>
                    <a:pt x="2307408" y="1901189"/>
                  </a:lnTo>
                  <a:lnTo>
                    <a:pt x="2330272" y="1862688"/>
                  </a:lnTo>
                  <a:lnTo>
                    <a:pt x="2351777" y="1823311"/>
                  </a:lnTo>
                  <a:lnTo>
                    <a:pt x="2371890" y="1783092"/>
                  </a:lnTo>
                  <a:lnTo>
                    <a:pt x="2390581" y="1742063"/>
                  </a:lnTo>
                  <a:lnTo>
                    <a:pt x="2407815" y="1700256"/>
                  </a:lnTo>
                  <a:lnTo>
                    <a:pt x="2423561" y="1657703"/>
                  </a:lnTo>
                  <a:lnTo>
                    <a:pt x="2437787" y="1614436"/>
                  </a:lnTo>
                  <a:lnTo>
                    <a:pt x="2450460" y="1570488"/>
                  </a:lnTo>
                  <a:lnTo>
                    <a:pt x="2461547" y="1525892"/>
                  </a:lnTo>
                  <a:lnTo>
                    <a:pt x="2471018" y="1480678"/>
                  </a:lnTo>
                  <a:lnTo>
                    <a:pt x="2478839" y="1434881"/>
                  </a:lnTo>
                  <a:lnTo>
                    <a:pt x="2484978" y="1388531"/>
                  </a:lnTo>
                  <a:lnTo>
                    <a:pt x="2489404" y="1341661"/>
                  </a:lnTo>
                  <a:lnTo>
                    <a:pt x="2492082" y="1294304"/>
                  </a:lnTo>
                  <a:lnTo>
                    <a:pt x="2492982" y="1246492"/>
                  </a:lnTo>
                  <a:lnTo>
                    <a:pt x="2492082" y="1198679"/>
                  </a:lnTo>
                  <a:lnTo>
                    <a:pt x="2489404" y="1151322"/>
                  </a:lnTo>
                  <a:lnTo>
                    <a:pt x="2484978" y="1104453"/>
                  </a:lnTo>
                  <a:lnTo>
                    <a:pt x="2478839" y="1058103"/>
                  </a:lnTo>
                  <a:lnTo>
                    <a:pt x="2471018" y="1012305"/>
                  </a:lnTo>
                  <a:lnTo>
                    <a:pt x="2461547" y="967092"/>
                  </a:lnTo>
                  <a:lnTo>
                    <a:pt x="2450460" y="922495"/>
                  </a:lnTo>
                  <a:lnTo>
                    <a:pt x="2437787" y="878548"/>
                  </a:lnTo>
                  <a:lnTo>
                    <a:pt x="2423561" y="835281"/>
                  </a:lnTo>
                  <a:lnTo>
                    <a:pt x="2407815" y="792728"/>
                  </a:lnTo>
                  <a:lnTo>
                    <a:pt x="2390581" y="750921"/>
                  </a:lnTo>
                  <a:lnTo>
                    <a:pt x="2371890" y="709891"/>
                  </a:lnTo>
                  <a:lnTo>
                    <a:pt x="2351777" y="669672"/>
                  </a:lnTo>
                  <a:lnTo>
                    <a:pt x="2330272" y="630296"/>
                  </a:lnTo>
                  <a:lnTo>
                    <a:pt x="2307408" y="591794"/>
                  </a:lnTo>
                  <a:lnTo>
                    <a:pt x="2283217" y="554200"/>
                  </a:lnTo>
                  <a:lnTo>
                    <a:pt x="2257731" y="517545"/>
                  </a:lnTo>
                  <a:lnTo>
                    <a:pt x="2230984" y="481862"/>
                  </a:lnTo>
                  <a:lnTo>
                    <a:pt x="2203006" y="447183"/>
                  </a:lnTo>
                  <a:lnTo>
                    <a:pt x="2173831" y="413540"/>
                  </a:lnTo>
                  <a:lnTo>
                    <a:pt x="2143491" y="380965"/>
                  </a:lnTo>
                  <a:lnTo>
                    <a:pt x="2112017" y="349491"/>
                  </a:lnTo>
                  <a:lnTo>
                    <a:pt x="2079443" y="319151"/>
                  </a:lnTo>
                  <a:lnTo>
                    <a:pt x="2045800" y="289976"/>
                  </a:lnTo>
                  <a:lnTo>
                    <a:pt x="2011120" y="261998"/>
                  </a:lnTo>
                  <a:lnTo>
                    <a:pt x="1975437" y="235251"/>
                  </a:lnTo>
                  <a:lnTo>
                    <a:pt x="1938782" y="209765"/>
                  </a:lnTo>
                  <a:lnTo>
                    <a:pt x="1901188" y="185574"/>
                  </a:lnTo>
                  <a:lnTo>
                    <a:pt x="1862686" y="162710"/>
                  </a:lnTo>
                  <a:lnTo>
                    <a:pt x="1823310" y="141205"/>
                  </a:lnTo>
                  <a:lnTo>
                    <a:pt x="1783091" y="121091"/>
                  </a:lnTo>
                  <a:lnTo>
                    <a:pt x="1742062" y="102401"/>
                  </a:lnTo>
                  <a:lnTo>
                    <a:pt x="1700255" y="85167"/>
                  </a:lnTo>
                  <a:lnTo>
                    <a:pt x="1657702" y="69421"/>
                  </a:lnTo>
                  <a:lnTo>
                    <a:pt x="1614435" y="55195"/>
                  </a:lnTo>
                  <a:lnTo>
                    <a:pt x="1570487" y="42522"/>
                  </a:lnTo>
                  <a:lnTo>
                    <a:pt x="1525891" y="31435"/>
                  </a:lnTo>
                  <a:lnTo>
                    <a:pt x="1480678" y="21964"/>
                  </a:lnTo>
                  <a:lnTo>
                    <a:pt x="1434880" y="14143"/>
                  </a:lnTo>
                  <a:lnTo>
                    <a:pt x="1388530" y="8004"/>
                  </a:lnTo>
                  <a:lnTo>
                    <a:pt x="1341661" y="3578"/>
                  </a:lnTo>
                  <a:lnTo>
                    <a:pt x="1294304" y="900"/>
                  </a:lnTo>
                  <a:lnTo>
                    <a:pt x="1246491" y="0"/>
                  </a:lnTo>
                  <a:close/>
                </a:path>
              </a:pathLst>
            </a:custGeom>
            <a:solidFill>
              <a:srgbClr val="13443B">
                <a:alpha val="811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6841" y="3387443"/>
              <a:ext cx="2493010" cy="2493010"/>
            </a:xfrm>
            <a:custGeom>
              <a:avLst/>
              <a:gdLst/>
              <a:ahLst/>
              <a:cxnLst/>
              <a:rect l="l" t="t" r="r" b="b"/>
              <a:pathLst>
                <a:path w="2493010" h="2493010">
                  <a:moveTo>
                    <a:pt x="1246492" y="0"/>
                  </a:moveTo>
                  <a:lnTo>
                    <a:pt x="1198679" y="900"/>
                  </a:lnTo>
                  <a:lnTo>
                    <a:pt x="1151322" y="3578"/>
                  </a:lnTo>
                  <a:lnTo>
                    <a:pt x="1104453" y="8004"/>
                  </a:lnTo>
                  <a:lnTo>
                    <a:pt x="1058103" y="14143"/>
                  </a:lnTo>
                  <a:lnTo>
                    <a:pt x="1012305" y="21964"/>
                  </a:lnTo>
                  <a:lnTo>
                    <a:pt x="967092" y="31435"/>
                  </a:lnTo>
                  <a:lnTo>
                    <a:pt x="922495" y="42522"/>
                  </a:lnTo>
                  <a:lnTo>
                    <a:pt x="878548" y="55195"/>
                  </a:lnTo>
                  <a:lnTo>
                    <a:pt x="835281" y="69421"/>
                  </a:lnTo>
                  <a:lnTo>
                    <a:pt x="792728" y="85167"/>
                  </a:lnTo>
                  <a:lnTo>
                    <a:pt x="750921" y="102401"/>
                  </a:lnTo>
                  <a:lnTo>
                    <a:pt x="709891" y="121091"/>
                  </a:lnTo>
                  <a:lnTo>
                    <a:pt x="669672" y="141205"/>
                  </a:lnTo>
                  <a:lnTo>
                    <a:pt x="630296" y="162710"/>
                  </a:lnTo>
                  <a:lnTo>
                    <a:pt x="591794" y="185574"/>
                  </a:lnTo>
                  <a:lnTo>
                    <a:pt x="554200" y="209765"/>
                  </a:lnTo>
                  <a:lnTo>
                    <a:pt x="517545" y="235251"/>
                  </a:lnTo>
                  <a:lnTo>
                    <a:pt x="481862" y="261998"/>
                  </a:lnTo>
                  <a:lnTo>
                    <a:pt x="447183" y="289976"/>
                  </a:lnTo>
                  <a:lnTo>
                    <a:pt x="413540" y="319151"/>
                  </a:lnTo>
                  <a:lnTo>
                    <a:pt x="380965" y="349491"/>
                  </a:lnTo>
                  <a:lnTo>
                    <a:pt x="349491" y="380965"/>
                  </a:lnTo>
                  <a:lnTo>
                    <a:pt x="319151" y="413540"/>
                  </a:lnTo>
                  <a:lnTo>
                    <a:pt x="289976" y="447183"/>
                  </a:lnTo>
                  <a:lnTo>
                    <a:pt x="261998" y="481862"/>
                  </a:lnTo>
                  <a:lnTo>
                    <a:pt x="235251" y="517545"/>
                  </a:lnTo>
                  <a:lnTo>
                    <a:pt x="209765" y="554200"/>
                  </a:lnTo>
                  <a:lnTo>
                    <a:pt x="185574" y="591794"/>
                  </a:lnTo>
                  <a:lnTo>
                    <a:pt x="162710" y="630296"/>
                  </a:lnTo>
                  <a:lnTo>
                    <a:pt x="141205" y="669672"/>
                  </a:lnTo>
                  <a:lnTo>
                    <a:pt x="121091" y="709891"/>
                  </a:lnTo>
                  <a:lnTo>
                    <a:pt x="102401" y="750921"/>
                  </a:lnTo>
                  <a:lnTo>
                    <a:pt x="85167" y="792728"/>
                  </a:lnTo>
                  <a:lnTo>
                    <a:pt x="69421" y="835281"/>
                  </a:lnTo>
                  <a:lnTo>
                    <a:pt x="55195" y="878548"/>
                  </a:lnTo>
                  <a:lnTo>
                    <a:pt x="42522" y="922495"/>
                  </a:lnTo>
                  <a:lnTo>
                    <a:pt x="31435" y="967092"/>
                  </a:lnTo>
                  <a:lnTo>
                    <a:pt x="21964" y="1012305"/>
                  </a:lnTo>
                  <a:lnTo>
                    <a:pt x="14143" y="1058103"/>
                  </a:lnTo>
                  <a:lnTo>
                    <a:pt x="8004" y="1104453"/>
                  </a:lnTo>
                  <a:lnTo>
                    <a:pt x="3578" y="1151322"/>
                  </a:lnTo>
                  <a:lnTo>
                    <a:pt x="900" y="1198679"/>
                  </a:lnTo>
                  <a:lnTo>
                    <a:pt x="0" y="1246492"/>
                  </a:lnTo>
                  <a:lnTo>
                    <a:pt x="900" y="1294304"/>
                  </a:lnTo>
                  <a:lnTo>
                    <a:pt x="3578" y="1341661"/>
                  </a:lnTo>
                  <a:lnTo>
                    <a:pt x="8004" y="1388531"/>
                  </a:lnTo>
                  <a:lnTo>
                    <a:pt x="14143" y="1434881"/>
                  </a:lnTo>
                  <a:lnTo>
                    <a:pt x="21964" y="1480678"/>
                  </a:lnTo>
                  <a:lnTo>
                    <a:pt x="31435" y="1525892"/>
                  </a:lnTo>
                  <a:lnTo>
                    <a:pt x="42522" y="1570488"/>
                  </a:lnTo>
                  <a:lnTo>
                    <a:pt x="55195" y="1614436"/>
                  </a:lnTo>
                  <a:lnTo>
                    <a:pt x="69421" y="1657703"/>
                  </a:lnTo>
                  <a:lnTo>
                    <a:pt x="85167" y="1700256"/>
                  </a:lnTo>
                  <a:lnTo>
                    <a:pt x="102401" y="1742063"/>
                  </a:lnTo>
                  <a:lnTo>
                    <a:pt x="121091" y="1783092"/>
                  </a:lnTo>
                  <a:lnTo>
                    <a:pt x="141205" y="1823311"/>
                  </a:lnTo>
                  <a:lnTo>
                    <a:pt x="162710" y="1862688"/>
                  </a:lnTo>
                  <a:lnTo>
                    <a:pt x="185574" y="1901189"/>
                  </a:lnTo>
                  <a:lnTo>
                    <a:pt x="209765" y="1938783"/>
                  </a:lnTo>
                  <a:lnTo>
                    <a:pt x="235251" y="1975438"/>
                  </a:lnTo>
                  <a:lnTo>
                    <a:pt x="261998" y="2011122"/>
                  </a:lnTo>
                  <a:lnTo>
                    <a:pt x="289976" y="2045801"/>
                  </a:lnTo>
                  <a:lnTo>
                    <a:pt x="319151" y="2079444"/>
                  </a:lnTo>
                  <a:lnTo>
                    <a:pt x="349491" y="2112018"/>
                  </a:lnTo>
                  <a:lnTo>
                    <a:pt x="380965" y="2143492"/>
                  </a:lnTo>
                  <a:lnTo>
                    <a:pt x="413540" y="2173832"/>
                  </a:lnTo>
                  <a:lnTo>
                    <a:pt x="447183" y="2203008"/>
                  </a:lnTo>
                  <a:lnTo>
                    <a:pt x="481862" y="2230985"/>
                  </a:lnTo>
                  <a:lnTo>
                    <a:pt x="517545" y="2257733"/>
                  </a:lnTo>
                  <a:lnTo>
                    <a:pt x="554200" y="2283218"/>
                  </a:lnTo>
                  <a:lnTo>
                    <a:pt x="591794" y="2307409"/>
                  </a:lnTo>
                  <a:lnTo>
                    <a:pt x="630296" y="2330273"/>
                  </a:lnTo>
                  <a:lnTo>
                    <a:pt x="669672" y="2351778"/>
                  </a:lnTo>
                  <a:lnTo>
                    <a:pt x="709891" y="2371892"/>
                  </a:lnTo>
                  <a:lnTo>
                    <a:pt x="750921" y="2390582"/>
                  </a:lnTo>
                  <a:lnTo>
                    <a:pt x="792728" y="2407816"/>
                  </a:lnTo>
                  <a:lnTo>
                    <a:pt x="835281" y="2423562"/>
                  </a:lnTo>
                  <a:lnTo>
                    <a:pt x="878548" y="2437788"/>
                  </a:lnTo>
                  <a:lnTo>
                    <a:pt x="922495" y="2450461"/>
                  </a:lnTo>
                  <a:lnTo>
                    <a:pt x="967092" y="2461548"/>
                  </a:lnTo>
                  <a:lnTo>
                    <a:pt x="1012305" y="2471019"/>
                  </a:lnTo>
                  <a:lnTo>
                    <a:pt x="1058103" y="2478840"/>
                  </a:lnTo>
                  <a:lnTo>
                    <a:pt x="1104453" y="2484979"/>
                  </a:lnTo>
                  <a:lnTo>
                    <a:pt x="1151322" y="2489405"/>
                  </a:lnTo>
                  <a:lnTo>
                    <a:pt x="1198679" y="2492083"/>
                  </a:lnTo>
                  <a:lnTo>
                    <a:pt x="1246492" y="2492983"/>
                  </a:lnTo>
                  <a:lnTo>
                    <a:pt x="1294304" y="2492083"/>
                  </a:lnTo>
                  <a:lnTo>
                    <a:pt x="1341661" y="2489405"/>
                  </a:lnTo>
                  <a:lnTo>
                    <a:pt x="1388531" y="2484979"/>
                  </a:lnTo>
                  <a:lnTo>
                    <a:pt x="1434880" y="2478840"/>
                  </a:lnTo>
                  <a:lnTo>
                    <a:pt x="1480678" y="2471019"/>
                  </a:lnTo>
                  <a:lnTo>
                    <a:pt x="1525891" y="2461548"/>
                  </a:lnTo>
                  <a:lnTo>
                    <a:pt x="1570488" y="2450461"/>
                  </a:lnTo>
                  <a:lnTo>
                    <a:pt x="1614435" y="2437788"/>
                  </a:lnTo>
                  <a:lnTo>
                    <a:pt x="1657702" y="2423562"/>
                  </a:lnTo>
                  <a:lnTo>
                    <a:pt x="1700255" y="2407816"/>
                  </a:lnTo>
                  <a:lnTo>
                    <a:pt x="1742062" y="2390582"/>
                  </a:lnTo>
                  <a:lnTo>
                    <a:pt x="1783092" y="2371892"/>
                  </a:lnTo>
                  <a:lnTo>
                    <a:pt x="1823310" y="2351778"/>
                  </a:lnTo>
                  <a:lnTo>
                    <a:pt x="1862687" y="2330273"/>
                  </a:lnTo>
                  <a:lnTo>
                    <a:pt x="1901188" y="2307409"/>
                  </a:lnTo>
                  <a:lnTo>
                    <a:pt x="1938783" y="2283218"/>
                  </a:lnTo>
                  <a:lnTo>
                    <a:pt x="1975438" y="2257733"/>
                  </a:lnTo>
                  <a:lnTo>
                    <a:pt x="2011121" y="2230985"/>
                  </a:lnTo>
                  <a:lnTo>
                    <a:pt x="2045800" y="2203008"/>
                  </a:lnTo>
                  <a:lnTo>
                    <a:pt x="2079443" y="2173832"/>
                  </a:lnTo>
                  <a:lnTo>
                    <a:pt x="2112017" y="2143492"/>
                  </a:lnTo>
                  <a:lnTo>
                    <a:pt x="2143491" y="2112018"/>
                  </a:lnTo>
                  <a:lnTo>
                    <a:pt x="2173832" y="2079444"/>
                  </a:lnTo>
                  <a:lnTo>
                    <a:pt x="2203007" y="2045801"/>
                  </a:lnTo>
                  <a:lnTo>
                    <a:pt x="2230984" y="2011122"/>
                  </a:lnTo>
                  <a:lnTo>
                    <a:pt x="2257732" y="1975438"/>
                  </a:lnTo>
                  <a:lnTo>
                    <a:pt x="2283217" y="1938783"/>
                  </a:lnTo>
                  <a:lnTo>
                    <a:pt x="2307408" y="1901189"/>
                  </a:lnTo>
                  <a:lnTo>
                    <a:pt x="2330272" y="1862688"/>
                  </a:lnTo>
                  <a:lnTo>
                    <a:pt x="2351777" y="1823311"/>
                  </a:lnTo>
                  <a:lnTo>
                    <a:pt x="2371891" y="1783092"/>
                  </a:lnTo>
                  <a:lnTo>
                    <a:pt x="2390581" y="1742063"/>
                  </a:lnTo>
                  <a:lnTo>
                    <a:pt x="2407815" y="1700256"/>
                  </a:lnTo>
                  <a:lnTo>
                    <a:pt x="2423561" y="1657703"/>
                  </a:lnTo>
                  <a:lnTo>
                    <a:pt x="2437787" y="1614436"/>
                  </a:lnTo>
                  <a:lnTo>
                    <a:pt x="2450460" y="1570488"/>
                  </a:lnTo>
                  <a:lnTo>
                    <a:pt x="2461548" y="1525892"/>
                  </a:lnTo>
                  <a:lnTo>
                    <a:pt x="2471018" y="1480678"/>
                  </a:lnTo>
                  <a:lnTo>
                    <a:pt x="2478840" y="1434881"/>
                  </a:lnTo>
                  <a:lnTo>
                    <a:pt x="2484979" y="1388531"/>
                  </a:lnTo>
                  <a:lnTo>
                    <a:pt x="2489404" y="1341661"/>
                  </a:lnTo>
                  <a:lnTo>
                    <a:pt x="2492083" y="1294304"/>
                  </a:lnTo>
                  <a:lnTo>
                    <a:pt x="2492983" y="1246492"/>
                  </a:lnTo>
                  <a:lnTo>
                    <a:pt x="2492083" y="1198679"/>
                  </a:lnTo>
                  <a:lnTo>
                    <a:pt x="2489404" y="1151322"/>
                  </a:lnTo>
                  <a:lnTo>
                    <a:pt x="2484979" y="1104453"/>
                  </a:lnTo>
                  <a:lnTo>
                    <a:pt x="2478840" y="1058103"/>
                  </a:lnTo>
                  <a:lnTo>
                    <a:pt x="2471018" y="1012305"/>
                  </a:lnTo>
                  <a:lnTo>
                    <a:pt x="2461548" y="967092"/>
                  </a:lnTo>
                  <a:lnTo>
                    <a:pt x="2450460" y="922495"/>
                  </a:lnTo>
                  <a:lnTo>
                    <a:pt x="2437787" y="878548"/>
                  </a:lnTo>
                  <a:lnTo>
                    <a:pt x="2423561" y="835281"/>
                  </a:lnTo>
                  <a:lnTo>
                    <a:pt x="2407815" y="792728"/>
                  </a:lnTo>
                  <a:lnTo>
                    <a:pt x="2390581" y="750921"/>
                  </a:lnTo>
                  <a:lnTo>
                    <a:pt x="2371891" y="709891"/>
                  </a:lnTo>
                  <a:lnTo>
                    <a:pt x="2351777" y="669672"/>
                  </a:lnTo>
                  <a:lnTo>
                    <a:pt x="2330272" y="630296"/>
                  </a:lnTo>
                  <a:lnTo>
                    <a:pt x="2307408" y="591794"/>
                  </a:lnTo>
                  <a:lnTo>
                    <a:pt x="2283217" y="554200"/>
                  </a:lnTo>
                  <a:lnTo>
                    <a:pt x="2257732" y="517545"/>
                  </a:lnTo>
                  <a:lnTo>
                    <a:pt x="2230984" y="481862"/>
                  </a:lnTo>
                  <a:lnTo>
                    <a:pt x="2203007" y="447183"/>
                  </a:lnTo>
                  <a:lnTo>
                    <a:pt x="2173832" y="413540"/>
                  </a:lnTo>
                  <a:lnTo>
                    <a:pt x="2143491" y="380965"/>
                  </a:lnTo>
                  <a:lnTo>
                    <a:pt x="2112017" y="349491"/>
                  </a:lnTo>
                  <a:lnTo>
                    <a:pt x="2079443" y="319151"/>
                  </a:lnTo>
                  <a:lnTo>
                    <a:pt x="2045800" y="289976"/>
                  </a:lnTo>
                  <a:lnTo>
                    <a:pt x="2011121" y="261998"/>
                  </a:lnTo>
                  <a:lnTo>
                    <a:pt x="1975438" y="235251"/>
                  </a:lnTo>
                  <a:lnTo>
                    <a:pt x="1938783" y="209765"/>
                  </a:lnTo>
                  <a:lnTo>
                    <a:pt x="1901188" y="185574"/>
                  </a:lnTo>
                  <a:lnTo>
                    <a:pt x="1862687" y="162710"/>
                  </a:lnTo>
                  <a:lnTo>
                    <a:pt x="1823310" y="141205"/>
                  </a:lnTo>
                  <a:lnTo>
                    <a:pt x="1783092" y="121091"/>
                  </a:lnTo>
                  <a:lnTo>
                    <a:pt x="1742062" y="102401"/>
                  </a:lnTo>
                  <a:lnTo>
                    <a:pt x="1700255" y="85167"/>
                  </a:lnTo>
                  <a:lnTo>
                    <a:pt x="1657702" y="69421"/>
                  </a:lnTo>
                  <a:lnTo>
                    <a:pt x="1614435" y="55195"/>
                  </a:lnTo>
                  <a:lnTo>
                    <a:pt x="1570488" y="42522"/>
                  </a:lnTo>
                  <a:lnTo>
                    <a:pt x="1525891" y="31435"/>
                  </a:lnTo>
                  <a:lnTo>
                    <a:pt x="1480678" y="21964"/>
                  </a:lnTo>
                  <a:lnTo>
                    <a:pt x="1434880" y="14143"/>
                  </a:lnTo>
                  <a:lnTo>
                    <a:pt x="1388531" y="8004"/>
                  </a:lnTo>
                  <a:lnTo>
                    <a:pt x="1341661" y="3578"/>
                  </a:lnTo>
                  <a:lnTo>
                    <a:pt x="1294304" y="900"/>
                  </a:lnTo>
                  <a:lnTo>
                    <a:pt x="1246492" y="0"/>
                  </a:lnTo>
                  <a:close/>
                </a:path>
              </a:pathLst>
            </a:custGeom>
            <a:solidFill>
              <a:srgbClr val="01929F">
                <a:alpha val="78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68301" y="2461767"/>
            <a:ext cx="1515110" cy="607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" marR="5080" indent="-14604">
              <a:lnSpc>
                <a:spcPct val="101099"/>
              </a:lnSpc>
              <a:spcBef>
                <a:spcPts val="75"/>
              </a:spcBef>
            </a:pPr>
            <a:r>
              <a:rPr sz="1900" b="1" spc="-60" dirty="0">
                <a:solidFill>
                  <a:srgbClr val="FFFFFF"/>
                </a:solidFill>
                <a:latin typeface="Trebuchet MS"/>
                <a:cs typeface="Trebuchet MS"/>
              </a:rPr>
              <a:t>Patient </a:t>
            </a:r>
            <a:r>
              <a:rPr sz="1900" b="1" spc="-40" dirty="0">
                <a:solidFill>
                  <a:srgbClr val="FFFFFF"/>
                </a:solidFill>
                <a:latin typeface="Trebuchet MS"/>
                <a:cs typeface="Trebuchet MS"/>
              </a:rPr>
              <a:t>Care</a:t>
            </a:r>
            <a:r>
              <a:rPr sz="19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50" dirty="0">
                <a:solidFill>
                  <a:srgbClr val="FFFFFF"/>
                </a:solidFill>
                <a:latin typeface="Trebuchet MS"/>
                <a:cs typeface="Trebuchet MS"/>
              </a:rPr>
              <a:t>/ </a:t>
            </a:r>
            <a:r>
              <a:rPr sz="1900" b="1" spc="-20" dirty="0">
                <a:solidFill>
                  <a:srgbClr val="FFFFFF"/>
                </a:solidFill>
                <a:latin typeface="Trebuchet MS"/>
                <a:cs typeface="Trebuchet MS"/>
              </a:rPr>
              <a:t>Market</a:t>
            </a:r>
            <a:r>
              <a:rPr sz="19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Trebuchet MS"/>
                <a:cs typeface="Trebuchet MS"/>
              </a:rPr>
              <a:t>Share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85495" y="4232655"/>
            <a:ext cx="1453515" cy="607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11150">
              <a:lnSpc>
                <a:spcPct val="101099"/>
              </a:lnSpc>
              <a:spcBef>
                <a:spcPts val="75"/>
              </a:spcBef>
            </a:pP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Census Management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9277" y="4232655"/>
            <a:ext cx="1407795" cy="9004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099"/>
              </a:lnSpc>
              <a:spcBef>
                <a:spcPts val="75"/>
              </a:spcBef>
            </a:pPr>
            <a:r>
              <a:rPr sz="1900" b="1" spc="-40" dirty="0">
                <a:solidFill>
                  <a:srgbClr val="FFFFFF"/>
                </a:solidFill>
                <a:latin typeface="Trebuchet MS"/>
                <a:cs typeface="Trebuchet MS"/>
              </a:rPr>
              <a:t>Portal</a:t>
            </a:r>
            <a:r>
              <a:rPr sz="19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900" b="1" spc="-30" dirty="0">
                <a:solidFill>
                  <a:srgbClr val="FFFFFF"/>
                </a:solidFill>
                <a:latin typeface="Trebuchet MS"/>
                <a:cs typeface="Trebuchet MS"/>
              </a:rPr>
              <a:t>Value-</a:t>
            </a:r>
            <a:r>
              <a:rPr sz="1900" b="1" spc="-20" dirty="0">
                <a:solidFill>
                  <a:srgbClr val="FFFFFF"/>
                </a:solidFill>
                <a:latin typeface="Trebuchet MS"/>
                <a:cs typeface="Trebuchet MS"/>
              </a:rPr>
              <a:t>Based Care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90533" y="208788"/>
            <a:ext cx="51288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80" dirty="0">
                <a:solidFill>
                  <a:srgbClr val="268876"/>
                </a:solidFill>
                <a:latin typeface="Trebuchet MS"/>
                <a:cs typeface="Trebuchet MS"/>
              </a:rPr>
              <a:t>Healthcare</a:t>
            </a:r>
            <a:r>
              <a:rPr sz="3200" b="1" spc="-105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268876"/>
                </a:solidFill>
                <a:latin typeface="Trebuchet MS"/>
                <a:cs typeface="Trebuchet MS"/>
              </a:rPr>
              <a:t>System</a:t>
            </a:r>
            <a:r>
              <a:rPr sz="3200" b="1" spc="-100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268876"/>
                </a:solidFill>
                <a:latin typeface="Trebuchet MS"/>
                <a:cs typeface="Trebuchet MS"/>
              </a:rPr>
              <a:t>GED</a:t>
            </a:r>
            <a:r>
              <a:rPr sz="3200" b="1" spc="-105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268876"/>
                </a:solidFill>
                <a:latin typeface="Trebuchet MS"/>
                <a:cs typeface="Trebuchet MS"/>
              </a:rPr>
              <a:t>ROI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4000" y="1247933"/>
            <a:ext cx="3715385" cy="0"/>
          </a:xfrm>
          <a:custGeom>
            <a:avLst/>
            <a:gdLst/>
            <a:ahLst/>
            <a:cxnLst/>
            <a:rect l="l" t="t" r="r" b="b"/>
            <a:pathLst>
              <a:path w="3715385">
                <a:moveTo>
                  <a:pt x="0" y="0"/>
                </a:moveTo>
                <a:lnTo>
                  <a:pt x="3715228" y="1"/>
                </a:lnTo>
              </a:path>
            </a:pathLst>
          </a:custGeom>
          <a:ln w="76200">
            <a:solidFill>
              <a:srgbClr val="268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28818A-703E-76D8-8F1F-9D1EEE26B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156" y="6092416"/>
            <a:ext cx="2993395" cy="6401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201" y="6436197"/>
            <a:ext cx="416496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  <a:tabLst>
                <a:tab pos="3448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25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2020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"/>
            <a:ext cx="12192000" cy="6863080"/>
            <a:chOff x="0" y="2"/>
            <a:chExt cx="12192000" cy="686308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24184" y="6357801"/>
              <a:ext cx="1331367" cy="3648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"/>
              <a:ext cx="12191999" cy="6857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196" y="557189"/>
              <a:ext cx="5668514" cy="63008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8434" y="552426"/>
              <a:ext cx="5678805" cy="6306185"/>
            </a:xfrm>
            <a:custGeom>
              <a:avLst/>
              <a:gdLst/>
              <a:ahLst/>
              <a:cxnLst/>
              <a:rect l="l" t="t" r="r" b="b"/>
              <a:pathLst>
                <a:path w="5678805" h="6306184">
                  <a:moveTo>
                    <a:pt x="0" y="0"/>
                  </a:moveTo>
                  <a:lnTo>
                    <a:pt x="5678209" y="0"/>
                  </a:lnTo>
                  <a:lnTo>
                    <a:pt x="5678209" y="6305574"/>
                  </a:lnTo>
                </a:path>
                <a:path w="5678805" h="6306184">
                  <a:moveTo>
                    <a:pt x="0" y="630557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898" y="557188"/>
              <a:ext cx="5674779" cy="63008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72078" y="552426"/>
              <a:ext cx="5684520" cy="6306185"/>
            </a:xfrm>
            <a:custGeom>
              <a:avLst/>
              <a:gdLst/>
              <a:ahLst/>
              <a:cxnLst/>
              <a:rect l="l" t="t" r="r" b="b"/>
              <a:pathLst>
                <a:path w="5684520" h="6306184">
                  <a:moveTo>
                    <a:pt x="0" y="0"/>
                  </a:moveTo>
                  <a:lnTo>
                    <a:pt x="5684418" y="0"/>
                  </a:lnTo>
                  <a:lnTo>
                    <a:pt x="5684418" y="6305574"/>
                  </a:lnTo>
                </a:path>
                <a:path w="5684520" h="6306184">
                  <a:moveTo>
                    <a:pt x="0" y="630557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40095"/>
              <a:ext cx="5872480" cy="277495"/>
            </a:xfrm>
            <a:custGeom>
              <a:avLst/>
              <a:gdLst/>
              <a:ahLst/>
              <a:cxnLst/>
              <a:rect l="l" t="t" r="r" b="b"/>
              <a:pathLst>
                <a:path w="5872480" h="277495">
                  <a:moveTo>
                    <a:pt x="5871880" y="0"/>
                  </a:moveTo>
                  <a:lnTo>
                    <a:pt x="0" y="0"/>
                  </a:lnTo>
                  <a:lnTo>
                    <a:pt x="0" y="276998"/>
                  </a:lnTo>
                  <a:lnTo>
                    <a:pt x="5871880" y="276998"/>
                  </a:lnTo>
                  <a:lnTo>
                    <a:pt x="5871880" y="0"/>
                  </a:lnTo>
                  <a:close/>
                </a:path>
              </a:pathLst>
            </a:custGeom>
            <a:solidFill>
              <a:srgbClr val="222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739" y="161035"/>
            <a:ext cx="5000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https://jamanetwork.com/journals/jamanetworkopen/fullarticle/2776801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6000" y="140095"/>
            <a:ext cx="6096000" cy="277495"/>
          </a:xfrm>
          <a:custGeom>
            <a:avLst/>
            <a:gdLst/>
            <a:ahLst/>
            <a:cxnLst/>
            <a:rect l="l" t="t" r="r" b="b"/>
            <a:pathLst>
              <a:path w="6096000" h="277495">
                <a:moveTo>
                  <a:pt x="0" y="276998"/>
                </a:moveTo>
                <a:lnTo>
                  <a:pt x="6096000" y="276998"/>
                </a:lnTo>
                <a:lnTo>
                  <a:pt x="6096000" y="0"/>
                </a:lnTo>
                <a:lnTo>
                  <a:pt x="0" y="0"/>
                </a:lnTo>
                <a:lnTo>
                  <a:pt x="0" y="276998"/>
                </a:lnTo>
                <a:close/>
              </a:path>
            </a:pathLst>
          </a:custGeom>
          <a:solidFill>
            <a:srgbClr val="222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74740" y="161035"/>
            <a:ext cx="5000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https://jamanetwork.com/journals/jamanetworkopen/fullarticle/2776803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1" y="6412484"/>
            <a:ext cx="4190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26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2021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39125" y="0"/>
            <a:ext cx="1553210" cy="6858000"/>
            <a:chOff x="10639125" y="0"/>
            <a:chExt cx="155321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3864" y="6359312"/>
              <a:ext cx="1302822" cy="3550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39125" y="0"/>
              <a:ext cx="1552874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5301" y="355091"/>
            <a:ext cx="61874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68876"/>
                </a:solidFill>
              </a:rPr>
              <a:t>GEDs</a:t>
            </a:r>
            <a:r>
              <a:rPr sz="3200" spc="-55" dirty="0">
                <a:solidFill>
                  <a:srgbClr val="268876"/>
                </a:solidFill>
              </a:rPr>
              <a:t> </a:t>
            </a:r>
            <a:r>
              <a:rPr sz="3200" spc="225" dirty="0">
                <a:solidFill>
                  <a:srgbClr val="268876"/>
                </a:solidFill>
              </a:rPr>
              <a:t>and</a:t>
            </a:r>
            <a:r>
              <a:rPr sz="3200" spc="-55" dirty="0">
                <a:solidFill>
                  <a:srgbClr val="268876"/>
                </a:solidFill>
              </a:rPr>
              <a:t> </a:t>
            </a:r>
            <a:r>
              <a:rPr sz="3200" dirty="0">
                <a:solidFill>
                  <a:srgbClr val="268876"/>
                </a:solidFill>
              </a:rPr>
              <a:t>VBC</a:t>
            </a:r>
            <a:r>
              <a:rPr sz="3200" spc="-40" dirty="0">
                <a:solidFill>
                  <a:srgbClr val="268876"/>
                </a:solidFill>
              </a:rPr>
              <a:t> </a:t>
            </a:r>
            <a:r>
              <a:rPr sz="3200" spc="180" dirty="0">
                <a:solidFill>
                  <a:srgbClr val="268876"/>
                </a:solidFill>
              </a:rPr>
              <a:t>share</a:t>
            </a:r>
            <a:r>
              <a:rPr sz="3200" spc="-50" dirty="0">
                <a:solidFill>
                  <a:srgbClr val="268876"/>
                </a:solidFill>
              </a:rPr>
              <a:t> </a:t>
            </a:r>
            <a:r>
              <a:rPr sz="3200" spc="155" dirty="0">
                <a:solidFill>
                  <a:srgbClr val="268876"/>
                </a:solidFill>
              </a:rPr>
              <a:t>similar</a:t>
            </a:r>
            <a:r>
              <a:rPr sz="3200" spc="-50" dirty="0">
                <a:solidFill>
                  <a:srgbClr val="268876"/>
                </a:solidFill>
              </a:rPr>
              <a:t> </a:t>
            </a:r>
            <a:r>
              <a:rPr sz="3200" spc="250" dirty="0">
                <a:solidFill>
                  <a:srgbClr val="268876"/>
                </a:solidFill>
              </a:rPr>
              <a:t>goals</a:t>
            </a:r>
            <a:endParaRPr sz="3200"/>
          </a:p>
        </p:txBody>
      </p:sp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87" y="1493959"/>
            <a:ext cx="4175260" cy="432024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28056" y="1854708"/>
            <a:ext cx="511175" cy="431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5400" marR="5080" indent="-13335">
              <a:lnSpc>
                <a:spcPts val="1510"/>
              </a:lnSpc>
              <a:spcBef>
                <a:spcPts val="290"/>
              </a:spcBef>
            </a:pPr>
            <a:r>
              <a:rPr sz="1400" spc="-10" dirty="0">
                <a:solidFill>
                  <a:srgbClr val="FFFFFF"/>
                </a:solidFill>
                <a:latin typeface="Gill Sans MT"/>
                <a:cs typeface="Gill Sans MT"/>
              </a:rPr>
              <a:t>Lower </a:t>
            </a:r>
            <a:r>
              <a:rPr sz="1400" spc="30" dirty="0">
                <a:solidFill>
                  <a:srgbClr val="FFFFFF"/>
                </a:solidFill>
                <a:latin typeface="Gill Sans MT"/>
                <a:cs typeface="Gill Sans MT"/>
              </a:rPr>
              <a:t>Costs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2337" y="3403091"/>
            <a:ext cx="671830" cy="4279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62865" marR="5080" indent="-50165">
              <a:lnSpc>
                <a:spcPts val="1490"/>
              </a:lnSpc>
              <a:spcBef>
                <a:spcPts val="305"/>
              </a:spcBef>
            </a:pPr>
            <a:r>
              <a:rPr sz="1400" spc="35" dirty="0">
                <a:solidFill>
                  <a:srgbClr val="FFFFFF"/>
                </a:solidFill>
                <a:latin typeface="Gill Sans MT"/>
                <a:cs typeface="Gill Sans MT"/>
              </a:rPr>
              <a:t>Improve </a:t>
            </a:r>
            <a:r>
              <a:rPr sz="1400" spc="-10" dirty="0">
                <a:solidFill>
                  <a:srgbClr val="FFFFFF"/>
                </a:solidFill>
                <a:latin typeface="Gill Sans MT"/>
                <a:cs typeface="Gill Sans MT"/>
              </a:rPr>
              <a:t>Quality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0154" y="4951476"/>
            <a:ext cx="892175" cy="4279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109855">
              <a:lnSpc>
                <a:spcPts val="1490"/>
              </a:lnSpc>
              <a:spcBef>
                <a:spcPts val="305"/>
              </a:spcBef>
            </a:pPr>
            <a:r>
              <a:rPr sz="1400" spc="35" dirty="0">
                <a:solidFill>
                  <a:srgbClr val="FFFFFF"/>
                </a:solidFill>
                <a:latin typeface="Gill Sans MT"/>
                <a:cs typeface="Gill Sans MT"/>
              </a:rPr>
              <a:t>Improve </a:t>
            </a:r>
            <a:r>
              <a:rPr sz="1400" spc="-10" dirty="0">
                <a:solidFill>
                  <a:srgbClr val="FFFFFF"/>
                </a:solidFill>
                <a:latin typeface="Gill Sans MT"/>
                <a:cs typeface="Gill Sans MT"/>
              </a:rPr>
              <a:t>Experience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1585" y="2422877"/>
            <a:ext cx="2645410" cy="2311400"/>
            <a:chOff x="701585" y="2422877"/>
            <a:chExt cx="2645410" cy="2311400"/>
          </a:xfrm>
        </p:grpSpPr>
        <p:pic>
          <p:nvPicPr>
            <p:cNvPr id="12" name="object 1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288" y="2435579"/>
              <a:ext cx="2619499" cy="22860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07935" y="2429227"/>
              <a:ext cx="2632710" cy="2298700"/>
            </a:xfrm>
            <a:custGeom>
              <a:avLst/>
              <a:gdLst/>
              <a:ahLst/>
              <a:cxnLst/>
              <a:rect l="l" t="t" r="r" b="b"/>
              <a:pathLst>
                <a:path w="2632710" h="2298700">
                  <a:moveTo>
                    <a:pt x="1316102" y="0"/>
                  </a:moveTo>
                  <a:lnTo>
                    <a:pt x="1383782" y="1493"/>
                  </a:lnTo>
                  <a:lnTo>
                    <a:pt x="1450577" y="5925"/>
                  </a:lnTo>
                  <a:lnTo>
                    <a:pt x="1516403" y="13225"/>
                  </a:lnTo>
                  <a:lnTo>
                    <a:pt x="1581179" y="23320"/>
                  </a:lnTo>
                  <a:lnTo>
                    <a:pt x="1644820" y="36138"/>
                  </a:lnTo>
                  <a:lnTo>
                    <a:pt x="1707245" y="51608"/>
                  </a:lnTo>
                  <a:lnTo>
                    <a:pt x="1768371" y="69658"/>
                  </a:lnTo>
                  <a:lnTo>
                    <a:pt x="1828115" y="90215"/>
                  </a:lnTo>
                  <a:lnTo>
                    <a:pt x="1886395" y="113208"/>
                  </a:lnTo>
                  <a:lnTo>
                    <a:pt x="1943192" y="138595"/>
                  </a:lnTo>
                  <a:lnTo>
                    <a:pt x="2051625" y="196082"/>
                  </a:lnTo>
                  <a:lnTo>
                    <a:pt x="2152940" y="262199"/>
                  </a:lnTo>
                  <a:lnTo>
                    <a:pt x="2246416" y="336340"/>
                  </a:lnTo>
                  <a:lnTo>
                    <a:pt x="2331333" y="417876"/>
                  </a:lnTo>
                  <a:lnTo>
                    <a:pt x="2370475" y="461343"/>
                  </a:lnTo>
                  <a:lnTo>
                    <a:pt x="2407190" y="506401"/>
                  </a:lnTo>
                  <a:lnTo>
                    <a:pt x="2441448" y="553035"/>
                  </a:lnTo>
                  <a:lnTo>
                    <a:pt x="2473166" y="601173"/>
                  </a:lnTo>
                  <a:lnTo>
                    <a:pt x="2502258" y="650744"/>
                  </a:lnTo>
                  <a:lnTo>
                    <a:pt x="2528642" y="701674"/>
                  </a:lnTo>
                  <a:lnTo>
                    <a:pt x="2552235" y="753892"/>
                  </a:lnTo>
                  <a:lnTo>
                    <a:pt x="2572952" y="807326"/>
                  </a:lnTo>
                  <a:lnTo>
                    <a:pt x="2590711" y="861902"/>
                  </a:lnTo>
                  <a:lnTo>
                    <a:pt x="2605427" y="917547"/>
                  </a:lnTo>
                  <a:lnTo>
                    <a:pt x="2617018" y="974188"/>
                  </a:lnTo>
                  <a:lnTo>
                    <a:pt x="2625400" y="1031752"/>
                  </a:lnTo>
                  <a:lnTo>
                    <a:pt x="2630490" y="1090164"/>
                  </a:lnTo>
                  <a:lnTo>
                    <a:pt x="2632205" y="1149351"/>
                  </a:lnTo>
                  <a:lnTo>
                    <a:pt x="2630490" y="1208537"/>
                  </a:lnTo>
                  <a:lnTo>
                    <a:pt x="2625400" y="1266950"/>
                  </a:lnTo>
                  <a:lnTo>
                    <a:pt x="2617018" y="1324513"/>
                  </a:lnTo>
                  <a:lnTo>
                    <a:pt x="2605427" y="1381155"/>
                  </a:lnTo>
                  <a:lnTo>
                    <a:pt x="2590711" y="1436800"/>
                  </a:lnTo>
                  <a:lnTo>
                    <a:pt x="2572952" y="1491376"/>
                  </a:lnTo>
                  <a:lnTo>
                    <a:pt x="2552235" y="1544810"/>
                  </a:lnTo>
                  <a:lnTo>
                    <a:pt x="2528642" y="1597028"/>
                  </a:lnTo>
                  <a:lnTo>
                    <a:pt x="2502258" y="1647958"/>
                  </a:lnTo>
                  <a:lnTo>
                    <a:pt x="2473166" y="1697529"/>
                  </a:lnTo>
                  <a:lnTo>
                    <a:pt x="2441448" y="1745667"/>
                  </a:lnTo>
                  <a:lnTo>
                    <a:pt x="2407190" y="1792301"/>
                  </a:lnTo>
                  <a:lnTo>
                    <a:pt x="2370475" y="1837359"/>
                  </a:lnTo>
                  <a:lnTo>
                    <a:pt x="2331333" y="1880826"/>
                  </a:lnTo>
                  <a:lnTo>
                    <a:pt x="2246416" y="1962362"/>
                  </a:lnTo>
                  <a:lnTo>
                    <a:pt x="2152940" y="2036503"/>
                  </a:lnTo>
                  <a:lnTo>
                    <a:pt x="2051625" y="2102620"/>
                  </a:lnTo>
                  <a:lnTo>
                    <a:pt x="1943192" y="2160107"/>
                  </a:lnTo>
                  <a:lnTo>
                    <a:pt x="1886395" y="2185494"/>
                  </a:lnTo>
                  <a:lnTo>
                    <a:pt x="1828115" y="2208487"/>
                  </a:lnTo>
                  <a:lnTo>
                    <a:pt x="1768371" y="2229044"/>
                  </a:lnTo>
                  <a:lnTo>
                    <a:pt x="1707245" y="2247094"/>
                  </a:lnTo>
                  <a:lnTo>
                    <a:pt x="1644820" y="2262563"/>
                  </a:lnTo>
                  <a:lnTo>
                    <a:pt x="1581179" y="2275382"/>
                  </a:lnTo>
                  <a:lnTo>
                    <a:pt x="1516403" y="2285477"/>
                  </a:lnTo>
                  <a:lnTo>
                    <a:pt x="1450577" y="2292776"/>
                  </a:lnTo>
                  <a:lnTo>
                    <a:pt x="1383782" y="2297209"/>
                  </a:lnTo>
                  <a:lnTo>
                    <a:pt x="1316102" y="2298702"/>
                  </a:lnTo>
                  <a:lnTo>
                    <a:pt x="1248422" y="2297209"/>
                  </a:lnTo>
                  <a:lnTo>
                    <a:pt x="1181627" y="2292776"/>
                  </a:lnTo>
                  <a:lnTo>
                    <a:pt x="1115801" y="2285477"/>
                  </a:lnTo>
                  <a:lnTo>
                    <a:pt x="1051025" y="2275382"/>
                  </a:lnTo>
                  <a:lnTo>
                    <a:pt x="987384" y="2262563"/>
                  </a:lnTo>
                  <a:lnTo>
                    <a:pt x="924959" y="2247094"/>
                  </a:lnTo>
                  <a:lnTo>
                    <a:pt x="863833" y="2229044"/>
                  </a:lnTo>
                  <a:lnTo>
                    <a:pt x="804089" y="2208487"/>
                  </a:lnTo>
                  <a:lnTo>
                    <a:pt x="745809" y="2185494"/>
                  </a:lnTo>
                  <a:lnTo>
                    <a:pt x="689012" y="2160107"/>
                  </a:lnTo>
                  <a:lnTo>
                    <a:pt x="580579" y="2102620"/>
                  </a:lnTo>
                  <a:lnTo>
                    <a:pt x="479263" y="2036503"/>
                  </a:lnTo>
                  <a:lnTo>
                    <a:pt x="385788" y="1962362"/>
                  </a:lnTo>
                  <a:lnTo>
                    <a:pt x="300871" y="1880826"/>
                  </a:lnTo>
                  <a:lnTo>
                    <a:pt x="261729" y="1837359"/>
                  </a:lnTo>
                  <a:lnTo>
                    <a:pt x="225014" y="1792301"/>
                  </a:lnTo>
                  <a:lnTo>
                    <a:pt x="190756" y="1745667"/>
                  </a:lnTo>
                  <a:lnTo>
                    <a:pt x="159039" y="1697529"/>
                  </a:lnTo>
                  <a:lnTo>
                    <a:pt x="129946" y="1647958"/>
                  </a:lnTo>
                  <a:lnTo>
                    <a:pt x="103562" y="1597028"/>
                  </a:lnTo>
                  <a:lnTo>
                    <a:pt x="79969" y="1544810"/>
                  </a:lnTo>
                  <a:lnTo>
                    <a:pt x="59252" y="1491376"/>
                  </a:lnTo>
                  <a:lnTo>
                    <a:pt x="41493" y="1436800"/>
                  </a:lnTo>
                  <a:lnTo>
                    <a:pt x="26777" y="1381155"/>
                  </a:lnTo>
                  <a:lnTo>
                    <a:pt x="15186" y="1324513"/>
                  </a:lnTo>
                  <a:lnTo>
                    <a:pt x="6804" y="1266950"/>
                  </a:lnTo>
                  <a:lnTo>
                    <a:pt x="1714" y="1208537"/>
                  </a:lnTo>
                  <a:lnTo>
                    <a:pt x="0" y="1149351"/>
                  </a:lnTo>
                  <a:lnTo>
                    <a:pt x="1714" y="1090164"/>
                  </a:lnTo>
                  <a:lnTo>
                    <a:pt x="6804" y="1031752"/>
                  </a:lnTo>
                  <a:lnTo>
                    <a:pt x="15186" y="974189"/>
                  </a:lnTo>
                  <a:lnTo>
                    <a:pt x="26777" y="917547"/>
                  </a:lnTo>
                  <a:lnTo>
                    <a:pt x="41493" y="861902"/>
                  </a:lnTo>
                  <a:lnTo>
                    <a:pt x="59252" y="807326"/>
                  </a:lnTo>
                  <a:lnTo>
                    <a:pt x="79969" y="753892"/>
                  </a:lnTo>
                  <a:lnTo>
                    <a:pt x="103562" y="701674"/>
                  </a:lnTo>
                  <a:lnTo>
                    <a:pt x="129946" y="650744"/>
                  </a:lnTo>
                  <a:lnTo>
                    <a:pt x="159039" y="601173"/>
                  </a:lnTo>
                  <a:lnTo>
                    <a:pt x="190756" y="553035"/>
                  </a:lnTo>
                  <a:lnTo>
                    <a:pt x="225014" y="506401"/>
                  </a:lnTo>
                  <a:lnTo>
                    <a:pt x="261729" y="461343"/>
                  </a:lnTo>
                  <a:lnTo>
                    <a:pt x="300871" y="417876"/>
                  </a:lnTo>
                  <a:lnTo>
                    <a:pt x="385788" y="336340"/>
                  </a:lnTo>
                  <a:lnTo>
                    <a:pt x="479263" y="262199"/>
                  </a:lnTo>
                  <a:lnTo>
                    <a:pt x="580579" y="196082"/>
                  </a:lnTo>
                  <a:lnTo>
                    <a:pt x="689012" y="138595"/>
                  </a:lnTo>
                  <a:lnTo>
                    <a:pt x="745809" y="113208"/>
                  </a:lnTo>
                  <a:lnTo>
                    <a:pt x="804089" y="90215"/>
                  </a:lnTo>
                  <a:lnTo>
                    <a:pt x="863833" y="69658"/>
                  </a:lnTo>
                  <a:lnTo>
                    <a:pt x="924959" y="51608"/>
                  </a:lnTo>
                  <a:lnTo>
                    <a:pt x="987384" y="36138"/>
                  </a:lnTo>
                  <a:lnTo>
                    <a:pt x="1051025" y="23320"/>
                  </a:lnTo>
                  <a:lnTo>
                    <a:pt x="1115801" y="13225"/>
                  </a:lnTo>
                  <a:lnTo>
                    <a:pt x="1181627" y="5925"/>
                  </a:lnTo>
                  <a:lnTo>
                    <a:pt x="1248422" y="1493"/>
                  </a:lnTo>
                  <a:lnTo>
                    <a:pt x="1316102" y="0"/>
                  </a:lnTo>
                  <a:close/>
                </a:path>
              </a:pathLst>
            </a:custGeom>
            <a:ln w="12700">
              <a:solidFill>
                <a:srgbClr val="268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598148" y="1691132"/>
            <a:ext cx="3952875" cy="13303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solidFill>
                  <a:srgbClr val="333333"/>
                </a:solidFill>
                <a:latin typeface="Gill Sans MT"/>
                <a:cs typeface="Gill Sans MT"/>
              </a:rPr>
              <a:t>Up</a:t>
            </a:r>
            <a:r>
              <a:rPr sz="1800" spc="-5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333333"/>
                </a:solidFill>
                <a:latin typeface="Gill Sans MT"/>
                <a:cs typeface="Gill Sans MT"/>
              </a:rPr>
              <a:t>to</a:t>
            </a:r>
            <a:r>
              <a:rPr sz="1800" spc="-5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333333"/>
                </a:solidFill>
                <a:latin typeface="Gill Sans MT"/>
                <a:cs typeface="Gill Sans MT"/>
              </a:rPr>
              <a:t>16.5%</a:t>
            </a:r>
            <a:r>
              <a:rPr sz="1800" spc="-6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800" spc="65" dirty="0">
                <a:solidFill>
                  <a:srgbClr val="333333"/>
                </a:solidFill>
                <a:latin typeface="Gill Sans MT"/>
                <a:cs typeface="Gill Sans MT"/>
              </a:rPr>
              <a:t>reduced</a:t>
            </a:r>
            <a:r>
              <a:rPr sz="1800" spc="-5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800" spc="50" dirty="0">
                <a:solidFill>
                  <a:srgbClr val="333333"/>
                </a:solidFill>
                <a:latin typeface="Gill Sans MT"/>
                <a:cs typeface="Gill Sans MT"/>
              </a:rPr>
              <a:t>risk</a:t>
            </a:r>
            <a:r>
              <a:rPr sz="1800" spc="-5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333333"/>
                </a:solidFill>
                <a:latin typeface="Gill Sans MT"/>
                <a:cs typeface="Gill Sans MT"/>
              </a:rPr>
              <a:t>of</a:t>
            </a:r>
            <a:r>
              <a:rPr sz="1800" spc="-55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333333"/>
                </a:solidFill>
                <a:latin typeface="Gill Sans MT"/>
                <a:cs typeface="Gill Sans MT"/>
              </a:rPr>
              <a:t>hospital </a:t>
            </a:r>
            <a:r>
              <a:rPr sz="1800" spc="110" dirty="0">
                <a:solidFill>
                  <a:srgbClr val="333333"/>
                </a:solidFill>
                <a:latin typeface="Gill Sans MT"/>
                <a:cs typeface="Gill Sans MT"/>
              </a:rPr>
              <a:t>admission</a:t>
            </a:r>
            <a:r>
              <a:rPr sz="1800" spc="110" dirty="0">
                <a:solidFill>
                  <a:srgbClr val="222C3F"/>
                </a:solidFill>
                <a:latin typeface="Cambria Math"/>
                <a:cs typeface="Cambria Math"/>
              </a:rPr>
              <a:t>₅</a:t>
            </a:r>
            <a:r>
              <a:rPr sz="1800" spc="60" dirty="0">
                <a:solidFill>
                  <a:srgbClr val="222C3F"/>
                </a:solidFill>
                <a:latin typeface="Cambria Math"/>
                <a:cs typeface="Cambria Math"/>
              </a:rPr>
              <a:t> </a:t>
            </a:r>
            <a:r>
              <a:rPr sz="1800" spc="130" dirty="0">
                <a:solidFill>
                  <a:srgbClr val="333333"/>
                </a:solidFill>
                <a:latin typeface="Gill Sans MT"/>
                <a:cs typeface="Gill Sans MT"/>
              </a:rPr>
              <a:t>and</a:t>
            </a:r>
            <a:r>
              <a:rPr sz="1800" spc="-5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333333"/>
                </a:solidFill>
                <a:latin typeface="Gill Sans MT"/>
                <a:cs typeface="Gill Sans MT"/>
              </a:rPr>
              <a:t>17.3%</a:t>
            </a:r>
            <a:r>
              <a:rPr sz="1800" spc="-55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333333"/>
                </a:solidFill>
                <a:latin typeface="Gill Sans MT"/>
                <a:cs typeface="Gill Sans MT"/>
              </a:rPr>
              <a:t>of</a:t>
            </a:r>
            <a:r>
              <a:rPr sz="1800" spc="-5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800" spc="80" dirty="0">
                <a:solidFill>
                  <a:srgbClr val="333333"/>
                </a:solidFill>
                <a:latin typeface="Gill Sans MT"/>
                <a:cs typeface="Gill Sans MT"/>
              </a:rPr>
              <a:t>readmission</a:t>
            </a:r>
            <a:r>
              <a:rPr sz="1800" spc="80" dirty="0">
                <a:solidFill>
                  <a:srgbClr val="222C3F"/>
                </a:solidFill>
                <a:latin typeface="Cambria Math"/>
                <a:cs typeface="Cambria Math"/>
              </a:rPr>
              <a:t>₆</a:t>
            </a:r>
            <a:endParaRPr sz="1800">
              <a:latin typeface="Cambria Math"/>
              <a:cs typeface="Cambria Math"/>
            </a:endParaRPr>
          </a:p>
          <a:p>
            <a:pPr marL="589280" marR="440690">
              <a:lnSpc>
                <a:spcPts val="2090"/>
              </a:lnSpc>
              <a:spcBef>
                <a:spcPts val="1845"/>
              </a:spcBef>
            </a:pPr>
            <a:r>
              <a:rPr sz="1800" spc="65" dirty="0">
                <a:solidFill>
                  <a:srgbClr val="222C3F"/>
                </a:solidFill>
                <a:latin typeface="Gill Sans MT"/>
                <a:cs typeface="Gill Sans MT"/>
              </a:rPr>
              <a:t>$3,202</a:t>
            </a:r>
            <a:r>
              <a:rPr sz="1800" spc="-1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155" dirty="0">
                <a:solidFill>
                  <a:srgbClr val="222C3F"/>
                </a:solidFill>
                <a:latin typeface="Gill Sans MT"/>
                <a:cs typeface="Gill Sans MT"/>
              </a:rPr>
              <a:t>savings</a:t>
            </a:r>
            <a:r>
              <a:rPr sz="1800" spc="-1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22C3F"/>
                </a:solidFill>
                <a:latin typeface="Gill Sans MT"/>
                <a:cs typeface="Gill Sans MT"/>
              </a:rPr>
              <a:t>per</a:t>
            </a:r>
            <a:r>
              <a:rPr sz="1800" spc="-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222C3F"/>
                </a:solidFill>
                <a:latin typeface="Gill Sans MT"/>
                <a:cs typeface="Gill Sans MT"/>
              </a:rPr>
              <a:t>Medicare </a:t>
            </a:r>
            <a:r>
              <a:rPr sz="1800" spc="80" dirty="0">
                <a:solidFill>
                  <a:srgbClr val="222C3F"/>
                </a:solidFill>
                <a:latin typeface="Gill Sans MT"/>
                <a:cs typeface="Gill Sans MT"/>
              </a:rPr>
              <a:t>beneficiary</a:t>
            </a:r>
            <a:r>
              <a:rPr sz="1800" spc="-4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65" dirty="0">
                <a:solidFill>
                  <a:srgbClr val="222C3F"/>
                </a:solidFill>
                <a:latin typeface="Gill Sans MT"/>
                <a:cs typeface="Gill Sans MT"/>
              </a:rPr>
              <a:t>after</a:t>
            </a:r>
            <a:r>
              <a:rPr sz="1800" spc="-3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105" dirty="0">
                <a:solidFill>
                  <a:srgbClr val="222C3F"/>
                </a:solidFill>
                <a:latin typeface="Gill Sans MT"/>
                <a:cs typeface="Gill Sans MT"/>
              </a:rPr>
              <a:t>60</a:t>
            </a:r>
            <a:r>
              <a:rPr sz="1800" spc="-3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90" dirty="0">
                <a:solidFill>
                  <a:srgbClr val="222C3F"/>
                </a:solidFill>
                <a:latin typeface="Gill Sans MT"/>
                <a:cs typeface="Gill Sans MT"/>
              </a:rPr>
              <a:t>days</a:t>
            </a:r>
            <a:r>
              <a:rPr sz="1800" spc="90" dirty="0">
                <a:solidFill>
                  <a:srgbClr val="222C3F"/>
                </a:solidFill>
                <a:latin typeface="Cambria Math"/>
                <a:cs typeface="Cambria Math"/>
              </a:rPr>
              <a:t>₇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43432" y="3705859"/>
            <a:ext cx="385127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spc="70" dirty="0">
                <a:solidFill>
                  <a:srgbClr val="222C3F"/>
                </a:solidFill>
                <a:latin typeface="Gill Sans MT"/>
                <a:cs typeface="Gill Sans MT"/>
              </a:rPr>
              <a:t>Decreased</a:t>
            </a:r>
            <a:r>
              <a:rPr sz="1800" spc="-5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105" dirty="0">
                <a:solidFill>
                  <a:srgbClr val="222C3F"/>
                </a:solidFill>
                <a:latin typeface="Gill Sans MT"/>
                <a:cs typeface="Gill Sans MT"/>
              </a:rPr>
              <a:t>odds</a:t>
            </a:r>
            <a:r>
              <a:rPr sz="1800" spc="-4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222C3F"/>
                </a:solidFill>
                <a:latin typeface="Gill Sans MT"/>
                <a:cs typeface="Gill Sans MT"/>
              </a:rPr>
              <a:t>of</a:t>
            </a:r>
            <a:r>
              <a:rPr sz="1800" spc="-5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105" dirty="0">
                <a:solidFill>
                  <a:srgbClr val="222C3F"/>
                </a:solidFill>
                <a:latin typeface="Gill Sans MT"/>
                <a:cs typeface="Gill Sans MT"/>
              </a:rPr>
              <a:t>30</a:t>
            </a:r>
            <a:r>
              <a:rPr sz="1800" spc="-4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222C3F"/>
                </a:solidFill>
                <a:latin typeface="Gill Sans MT"/>
                <a:cs typeface="Gill Sans MT"/>
              </a:rPr>
              <a:t>and</a:t>
            </a:r>
            <a:r>
              <a:rPr sz="1800" spc="-5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105" dirty="0">
                <a:solidFill>
                  <a:srgbClr val="222C3F"/>
                </a:solidFill>
                <a:latin typeface="Gill Sans MT"/>
                <a:cs typeface="Gill Sans MT"/>
              </a:rPr>
              <a:t>60</a:t>
            </a:r>
            <a:r>
              <a:rPr sz="1800" spc="-4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114" dirty="0">
                <a:solidFill>
                  <a:srgbClr val="222C3F"/>
                </a:solidFill>
                <a:latin typeface="Gill Sans MT"/>
                <a:cs typeface="Gill Sans MT"/>
              </a:rPr>
              <a:t>day</a:t>
            </a:r>
            <a:r>
              <a:rPr sz="1800" spc="-5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50" dirty="0">
                <a:solidFill>
                  <a:srgbClr val="222C3F"/>
                </a:solidFill>
                <a:latin typeface="Gill Sans MT"/>
                <a:cs typeface="Gill Sans MT"/>
              </a:rPr>
              <a:t>fall- related</a:t>
            </a:r>
            <a:r>
              <a:rPr sz="1800" spc="-3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22C3F"/>
                </a:solidFill>
                <a:latin typeface="Gill Sans MT"/>
                <a:cs typeface="Gill Sans MT"/>
              </a:rPr>
              <a:t>ED</a:t>
            </a:r>
            <a:r>
              <a:rPr sz="1800" spc="-2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50" dirty="0">
                <a:solidFill>
                  <a:srgbClr val="222C3F"/>
                </a:solidFill>
                <a:latin typeface="Gill Sans MT"/>
                <a:cs typeface="Gill Sans MT"/>
              </a:rPr>
              <a:t>revisit</a:t>
            </a:r>
            <a:r>
              <a:rPr sz="1800" spc="-3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22C3F"/>
                </a:solidFill>
                <a:latin typeface="Gill Sans MT"/>
                <a:cs typeface="Gill Sans MT"/>
              </a:rPr>
              <a:t>with</a:t>
            </a:r>
            <a:r>
              <a:rPr sz="1800" spc="-3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222C3F"/>
                </a:solidFill>
                <a:latin typeface="Gill Sans MT"/>
                <a:cs typeface="Gill Sans MT"/>
              </a:rPr>
              <a:t>PT</a:t>
            </a:r>
            <a:r>
              <a:rPr sz="1800" spc="-3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70" dirty="0">
                <a:solidFill>
                  <a:srgbClr val="222C3F"/>
                </a:solidFill>
                <a:latin typeface="Gill Sans MT"/>
                <a:cs typeface="Gill Sans MT"/>
              </a:rPr>
              <a:t>services</a:t>
            </a:r>
            <a:r>
              <a:rPr sz="1800" spc="70" dirty="0">
                <a:solidFill>
                  <a:srgbClr val="222C3F"/>
                </a:solidFill>
                <a:latin typeface="Cambria Math"/>
                <a:cs typeface="Cambria Math"/>
              </a:rPr>
              <a:t>₈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53381" y="4958588"/>
            <a:ext cx="4749800" cy="14370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95" dirty="0">
                <a:solidFill>
                  <a:srgbClr val="222C3F"/>
                </a:solidFill>
                <a:latin typeface="Gill Sans MT"/>
                <a:cs typeface="Gill Sans MT"/>
              </a:rPr>
              <a:t>87.3%</a:t>
            </a:r>
            <a:r>
              <a:rPr sz="1800" spc="-2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110" dirty="0">
                <a:solidFill>
                  <a:srgbClr val="222C3F"/>
                </a:solidFill>
                <a:latin typeface="Gill Sans MT"/>
                <a:cs typeface="Gill Sans MT"/>
              </a:rPr>
              <a:t>satisfaction</a:t>
            </a:r>
            <a:r>
              <a:rPr sz="1800" spc="-1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22C3F"/>
                </a:solidFill>
                <a:latin typeface="Gill Sans MT"/>
                <a:cs typeface="Gill Sans MT"/>
              </a:rPr>
              <a:t>with</a:t>
            </a:r>
            <a:r>
              <a:rPr sz="1800" spc="-2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50" dirty="0">
                <a:solidFill>
                  <a:srgbClr val="222C3F"/>
                </a:solidFill>
                <a:latin typeface="Gill Sans MT"/>
                <a:cs typeface="Gill Sans MT"/>
              </a:rPr>
              <a:t>the</a:t>
            </a:r>
            <a:r>
              <a:rPr sz="1800" spc="-2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50" dirty="0">
                <a:solidFill>
                  <a:srgbClr val="222C3F"/>
                </a:solidFill>
                <a:latin typeface="Gill Sans MT"/>
                <a:cs typeface="Gill Sans MT"/>
              </a:rPr>
              <a:t>clarity</a:t>
            </a:r>
            <a:r>
              <a:rPr sz="1800" spc="-2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222C3F"/>
                </a:solidFill>
                <a:latin typeface="Gill Sans MT"/>
                <a:cs typeface="Gill Sans MT"/>
              </a:rPr>
              <a:t>of</a:t>
            </a:r>
            <a:r>
              <a:rPr sz="1800" spc="-1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222C3F"/>
                </a:solidFill>
                <a:latin typeface="Gill Sans MT"/>
                <a:cs typeface="Gill Sans MT"/>
              </a:rPr>
              <a:t>discharge </a:t>
            </a:r>
            <a:r>
              <a:rPr sz="1800" spc="65" dirty="0">
                <a:solidFill>
                  <a:srgbClr val="222C3F"/>
                </a:solidFill>
                <a:latin typeface="Gill Sans MT"/>
                <a:cs typeface="Gill Sans MT"/>
              </a:rPr>
              <a:t>information</a:t>
            </a:r>
            <a:r>
              <a:rPr sz="1800" spc="-3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222C3F"/>
                </a:solidFill>
                <a:latin typeface="Gill Sans MT"/>
                <a:cs typeface="Gill Sans MT"/>
              </a:rPr>
              <a:t>and</a:t>
            </a:r>
            <a:r>
              <a:rPr sz="1800" spc="-4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65" dirty="0">
                <a:solidFill>
                  <a:srgbClr val="222C3F"/>
                </a:solidFill>
                <a:latin typeface="Gill Sans MT"/>
                <a:cs typeface="Gill Sans MT"/>
              </a:rPr>
              <a:t>perceived</a:t>
            </a:r>
            <a:r>
              <a:rPr sz="1800" spc="-4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65" dirty="0">
                <a:solidFill>
                  <a:srgbClr val="222C3F"/>
                </a:solidFill>
                <a:latin typeface="Gill Sans MT"/>
                <a:cs typeface="Gill Sans MT"/>
              </a:rPr>
              <a:t>wellbeing</a:t>
            </a:r>
            <a:r>
              <a:rPr sz="1800" spc="65" dirty="0">
                <a:solidFill>
                  <a:srgbClr val="222C3F"/>
                </a:solidFill>
                <a:latin typeface="Cambria Math"/>
                <a:cs typeface="Cambria Math"/>
              </a:rPr>
              <a:t>₉</a:t>
            </a:r>
            <a:endParaRPr sz="1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Cambria Math"/>
              <a:cs typeface="Cambria Math"/>
            </a:endParaRPr>
          </a:p>
          <a:p>
            <a:pPr marL="156845" marR="85725">
              <a:lnSpc>
                <a:spcPts val="2090"/>
              </a:lnSpc>
              <a:spcBef>
                <a:spcPts val="5"/>
              </a:spcBef>
            </a:pPr>
            <a:r>
              <a:rPr sz="1800" spc="105" dirty="0">
                <a:solidFill>
                  <a:srgbClr val="222C3F"/>
                </a:solidFill>
                <a:latin typeface="Gill Sans MT"/>
                <a:cs typeface="Gill Sans MT"/>
              </a:rPr>
              <a:t>21</a:t>
            </a:r>
            <a:r>
              <a:rPr sz="1800" spc="-3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105" dirty="0">
                <a:solidFill>
                  <a:srgbClr val="222C3F"/>
                </a:solidFill>
                <a:latin typeface="Gill Sans MT"/>
                <a:cs typeface="Gill Sans MT"/>
              </a:rPr>
              <a:t>studies</a:t>
            </a:r>
            <a:r>
              <a:rPr sz="1800" spc="-4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130" dirty="0">
                <a:solidFill>
                  <a:srgbClr val="222C3F"/>
                </a:solidFill>
                <a:latin typeface="Gill Sans MT"/>
                <a:cs typeface="Gill Sans MT"/>
              </a:rPr>
              <a:t>showcasing</a:t>
            </a:r>
            <a:r>
              <a:rPr sz="1800" spc="-3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60" dirty="0">
                <a:solidFill>
                  <a:srgbClr val="222C3F"/>
                </a:solidFill>
                <a:latin typeface="Gill Sans MT"/>
                <a:cs typeface="Gill Sans MT"/>
              </a:rPr>
              <a:t>improved</a:t>
            </a:r>
            <a:r>
              <a:rPr sz="1800" spc="-4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45" dirty="0">
                <a:solidFill>
                  <a:srgbClr val="222C3F"/>
                </a:solidFill>
                <a:latin typeface="Gill Sans MT"/>
                <a:cs typeface="Gill Sans MT"/>
              </a:rPr>
              <a:t>experience </a:t>
            </a:r>
            <a:r>
              <a:rPr sz="1800" spc="120" dirty="0">
                <a:solidFill>
                  <a:srgbClr val="222C3F"/>
                </a:solidFill>
                <a:latin typeface="Gill Sans MT"/>
                <a:cs typeface="Gill Sans MT"/>
              </a:rPr>
              <a:t>across</a:t>
            </a:r>
            <a:r>
              <a:rPr sz="1800" spc="-5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222C3F"/>
                </a:solidFill>
                <a:latin typeface="Gill Sans MT"/>
                <a:cs typeface="Gill Sans MT"/>
              </a:rPr>
              <a:t>a</a:t>
            </a:r>
            <a:r>
              <a:rPr sz="1800" spc="-4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45" dirty="0">
                <a:solidFill>
                  <a:srgbClr val="222C3F"/>
                </a:solidFill>
                <a:latin typeface="Gill Sans MT"/>
                <a:cs typeface="Gill Sans MT"/>
              </a:rPr>
              <a:t>variety</a:t>
            </a:r>
            <a:r>
              <a:rPr sz="1800" spc="-4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222C3F"/>
                </a:solidFill>
                <a:latin typeface="Gill Sans MT"/>
                <a:cs typeface="Gill Sans MT"/>
              </a:rPr>
              <a:t>of</a:t>
            </a:r>
            <a:r>
              <a:rPr sz="1800" spc="-4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1800" spc="35" dirty="0">
                <a:solidFill>
                  <a:srgbClr val="222C3F"/>
                </a:solidFill>
                <a:latin typeface="Gill Sans MT"/>
                <a:cs typeface="Gill Sans MT"/>
              </a:rPr>
              <a:t>interventions</a:t>
            </a:r>
            <a:r>
              <a:rPr sz="1800" spc="35" dirty="0">
                <a:solidFill>
                  <a:srgbClr val="222C3F"/>
                </a:solidFill>
                <a:latin typeface="Cambria Math"/>
                <a:cs typeface="Cambria Math"/>
              </a:rPr>
              <a:t>₁₀</a:t>
            </a:r>
            <a:endParaRPr sz="1800">
              <a:latin typeface="Cambria Math"/>
              <a:cs typeface="Cambria Math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3DF121-32B7-869C-48E3-BA06E76EB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429" y="5696282"/>
            <a:ext cx="2993395" cy="6401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1" y="6412484"/>
            <a:ext cx="4190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27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2021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24184" y="0"/>
            <a:ext cx="1567815" cy="6858000"/>
            <a:chOff x="10624184" y="0"/>
            <a:chExt cx="156781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24184" y="6357801"/>
              <a:ext cx="1331367" cy="3648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39125" y="0"/>
              <a:ext cx="1552874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3929" y="64515"/>
            <a:ext cx="9701530" cy="11811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spc="225" dirty="0">
                <a:solidFill>
                  <a:srgbClr val="268876"/>
                </a:solidFill>
                <a:latin typeface="Trebuchet MS"/>
                <a:cs typeface="Trebuchet MS"/>
              </a:rPr>
              <a:t>ACOs</a:t>
            </a:r>
            <a:r>
              <a:rPr spc="-210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268876"/>
                </a:solidFill>
                <a:latin typeface="Trebuchet MS"/>
                <a:cs typeface="Trebuchet MS"/>
              </a:rPr>
              <a:t>and</a:t>
            </a:r>
            <a:r>
              <a:rPr spc="-215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pc="175" dirty="0">
                <a:solidFill>
                  <a:srgbClr val="268876"/>
                </a:solidFill>
                <a:latin typeface="Trebuchet MS"/>
                <a:cs typeface="Trebuchet MS"/>
              </a:rPr>
              <a:t>GEDs</a:t>
            </a:r>
            <a:r>
              <a:rPr spc="-210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pc="60" dirty="0">
                <a:solidFill>
                  <a:srgbClr val="268876"/>
                </a:solidFill>
                <a:latin typeface="Trebuchet MS"/>
                <a:cs typeface="Trebuchet MS"/>
              </a:rPr>
              <a:t>can</a:t>
            </a:r>
            <a:r>
              <a:rPr spc="-200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pc="-105" dirty="0">
                <a:solidFill>
                  <a:srgbClr val="268876"/>
                </a:solidFill>
                <a:latin typeface="Trebuchet MS"/>
                <a:cs typeface="Trebuchet MS"/>
              </a:rPr>
              <a:t>partner</a:t>
            </a:r>
            <a:r>
              <a:rPr spc="-210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pc="-60" dirty="0">
                <a:solidFill>
                  <a:srgbClr val="268876"/>
                </a:solidFill>
                <a:latin typeface="Trebuchet MS"/>
                <a:cs typeface="Trebuchet MS"/>
              </a:rPr>
              <a:t>to</a:t>
            </a:r>
            <a:r>
              <a:rPr spc="-195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pc="-20" dirty="0">
                <a:solidFill>
                  <a:srgbClr val="268876"/>
                </a:solidFill>
                <a:latin typeface="Trebuchet MS"/>
                <a:cs typeface="Trebuchet MS"/>
              </a:rPr>
              <a:t>improve</a:t>
            </a:r>
            <a:r>
              <a:rPr spc="-195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pc="-25" dirty="0">
                <a:solidFill>
                  <a:srgbClr val="268876"/>
                </a:solidFill>
                <a:latin typeface="Trebuchet MS"/>
                <a:cs typeface="Trebuchet MS"/>
              </a:rPr>
              <a:t>the </a:t>
            </a:r>
            <a:r>
              <a:rPr spc="100" dirty="0">
                <a:solidFill>
                  <a:srgbClr val="268876"/>
                </a:solidFill>
                <a:latin typeface="Trebuchet MS"/>
                <a:cs typeface="Trebuchet MS"/>
              </a:rPr>
              <a:t>cost</a:t>
            </a:r>
            <a:r>
              <a:rPr spc="-200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268876"/>
                </a:solidFill>
                <a:latin typeface="Trebuchet MS"/>
                <a:cs typeface="Trebuchet MS"/>
              </a:rPr>
              <a:t>and</a:t>
            </a:r>
            <a:r>
              <a:rPr spc="-210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268876"/>
                </a:solidFill>
                <a:latin typeface="Trebuchet MS"/>
                <a:cs typeface="Trebuchet MS"/>
              </a:rPr>
              <a:t>care</a:t>
            </a:r>
            <a:r>
              <a:rPr spc="-200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pc="-145" dirty="0">
                <a:solidFill>
                  <a:srgbClr val="268876"/>
                </a:solidFill>
                <a:latin typeface="Trebuchet MS"/>
                <a:cs typeface="Trebuchet MS"/>
              </a:rPr>
              <a:t>trajectory</a:t>
            </a:r>
            <a:r>
              <a:rPr spc="-210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pc="-45" dirty="0">
                <a:solidFill>
                  <a:srgbClr val="268876"/>
                </a:solidFill>
                <a:latin typeface="Trebuchet MS"/>
                <a:cs typeface="Trebuchet MS"/>
              </a:rPr>
              <a:t>for</a:t>
            </a:r>
            <a:r>
              <a:rPr spc="-210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pc="-70" dirty="0">
                <a:solidFill>
                  <a:srgbClr val="268876"/>
                </a:solidFill>
                <a:latin typeface="Trebuchet MS"/>
                <a:cs typeface="Trebuchet MS"/>
              </a:rPr>
              <a:t>older</a:t>
            </a:r>
            <a:r>
              <a:rPr spc="-210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268876"/>
                </a:solidFill>
                <a:latin typeface="Trebuchet MS"/>
                <a:cs typeface="Trebuchet MS"/>
              </a:rPr>
              <a:t>adults.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497" y="1319513"/>
            <a:ext cx="7972330" cy="51542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960183" y="2623820"/>
            <a:ext cx="13595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Reduce Unnecessary Admissions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4483" y="3718052"/>
            <a:ext cx="1130935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0" marR="5080" indent="-114300">
              <a:lnSpc>
                <a:spcPct val="101099"/>
              </a:lnSpc>
              <a:spcBef>
                <a:spcPts val="7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Connect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to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7333" y="4544059"/>
            <a:ext cx="12452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74650" marR="5080" indent="-361950">
              <a:lnSpc>
                <a:spcPts val="2090"/>
              </a:lnSpc>
              <a:spcBef>
                <a:spcPts val="22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Standardize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8411" y="3443732"/>
            <a:ext cx="2146935" cy="1113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-635" algn="ctr">
              <a:lnSpc>
                <a:spcPct val="98900"/>
              </a:lnSpc>
              <a:spcBef>
                <a:spcPts val="120"/>
              </a:spcBef>
            </a:pPr>
            <a:r>
              <a:rPr sz="1800" dirty="0">
                <a:solidFill>
                  <a:srgbClr val="222C3F"/>
                </a:solidFill>
                <a:latin typeface="Arial"/>
                <a:cs typeface="Arial"/>
              </a:rPr>
              <a:t>High</a:t>
            </a:r>
            <a:r>
              <a:rPr sz="1800" spc="-10" dirty="0">
                <a:solidFill>
                  <a:srgbClr val="222C3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C3F"/>
                </a:solidFill>
                <a:latin typeface="Arial"/>
                <a:cs typeface="Arial"/>
              </a:rPr>
              <a:t>use</a:t>
            </a:r>
            <a:r>
              <a:rPr sz="1800" spc="-10" dirty="0">
                <a:solidFill>
                  <a:srgbClr val="222C3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22C3F"/>
                </a:solidFill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222C3F"/>
                </a:solidFill>
                <a:latin typeface="Arial"/>
                <a:cs typeface="Arial"/>
              </a:rPr>
              <a:t>evidence-</a:t>
            </a:r>
            <a:r>
              <a:rPr sz="1800" dirty="0">
                <a:solidFill>
                  <a:srgbClr val="222C3F"/>
                </a:solidFill>
                <a:latin typeface="Arial"/>
                <a:cs typeface="Arial"/>
              </a:rPr>
              <a:t>based</a:t>
            </a:r>
            <a:r>
              <a:rPr sz="1800" spc="45" dirty="0">
                <a:solidFill>
                  <a:srgbClr val="222C3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22C3F"/>
                </a:solidFill>
                <a:latin typeface="Arial"/>
                <a:cs typeface="Arial"/>
              </a:rPr>
              <a:t>care </a:t>
            </a:r>
            <a:r>
              <a:rPr sz="1800" spc="-10" dirty="0">
                <a:solidFill>
                  <a:srgbClr val="222C3F"/>
                </a:solidFill>
                <a:latin typeface="Arial"/>
                <a:cs typeface="Arial"/>
              </a:rPr>
              <a:t>coordination strategies</a:t>
            </a:r>
            <a:r>
              <a:rPr sz="1800" spc="-10" dirty="0">
                <a:solidFill>
                  <a:srgbClr val="222C3F"/>
                </a:solidFill>
                <a:latin typeface="Cambria Math"/>
                <a:cs typeface="Cambria Math"/>
              </a:rPr>
              <a:t>₃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58699" y="4815332"/>
            <a:ext cx="212534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635" algn="ctr">
              <a:lnSpc>
                <a:spcPct val="99400"/>
              </a:lnSpc>
              <a:spcBef>
                <a:spcPts val="110"/>
              </a:spcBef>
            </a:pPr>
            <a:r>
              <a:rPr sz="1800" spc="-10" dirty="0">
                <a:solidFill>
                  <a:srgbClr val="222C3F"/>
                </a:solidFill>
                <a:latin typeface="Arial"/>
                <a:cs typeface="Arial"/>
              </a:rPr>
              <a:t>Improved </a:t>
            </a:r>
            <a:r>
              <a:rPr sz="1800" dirty="0">
                <a:solidFill>
                  <a:srgbClr val="222C3F"/>
                </a:solidFill>
                <a:latin typeface="Arial"/>
                <a:cs typeface="Arial"/>
              </a:rPr>
              <a:t>preventative</a:t>
            </a:r>
            <a:r>
              <a:rPr sz="1800" spc="-40" dirty="0">
                <a:solidFill>
                  <a:srgbClr val="222C3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22C3F"/>
                </a:solidFill>
                <a:latin typeface="Arial"/>
                <a:cs typeface="Arial"/>
              </a:rPr>
              <a:t>care </a:t>
            </a:r>
            <a:r>
              <a:rPr sz="1800" dirty="0">
                <a:solidFill>
                  <a:srgbClr val="222C3F"/>
                </a:solidFill>
                <a:latin typeface="Arial"/>
                <a:cs typeface="Arial"/>
              </a:rPr>
              <a:t>quality</a:t>
            </a:r>
            <a:r>
              <a:rPr sz="1800" spc="-25" dirty="0">
                <a:solidFill>
                  <a:srgbClr val="222C3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C3F"/>
                </a:solidFill>
                <a:latin typeface="Arial"/>
                <a:cs typeface="Arial"/>
              </a:rPr>
              <a:t>performance</a:t>
            </a:r>
            <a:r>
              <a:rPr sz="1800" spc="-10" dirty="0">
                <a:solidFill>
                  <a:srgbClr val="222C3F"/>
                </a:solidFill>
                <a:latin typeface="Cambria Math"/>
                <a:cs typeface="Cambria Math"/>
              </a:rPr>
              <a:t>₄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1894" y="3888740"/>
            <a:ext cx="2566035" cy="1379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8300"/>
              </a:lnSpc>
              <a:spcBef>
                <a:spcPts val="135"/>
              </a:spcBef>
            </a:pP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ED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makes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decisions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Arial"/>
                <a:cs typeface="Arial"/>
              </a:rPr>
              <a:t>with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tremendous</a:t>
            </a:r>
            <a:r>
              <a:rPr sz="18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Arial"/>
                <a:cs typeface="Arial"/>
              </a:rPr>
              <a:t>cost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implications</a:t>
            </a:r>
            <a:r>
              <a:rPr sz="18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(average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admit</a:t>
            </a:r>
            <a:r>
              <a:rPr sz="18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&gt;$22,000</a:t>
            </a:r>
            <a:r>
              <a:rPr sz="1800" spc="-25" dirty="0">
                <a:solidFill>
                  <a:srgbClr val="333333"/>
                </a:solidFill>
                <a:latin typeface="Arial"/>
                <a:cs typeface="Arial"/>
              </a:rPr>
              <a:t> vs. 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discharge)</a:t>
            </a:r>
            <a:r>
              <a:rPr sz="1800" spc="-10" dirty="0">
                <a:solidFill>
                  <a:srgbClr val="333333"/>
                </a:solidFill>
                <a:latin typeface="Cambria Math"/>
                <a:cs typeface="Cambria Math"/>
              </a:rPr>
              <a:t>₁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81145" y="1618996"/>
            <a:ext cx="2366645" cy="166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9505" algn="ctr">
              <a:lnSpc>
                <a:spcPct val="100000"/>
              </a:lnSpc>
              <a:spcBef>
                <a:spcPts val="100"/>
              </a:spcBef>
            </a:pPr>
            <a:r>
              <a:rPr sz="4000" spc="110" dirty="0">
                <a:solidFill>
                  <a:srgbClr val="268876"/>
                </a:solidFill>
                <a:latin typeface="Trebuchet MS"/>
                <a:cs typeface="Trebuchet MS"/>
              </a:rPr>
              <a:t>ED</a:t>
            </a:r>
            <a:endParaRPr sz="4000">
              <a:latin typeface="Trebuchet MS"/>
              <a:cs typeface="Trebuchet MS"/>
            </a:endParaRPr>
          </a:p>
          <a:p>
            <a:pPr marL="12700" marR="5080" algn="ctr">
              <a:lnSpc>
                <a:spcPct val="97200"/>
              </a:lnSpc>
              <a:spcBef>
                <a:spcPts val="1825"/>
              </a:spcBef>
            </a:pP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60%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older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 adults </a:t>
            </a:r>
            <a:r>
              <a:rPr sz="1800" dirty="0">
                <a:solidFill>
                  <a:srgbClr val="268876"/>
                </a:solidFill>
                <a:latin typeface="Arial"/>
                <a:cs typeface="Arial"/>
              </a:rPr>
              <a:t>admitted</a:t>
            </a:r>
            <a:r>
              <a:rPr sz="1800" spc="-20" dirty="0">
                <a:solidFill>
                  <a:srgbClr val="268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hospital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come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through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the </a:t>
            </a:r>
            <a:r>
              <a:rPr sz="1800" spc="-25" dirty="0">
                <a:solidFill>
                  <a:srgbClr val="333333"/>
                </a:solidFill>
                <a:latin typeface="Arial"/>
                <a:cs typeface="Arial"/>
              </a:rPr>
              <a:t>ED</a:t>
            </a:r>
            <a:r>
              <a:rPr sz="1800" spc="-25" dirty="0">
                <a:solidFill>
                  <a:srgbClr val="333333"/>
                </a:solidFill>
                <a:latin typeface="Cambria Math"/>
                <a:cs typeface="Cambria Math"/>
              </a:rPr>
              <a:t>₁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57591" y="1510509"/>
            <a:ext cx="1864360" cy="1675764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4000" spc="204" dirty="0">
                <a:solidFill>
                  <a:srgbClr val="268876"/>
                </a:solidFill>
                <a:latin typeface="Trebuchet MS"/>
                <a:cs typeface="Trebuchet MS"/>
              </a:rPr>
              <a:t>ACOs</a:t>
            </a:r>
            <a:endParaRPr sz="4000">
              <a:latin typeface="Trebuchet MS"/>
              <a:cs typeface="Trebuchet MS"/>
            </a:endParaRPr>
          </a:p>
          <a:p>
            <a:pPr marL="276225" marR="5080" indent="-635" algn="ctr">
              <a:lnSpc>
                <a:spcPct val="97200"/>
              </a:lnSpc>
              <a:spcBef>
                <a:spcPts val="630"/>
              </a:spcBef>
            </a:pPr>
            <a:r>
              <a:rPr sz="1800" dirty="0">
                <a:solidFill>
                  <a:srgbClr val="222C3F"/>
                </a:solidFill>
                <a:latin typeface="Arial"/>
                <a:cs typeface="Arial"/>
              </a:rPr>
              <a:t>Lower</a:t>
            </a:r>
            <a:r>
              <a:rPr sz="1800" spc="-20" dirty="0">
                <a:solidFill>
                  <a:srgbClr val="222C3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C3F"/>
                </a:solidFill>
                <a:latin typeface="Arial"/>
                <a:cs typeface="Arial"/>
              </a:rPr>
              <a:t>odds</a:t>
            </a:r>
            <a:r>
              <a:rPr sz="1800" spc="-15" dirty="0">
                <a:solidFill>
                  <a:srgbClr val="222C3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22C3F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222C3F"/>
                </a:solidFill>
                <a:latin typeface="Arial"/>
                <a:cs typeface="Arial"/>
              </a:rPr>
              <a:t>preventable</a:t>
            </a:r>
            <a:r>
              <a:rPr sz="1800" spc="-40" dirty="0">
                <a:solidFill>
                  <a:srgbClr val="222C3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222C3F"/>
                </a:solidFill>
                <a:latin typeface="Arial"/>
                <a:cs typeface="Arial"/>
              </a:rPr>
              <a:t>ED </a:t>
            </a:r>
            <a:r>
              <a:rPr sz="1800" spc="-10" dirty="0">
                <a:solidFill>
                  <a:srgbClr val="222C3F"/>
                </a:solidFill>
                <a:latin typeface="Arial"/>
                <a:cs typeface="Arial"/>
              </a:rPr>
              <a:t>visits</a:t>
            </a:r>
            <a:r>
              <a:rPr sz="1800" spc="-10" dirty="0">
                <a:solidFill>
                  <a:srgbClr val="222C3F"/>
                </a:solidFill>
                <a:latin typeface="Cambria Math"/>
                <a:cs typeface="Cambria Math"/>
              </a:rPr>
              <a:t>₂</a:t>
            </a:r>
            <a:endParaRPr sz="1800">
              <a:latin typeface="Cambria Math"/>
              <a:cs typeface="Cambria Math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59F366-0E0B-C5F8-E794-931F37B3A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789" y="6196555"/>
            <a:ext cx="2993395" cy="6401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1" y="6412484"/>
            <a:ext cx="1681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28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2020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BFBFBF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60550" y="1196350"/>
          <a:ext cx="8343897" cy="5632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1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Geriatric</a:t>
                      </a:r>
                      <a:r>
                        <a:rPr sz="20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Emergency</a:t>
                      </a:r>
                      <a:r>
                        <a:rPr sz="20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Department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268876"/>
                      </a:solidFill>
                      <a:prstDash val="solid"/>
                    </a:lnL>
                    <a:lnR w="19050">
                      <a:solidFill>
                        <a:srgbClr val="268876"/>
                      </a:solidFill>
                      <a:prstDash val="solid"/>
                    </a:lnR>
                    <a:lnT w="19050">
                      <a:solidFill>
                        <a:srgbClr val="268876"/>
                      </a:solidFill>
                      <a:prstDash val="solid"/>
                    </a:lnT>
                    <a:lnB w="28575">
                      <a:solidFill>
                        <a:srgbClr val="268876"/>
                      </a:solidFill>
                      <a:prstDash val="solid"/>
                    </a:lnB>
                    <a:solidFill>
                      <a:srgbClr val="0A55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3730" marR="106045" indent="-5194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Reference </a:t>
                      </a:r>
                      <a:r>
                        <a:rPr sz="2000" b="1" spc="1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268876"/>
                      </a:solidFill>
                      <a:prstDash val="solid"/>
                    </a:lnL>
                    <a:lnR w="19050">
                      <a:solidFill>
                        <a:srgbClr val="268876"/>
                      </a:solidFill>
                      <a:prstDash val="solid"/>
                    </a:lnR>
                    <a:lnT w="19050">
                      <a:solidFill>
                        <a:srgbClr val="268876"/>
                      </a:solidFill>
                      <a:prstDash val="solid"/>
                    </a:lnT>
                    <a:lnB w="28575">
                      <a:solidFill>
                        <a:srgbClr val="26887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Goal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268876"/>
                      </a:solidFill>
                      <a:prstDash val="solid"/>
                    </a:lnL>
                    <a:lnR w="19050">
                      <a:solidFill>
                        <a:srgbClr val="268876"/>
                      </a:solidFill>
                      <a:prstDash val="solid"/>
                    </a:lnR>
                    <a:lnT w="28575">
                      <a:solidFill>
                        <a:srgbClr val="268876"/>
                      </a:solidFill>
                      <a:prstDash val="solid"/>
                    </a:lnT>
                    <a:lnB w="19050">
                      <a:solidFill>
                        <a:srgbClr val="268876"/>
                      </a:solidFill>
                      <a:prstDash val="solid"/>
                    </a:lnB>
                    <a:solidFill>
                      <a:srgbClr val="26887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098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Provide</a:t>
                      </a:r>
                      <a:r>
                        <a:rPr sz="2000" spc="-4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senior-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focused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emergency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r>
                        <a:rPr sz="2000" spc="-4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2000" spc="-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prevent</a:t>
                      </a:r>
                      <a:r>
                        <a:rPr sz="2000" spc="-6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avoidable</a:t>
                      </a:r>
                      <a:r>
                        <a:rPr sz="2000" spc="-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hospitalizations;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improve </a:t>
                      </a: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patient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outcomes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satisfaction;</a:t>
                      </a:r>
                      <a:r>
                        <a:rPr sz="2000" spc="-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i="1" spc="-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reduce </a:t>
                      </a:r>
                      <a:r>
                        <a:rPr sz="2000" b="1" i="1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iatrogenic</a:t>
                      </a:r>
                      <a:r>
                        <a:rPr sz="2000" b="1" i="1" spc="-7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complications,</a:t>
                      </a:r>
                      <a:r>
                        <a:rPr sz="2000" b="1" i="1" spc="-7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4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readmissions</a:t>
                      </a:r>
                      <a:r>
                        <a:rPr sz="2000" b="1" i="1" spc="-7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-2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and </a:t>
                      </a:r>
                      <a:r>
                        <a:rPr sz="2000" b="1" i="1" spc="-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penalties.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268876"/>
                      </a:solidFill>
                      <a:prstDash val="solid"/>
                    </a:lnL>
                    <a:lnR w="19050">
                      <a:solidFill>
                        <a:srgbClr val="268876"/>
                      </a:solidFill>
                      <a:prstDash val="solid"/>
                    </a:lnR>
                    <a:lnT w="28575">
                      <a:solidFill>
                        <a:srgbClr val="268876"/>
                      </a:solidFill>
                      <a:prstDash val="solid"/>
                    </a:lnT>
                    <a:lnB w="19050">
                      <a:solidFill>
                        <a:srgbClr val="268876"/>
                      </a:solidFill>
                      <a:prstDash val="solid"/>
                    </a:lnB>
                    <a:solidFill>
                      <a:srgbClr val="268876">
                        <a:alpha val="19999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Koehler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433705" marR="246379">
                        <a:lnSpc>
                          <a:spcPct val="100000"/>
                        </a:lnSpc>
                      </a:pPr>
                      <a:r>
                        <a:rPr sz="2000" spc="-3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10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9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et</a:t>
                      </a:r>
                      <a:r>
                        <a:rPr sz="2000" spc="-1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6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al., </a:t>
                      </a:r>
                      <a:r>
                        <a:rPr sz="2000" spc="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2009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433705" marR="114935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Hwang, </a:t>
                      </a:r>
                      <a:r>
                        <a:rPr sz="2000" spc="-9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et</a:t>
                      </a:r>
                      <a:r>
                        <a:rPr sz="2000" spc="-1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al., </a:t>
                      </a:r>
                      <a:r>
                        <a:rPr sz="2000" spc="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2018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433705" marR="12065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Caplan, </a:t>
                      </a:r>
                      <a:r>
                        <a:rPr sz="2000" spc="-9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et</a:t>
                      </a:r>
                      <a:r>
                        <a:rPr sz="2000" spc="-1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al., </a:t>
                      </a:r>
                      <a:r>
                        <a:rPr sz="2000" spc="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2014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268876"/>
                      </a:solidFill>
                      <a:prstDash val="solid"/>
                    </a:lnL>
                    <a:lnR w="19050">
                      <a:solidFill>
                        <a:srgbClr val="268876"/>
                      </a:solidFill>
                      <a:prstDash val="solid"/>
                    </a:lnR>
                    <a:lnT w="28575">
                      <a:solidFill>
                        <a:srgbClr val="268876"/>
                      </a:solidFill>
                      <a:prstDash val="solid"/>
                    </a:lnT>
                    <a:lnB w="19050">
                      <a:solidFill>
                        <a:srgbClr val="26887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90805" marR="3371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Target Population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268876"/>
                      </a:solidFill>
                      <a:prstDash val="solid"/>
                    </a:lnL>
                    <a:lnR w="19050">
                      <a:solidFill>
                        <a:srgbClr val="268876"/>
                      </a:solidFill>
                      <a:prstDash val="solid"/>
                    </a:lnR>
                    <a:lnT w="19050">
                      <a:solidFill>
                        <a:srgbClr val="268876"/>
                      </a:solidFill>
                      <a:prstDash val="solid"/>
                    </a:lnT>
                    <a:lnB w="19050">
                      <a:solidFill>
                        <a:srgbClr val="2688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Seniors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experiencing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emergency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268876"/>
                      </a:solidFill>
                      <a:prstDash val="solid"/>
                    </a:lnL>
                    <a:lnR w="19050">
                      <a:solidFill>
                        <a:srgbClr val="268876"/>
                      </a:solidFill>
                      <a:prstDash val="solid"/>
                    </a:lnR>
                    <a:lnT w="19050">
                      <a:solidFill>
                        <a:srgbClr val="268876"/>
                      </a:solidFill>
                      <a:prstDash val="solid"/>
                    </a:lnT>
                    <a:lnB w="19050">
                      <a:solidFill>
                        <a:srgbClr val="26887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9050">
                      <a:solidFill>
                        <a:srgbClr val="268876"/>
                      </a:solidFill>
                      <a:prstDash val="solid"/>
                    </a:lnL>
                    <a:lnR w="19050">
                      <a:solidFill>
                        <a:srgbClr val="268876"/>
                      </a:solidFill>
                      <a:prstDash val="solid"/>
                    </a:lnR>
                    <a:lnT w="28575">
                      <a:solidFill>
                        <a:srgbClr val="268876"/>
                      </a:solidFill>
                      <a:prstDash val="solid"/>
                    </a:lnT>
                    <a:lnB w="19050">
                      <a:solidFill>
                        <a:srgbClr val="26887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4290">
                <a:tc>
                  <a:txBody>
                    <a:bodyPr/>
                    <a:lstStyle/>
                    <a:p>
                      <a:pPr marL="90805" marR="1454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Outcomes/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Source</a:t>
                      </a:r>
                      <a:r>
                        <a:rPr sz="2000" spc="8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ROI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268876"/>
                      </a:solidFill>
                      <a:prstDash val="solid"/>
                    </a:lnL>
                    <a:lnR w="19050">
                      <a:solidFill>
                        <a:srgbClr val="268876"/>
                      </a:solidFill>
                      <a:prstDash val="solid"/>
                    </a:lnR>
                    <a:lnT w="19050">
                      <a:solidFill>
                        <a:srgbClr val="268876"/>
                      </a:solidFill>
                      <a:prstDash val="solid"/>
                    </a:lnT>
                    <a:lnB w="19050">
                      <a:solidFill>
                        <a:srgbClr val="268876"/>
                      </a:solidFill>
                      <a:prstDash val="solid"/>
                    </a:lnB>
                    <a:solidFill>
                      <a:srgbClr val="26887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Potentially</a:t>
                      </a:r>
                      <a:r>
                        <a:rPr sz="2000" spc="-8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reduce</a:t>
                      </a:r>
                      <a:r>
                        <a:rPr sz="2000" spc="-8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penalties</a:t>
                      </a:r>
                      <a:r>
                        <a:rPr sz="2000" spc="-7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3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2000" spc="-9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readmissions </a:t>
                      </a:r>
                      <a:r>
                        <a:rPr sz="2000" spc="-17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2000" spc="-7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preventable</a:t>
                      </a:r>
                      <a:r>
                        <a:rPr sz="2000" spc="-7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errors;</a:t>
                      </a:r>
                      <a:r>
                        <a:rPr sz="2000" spc="-7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increase</a:t>
                      </a:r>
                      <a:r>
                        <a:rPr sz="2000" spc="-7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patient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satisfaction</a:t>
                      </a:r>
                      <a:r>
                        <a:rPr sz="2000" spc="-1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scores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268876"/>
                      </a:solidFill>
                      <a:prstDash val="solid"/>
                    </a:lnL>
                    <a:lnR w="19050">
                      <a:solidFill>
                        <a:srgbClr val="268876"/>
                      </a:solidFill>
                      <a:prstDash val="solid"/>
                    </a:lnR>
                    <a:lnT w="19050">
                      <a:solidFill>
                        <a:srgbClr val="268876"/>
                      </a:solidFill>
                      <a:prstDash val="solid"/>
                    </a:lnT>
                    <a:lnB w="19050">
                      <a:solidFill>
                        <a:srgbClr val="268876"/>
                      </a:solidFill>
                      <a:prstDash val="solid"/>
                    </a:lnB>
                    <a:solidFill>
                      <a:srgbClr val="268876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9050">
                      <a:solidFill>
                        <a:srgbClr val="268876"/>
                      </a:solidFill>
                      <a:prstDash val="solid"/>
                    </a:lnL>
                    <a:lnR w="19050">
                      <a:solidFill>
                        <a:srgbClr val="268876"/>
                      </a:solidFill>
                      <a:prstDash val="solid"/>
                    </a:lnR>
                    <a:lnT w="28575">
                      <a:solidFill>
                        <a:srgbClr val="268876"/>
                      </a:solidFill>
                      <a:prstDash val="solid"/>
                    </a:lnT>
                    <a:lnB w="19050">
                      <a:solidFill>
                        <a:srgbClr val="26887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90805" marR="1816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Source</a:t>
                      </a:r>
                      <a:r>
                        <a:rPr sz="2000" spc="8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Societal</a:t>
                      </a:r>
                      <a:r>
                        <a:rPr sz="2000" spc="-13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ROI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25"/>
                        </a:spcBef>
                      </a:pPr>
                      <a:r>
                        <a:rPr sz="120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mergency</a:t>
                      </a:r>
                      <a:r>
                        <a:rPr sz="1200" spc="-4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Department</a:t>
                      </a:r>
                      <a:r>
                        <a:rPr sz="1200" spc="-4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268876"/>
                      </a:solidFill>
                      <a:prstDash val="solid"/>
                    </a:lnL>
                    <a:lnR w="19050">
                      <a:solidFill>
                        <a:srgbClr val="268876"/>
                      </a:solidFill>
                      <a:prstDash val="solid"/>
                    </a:lnR>
                    <a:lnT w="19050">
                      <a:solidFill>
                        <a:srgbClr val="268876"/>
                      </a:solidFill>
                      <a:prstDash val="solid"/>
                    </a:lnT>
                    <a:lnB w="19050">
                      <a:solidFill>
                        <a:srgbClr val="2688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07645" algn="just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Potentially</a:t>
                      </a:r>
                      <a:r>
                        <a:rPr sz="2000" spc="-8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reduce</a:t>
                      </a:r>
                      <a:r>
                        <a:rPr sz="2000" spc="-7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6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ED</a:t>
                      </a:r>
                      <a:r>
                        <a:rPr sz="2000" spc="-8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crowding</a:t>
                      </a:r>
                      <a:r>
                        <a:rPr sz="2000" spc="-7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2000" spc="-9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time</a:t>
                      </a:r>
                      <a:r>
                        <a:rPr sz="2000" spc="-7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on </a:t>
                      </a:r>
                      <a:r>
                        <a:rPr sz="2000" spc="-7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divert</a:t>
                      </a:r>
                      <a:r>
                        <a:rPr sz="2000" spc="-4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status;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improve</a:t>
                      </a:r>
                      <a:r>
                        <a:rPr sz="2000" spc="-3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6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patient</a:t>
                      </a:r>
                      <a:r>
                        <a:rPr sz="2000" spc="-3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outcomes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and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reduce</a:t>
                      </a:r>
                      <a:r>
                        <a:rPr sz="2000" spc="-6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iatrogenic</a:t>
                      </a:r>
                      <a:r>
                        <a:rPr sz="2000" spc="-6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complications</a:t>
                      </a:r>
                      <a:r>
                        <a:rPr sz="2000" spc="-6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4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2000" spc="-7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functional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algn="just">
                        <a:lnSpc>
                          <a:spcPts val="1225"/>
                        </a:lnSpc>
                      </a:pPr>
                      <a:r>
                        <a:rPr sz="1200" spc="-3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spc="-16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3000" spc="-1582" baseline="-33333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200" spc="-4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spc="-4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spc="-62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sz="3000" spc="-787" baseline="-33333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spc="-23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3000" spc="-1252" baseline="-33333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200" spc="-3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spc="-254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3000" spc="-540" baseline="-33333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spc="-19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3000" spc="-697" baseline="-33333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200" spc="-4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200" spc="-55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3000" spc="-937" baseline="-33333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200" spc="-9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3000" spc="-1162" baseline="-33333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spc="-3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|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268876"/>
                      </a:solidFill>
                      <a:prstDash val="solid"/>
                    </a:lnL>
                    <a:lnR w="19050">
                      <a:solidFill>
                        <a:srgbClr val="268876"/>
                      </a:solidFill>
                      <a:prstDash val="solid"/>
                    </a:lnR>
                    <a:lnT w="19050">
                      <a:solidFill>
                        <a:srgbClr val="268876"/>
                      </a:solidFill>
                      <a:prstDash val="solid"/>
                    </a:lnT>
                    <a:lnB w="19050">
                      <a:solidFill>
                        <a:srgbClr val="26887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9050">
                      <a:solidFill>
                        <a:srgbClr val="268876"/>
                      </a:solidFill>
                      <a:prstDash val="solid"/>
                    </a:lnL>
                    <a:lnR w="19050">
                      <a:solidFill>
                        <a:srgbClr val="268876"/>
                      </a:solidFill>
                      <a:prstDash val="solid"/>
                    </a:lnR>
                    <a:lnT w="28575">
                      <a:solidFill>
                        <a:srgbClr val="268876"/>
                      </a:solidFill>
                      <a:prstDash val="solid"/>
                    </a:lnT>
                    <a:lnB w="19050">
                      <a:solidFill>
                        <a:srgbClr val="26887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864" y="6359312"/>
            <a:ext cx="1302822" cy="3550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947753" y="6629907"/>
            <a:ext cx="165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898989"/>
                </a:solidFill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863" y="5564327"/>
            <a:ext cx="1224647" cy="6164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1" y="6412484"/>
            <a:ext cx="1896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29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2020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Eme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79359" y="1267368"/>
          <a:ext cx="8012429" cy="5434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9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950">
                <a:tc gridSpan="2">
                  <a:txBody>
                    <a:bodyPr/>
                    <a:lstStyle/>
                    <a:p>
                      <a:pPr algn="ctr">
                        <a:lnSpc>
                          <a:spcPts val="2530"/>
                        </a:lnSpc>
                      </a:pPr>
                      <a:r>
                        <a:rPr sz="22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Geriatric</a:t>
                      </a:r>
                      <a:r>
                        <a:rPr sz="22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2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Emergency</a:t>
                      </a:r>
                      <a:r>
                        <a:rPr sz="22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Department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19050">
                      <a:solidFill>
                        <a:srgbClr val="74B83B"/>
                      </a:solidFill>
                      <a:prstDash val="solid"/>
                    </a:lnT>
                    <a:lnB w="28575">
                      <a:solidFill>
                        <a:srgbClr val="74B83B"/>
                      </a:solidFill>
                      <a:prstDash val="solid"/>
                    </a:lnB>
                    <a:solidFill>
                      <a:srgbClr val="578A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ts val="2065"/>
                        </a:lnSpc>
                      </a:pPr>
                      <a:r>
                        <a:rPr sz="1800" b="1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Resources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19050">
                      <a:solidFill>
                        <a:srgbClr val="74B83B"/>
                      </a:solidFill>
                      <a:prstDash val="solid"/>
                    </a:lnT>
                    <a:lnB w="28575">
                      <a:solidFill>
                        <a:srgbClr val="74B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91440">
                        <a:lnSpc>
                          <a:spcPts val="2305"/>
                        </a:lnSpc>
                      </a:pP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Goal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28575">
                      <a:solidFill>
                        <a:srgbClr val="74B83B"/>
                      </a:solidFill>
                      <a:prstDash val="solid"/>
                    </a:lnT>
                    <a:solidFill>
                      <a:srgbClr val="74B8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05"/>
                        </a:lnSpc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Provide</a:t>
                      </a:r>
                      <a:r>
                        <a:rPr sz="2000" spc="-4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senior-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focused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emergency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r>
                        <a:rPr sz="2000" spc="-4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28575">
                      <a:solidFill>
                        <a:srgbClr val="74B83B"/>
                      </a:solidFill>
                      <a:prstDash val="solid"/>
                    </a:lnT>
                    <a:solidFill>
                      <a:srgbClr val="74B83B">
                        <a:alpha val="19999"/>
                      </a:srgbClr>
                    </a:solidFill>
                  </a:tcPr>
                </a:tc>
                <a:tc rowSpan="15">
                  <a:txBody>
                    <a:bodyPr/>
                    <a:lstStyle/>
                    <a:p>
                      <a:pPr marL="434340" indent="-342900">
                        <a:lnSpc>
                          <a:spcPts val="2070"/>
                        </a:lnSpc>
                        <a:buFont typeface="Arial"/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-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Aldeen,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4340" marR="412115">
                        <a:lnSpc>
                          <a:spcPts val="211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et</a:t>
                      </a:r>
                      <a:r>
                        <a:rPr sz="1800" spc="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4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al., </a:t>
                      </a:r>
                      <a:r>
                        <a:rPr sz="1800" spc="8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2014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4340" indent="-342900">
                        <a:lnSpc>
                          <a:spcPts val="2125"/>
                        </a:lnSpc>
                        <a:buFont typeface="Arial"/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-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Wallis,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4340" marR="412115">
                        <a:lnSpc>
                          <a:spcPts val="2110"/>
                        </a:lnSpc>
                        <a:spcBef>
                          <a:spcPts val="160"/>
                        </a:spcBef>
                      </a:pPr>
                      <a:r>
                        <a:rPr sz="180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et</a:t>
                      </a:r>
                      <a:r>
                        <a:rPr sz="1800" spc="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4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al., </a:t>
                      </a:r>
                      <a:r>
                        <a:rPr sz="1800" spc="8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2018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4340" marR="182245" indent="-342900">
                        <a:lnSpc>
                          <a:spcPts val="2110"/>
                        </a:lnSpc>
                        <a:spcBef>
                          <a:spcPts val="75"/>
                        </a:spcBef>
                        <a:buFont typeface="Arial"/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-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Conroy, </a:t>
                      </a:r>
                      <a:r>
                        <a:rPr sz="180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et</a:t>
                      </a:r>
                      <a:r>
                        <a:rPr sz="1800" spc="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4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al.,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4340">
                        <a:lnSpc>
                          <a:spcPts val="2125"/>
                        </a:lnSpc>
                      </a:pPr>
                      <a:r>
                        <a:rPr sz="1800" spc="8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2014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4340" marR="295275" indent="-342900">
                        <a:lnSpc>
                          <a:spcPct val="994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4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Keyes, </a:t>
                      </a:r>
                      <a:r>
                        <a:rPr sz="180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et</a:t>
                      </a:r>
                      <a:r>
                        <a:rPr sz="1800" spc="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3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al, </a:t>
                      </a:r>
                      <a:r>
                        <a:rPr sz="1800" spc="8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2014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4340" marR="239395" indent="-342900">
                        <a:lnSpc>
                          <a:spcPts val="218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-2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Wright, </a:t>
                      </a:r>
                      <a:r>
                        <a:rPr sz="180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et</a:t>
                      </a:r>
                      <a:r>
                        <a:rPr sz="1800" spc="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4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al.,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4340">
                        <a:lnSpc>
                          <a:spcPts val="2110"/>
                        </a:lnSpc>
                      </a:pPr>
                      <a:r>
                        <a:rPr sz="1800" spc="8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2014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4340" indent="-342900">
                        <a:lnSpc>
                          <a:spcPts val="2135"/>
                        </a:lnSpc>
                        <a:buFont typeface="Arial"/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7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Hwang,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4340" marR="434975">
                        <a:lnSpc>
                          <a:spcPts val="211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et</a:t>
                      </a:r>
                      <a:r>
                        <a:rPr sz="1800" spc="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3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al, </a:t>
                      </a:r>
                      <a:r>
                        <a:rPr sz="1800" spc="8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2018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28575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solidFill>
                      <a:srgbClr val="74B8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285"/>
                        </a:lnSpc>
                      </a:pPr>
                      <a:r>
                        <a:rPr sz="2000" spc="-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prevent</a:t>
                      </a:r>
                      <a:r>
                        <a:rPr sz="2000" spc="-6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avoidable</a:t>
                      </a:r>
                      <a:r>
                        <a:rPr sz="2000" spc="-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hospitalizations;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improve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solidFill>
                      <a:srgbClr val="74B83B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28575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solidFill>
                      <a:srgbClr val="74B8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285"/>
                        </a:lnSpc>
                      </a:pP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patient</a:t>
                      </a:r>
                      <a:r>
                        <a:rPr sz="2000" spc="-1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outcomes;</a:t>
                      </a:r>
                      <a:r>
                        <a:rPr sz="2000" spc="-13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i="1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reduce</a:t>
                      </a:r>
                      <a:r>
                        <a:rPr sz="2000" b="1" i="1" spc="-8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-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low</a:t>
                      </a:r>
                      <a:r>
                        <a:rPr sz="2000" b="1" i="1" spc="-8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2000" b="1" i="1" spc="-8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-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negative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solidFill>
                      <a:srgbClr val="74B83B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28575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solidFill>
                      <a:srgbClr val="74B8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285"/>
                        </a:lnSpc>
                      </a:pPr>
                      <a:r>
                        <a:rPr sz="2000" b="1" i="1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margin</a:t>
                      </a:r>
                      <a:r>
                        <a:rPr sz="2000" b="1" i="1" spc="-8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-2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Medicare</a:t>
                      </a:r>
                      <a:r>
                        <a:rPr sz="2000" b="1" i="1" spc="-8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-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patients;</a:t>
                      </a:r>
                      <a:r>
                        <a:rPr sz="2000" b="1" i="1" spc="-7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-3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and,</a:t>
                      </a:r>
                      <a:r>
                        <a:rPr sz="2000" b="1" i="1" spc="-8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backfill</a:t>
                      </a:r>
                      <a:r>
                        <a:rPr sz="2000" b="1" i="1" spc="-7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4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beds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solidFill>
                      <a:srgbClr val="74B83B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28575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B w="19050">
                      <a:solidFill>
                        <a:srgbClr val="74B83B"/>
                      </a:solidFill>
                      <a:prstDash val="solid"/>
                    </a:lnB>
                    <a:solidFill>
                      <a:srgbClr val="74B8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280"/>
                        </a:lnSpc>
                      </a:pPr>
                      <a:r>
                        <a:rPr sz="2000" b="1" i="1" spc="-4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sz="2000" b="1" i="1" spc="-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high-margin</a:t>
                      </a:r>
                      <a:r>
                        <a:rPr sz="2000" b="1" i="1" spc="-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5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admissions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B w="19050">
                      <a:solidFill>
                        <a:srgbClr val="74B83B"/>
                      </a:solidFill>
                      <a:prstDash val="solid"/>
                    </a:lnB>
                    <a:solidFill>
                      <a:srgbClr val="74B83B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28575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91440">
                        <a:lnSpc>
                          <a:spcPts val="2305"/>
                        </a:lnSpc>
                      </a:pP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Target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19050">
                      <a:solidFill>
                        <a:srgbClr val="74B8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05"/>
                        </a:lnSpc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Seniors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experiencing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emergency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19050">
                      <a:solidFill>
                        <a:srgbClr val="74B83B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28575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marL="91440">
                        <a:lnSpc>
                          <a:spcPts val="2280"/>
                        </a:lnSpc>
                      </a:pP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Population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28575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91440">
                        <a:lnSpc>
                          <a:spcPts val="2305"/>
                        </a:lnSpc>
                      </a:pP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Outcomes/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19050">
                      <a:solidFill>
                        <a:srgbClr val="74B83B"/>
                      </a:solidFill>
                      <a:prstDash val="solid"/>
                    </a:lnT>
                    <a:solidFill>
                      <a:srgbClr val="74B8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05"/>
                        </a:lnSpc>
                      </a:pP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Potentially</a:t>
                      </a:r>
                      <a:r>
                        <a:rPr sz="2000" spc="-8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reduce</a:t>
                      </a:r>
                      <a:r>
                        <a:rPr sz="2000" spc="-7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penalties</a:t>
                      </a:r>
                      <a:r>
                        <a:rPr sz="2000" spc="-7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19050">
                      <a:solidFill>
                        <a:srgbClr val="74B83B"/>
                      </a:solidFill>
                      <a:prstDash val="solid"/>
                    </a:lnT>
                    <a:solidFill>
                      <a:srgbClr val="74B83B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28575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ts val="2285"/>
                        </a:lnSpc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Source</a:t>
                      </a:r>
                      <a:r>
                        <a:rPr sz="2000" spc="8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solidFill>
                      <a:srgbClr val="74B8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285"/>
                        </a:lnSpc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readmissions</a:t>
                      </a:r>
                      <a:r>
                        <a:rPr sz="2000" spc="8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7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2000" spc="9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preventable</a:t>
                      </a:r>
                      <a:r>
                        <a:rPr sz="2000" spc="8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errors;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solidFill>
                      <a:srgbClr val="74B83B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28575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ts val="2285"/>
                        </a:lnSpc>
                      </a:pP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solidFill>
                      <a:srgbClr val="74B8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285"/>
                        </a:lnSpc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increase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patient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satisfaction</a:t>
                      </a:r>
                      <a:r>
                        <a:rPr sz="2000" spc="-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scores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solidFill>
                      <a:srgbClr val="74B83B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28575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marL="91440">
                        <a:lnSpc>
                          <a:spcPts val="2285"/>
                        </a:lnSpc>
                      </a:pP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ROI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B w="19050">
                      <a:solidFill>
                        <a:srgbClr val="74B83B"/>
                      </a:solidFill>
                      <a:prstDash val="solid"/>
                    </a:lnB>
                    <a:solidFill>
                      <a:srgbClr val="74B8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B w="19050">
                      <a:solidFill>
                        <a:srgbClr val="74B83B"/>
                      </a:solidFill>
                      <a:prstDash val="solid"/>
                    </a:lnB>
                    <a:solidFill>
                      <a:srgbClr val="74B83B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28575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91440">
                        <a:lnSpc>
                          <a:spcPts val="2295"/>
                        </a:lnSpc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Source</a:t>
                      </a:r>
                      <a:r>
                        <a:rPr sz="2000" spc="8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19050">
                      <a:solidFill>
                        <a:srgbClr val="74B83B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 marL="91440">
                        <a:lnSpc>
                          <a:spcPts val="2295"/>
                        </a:lnSpc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Reduce</a:t>
                      </a:r>
                      <a:r>
                        <a:rPr sz="2000" spc="-9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seniors’</a:t>
                      </a:r>
                      <a:r>
                        <a:rPr sz="2000" spc="-9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need</a:t>
                      </a:r>
                      <a:r>
                        <a:rPr sz="2000" spc="-9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2000" spc="-9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7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ED</a:t>
                      </a:r>
                      <a:r>
                        <a:rPr sz="2000" spc="-8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2000" spc="-9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91440" marR="122555">
                        <a:lnSpc>
                          <a:spcPct val="100000"/>
                        </a:lnSpc>
                      </a:pPr>
                      <a:r>
                        <a:rPr sz="2000" spc="-8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care;</a:t>
                      </a:r>
                      <a:r>
                        <a:rPr sz="2000" spc="-3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improve</a:t>
                      </a:r>
                      <a:r>
                        <a:rPr sz="2000" spc="-3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patient</a:t>
                      </a:r>
                      <a:r>
                        <a:rPr sz="2000" spc="-3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outcomes</a:t>
                      </a:r>
                      <a:r>
                        <a:rPr sz="2000" spc="-3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2000" spc="-3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reduce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iatrogenic</a:t>
                      </a: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complications</a:t>
                      </a: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4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functional </a:t>
                      </a:r>
                      <a:r>
                        <a:rPr sz="2000" spc="-6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decline;</a:t>
                      </a:r>
                      <a:r>
                        <a:rPr sz="2000" spc="-8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provide</a:t>
                      </a:r>
                      <a:r>
                        <a:rPr sz="2000" spc="-8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000" spc="-9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more</a:t>
                      </a:r>
                      <a:r>
                        <a:rPr sz="2000" spc="-8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senior-</a:t>
                      </a: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friendly</a:t>
                      </a:r>
                      <a:r>
                        <a:rPr sz="2000" spc="-8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ts val="1850"/>
                        </a:lnSpc>
                      </a:pPr>
                      <a:r>
                        <a:rPr sz="1200" spc="-5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ll</a:t>
                      </a:r>
                      <a:r>
                        <a:rPr sz="1200" spc="-48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3000" spc="-1019" baseline="-15277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spc="-10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sz="3000" spc="-1477" baseline="-15277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r>
                        <a:rPr sz="1200" spc="-4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spc="-229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3000" spc="-1492" baseline="-15277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200" spc="-4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spc="-15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3000" spc="-1582" baseline="-15277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spc="-5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200" spc="-3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200" spc="-59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3000" spc="-75" baseline="-15277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3000" spc="-644" baseline="-15277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200" spc="-1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|</a:t>
                      </a:r>
                      <a:r>
                        <a:rPr sz="3000" spc="-60" baseline="-15277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3000" spc="-75" baseline="-15277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3000" spc="-60" baseline="-15277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ce</a:t>
                      </a:r>
                      <a:endParaRPr sz="3000" baseline="-15277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19050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28575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ts val="2285"/>
                        </a:lnSpc>
                      </a:pP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Societal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19050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28575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marL="91440">
                        <a:lnSpc>
                          <a:spcPts val="2285"/>
                        </a:lnSpc>
                      </a:pP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ROI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19050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28575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20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rgency</a:t>
                      </a:r>
                      <a:r>
                        <a:rPr sz="1200" spc="-5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Department</a:t>
                      </a:r>
                      <a:r>
                        <a:rPr sz="1200" spc="-5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Co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56845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19050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74B83B"/>
                      </a:solidFill>
                      <a:prstDash val="solid"/>
                    </a:lnL>
                    <a:lnR w="19050">
                      <a:solidFill>
                        <a:srgbClr val="74B83B"/>
                      </a:solidFill>
                      <a:prstDash val="solid"/>
                    </a:lnR>
                    <a:lnT w="28575">
                      <a:solidFill>
                        <a:srgbClr val="74B83B"/>
                      </a:solidFill>
                      <a:prstDash val="solid"/>
                    </a:lnT>
                    <a:lnB w="19050">
                      <a:solidFill>
                        <a:srgbClr val="74B8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864" y="6359312"/>
            <a:ext cx="1302822" cy="3550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947753" y="6629907"/>
            <a:ext cx="165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898989"/>
                </a:solidFill>
                <a:latin typeface="Arial"/>
                <a:cs typeface="Arial"/>
              </a:rPr>
              <a:t>29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863" y="5648254"/>
            <a:ext cx="1162783" cy="5852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363" y="6412484"/>
            <a:ext cx="4147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325" algn="l"/>
              </a:tabLst>
            </a:pPr>
            <a:r>
              <a:rPr sz="1200" spc="-50" dirty="0">
                <a:solidFill>
                  <a:srgbClr val="BFBFBF"/>
                </a:solidFill>
                <a:latin typeface="Trebuchet MS"/>
                <a:cs typeface="Trebuchet MS"/>
              </a:rPr>
              <a:t>3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2020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864" y="6359312"/>
            <a:ext cx="1302822" cy="3550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281" y="1540377"/>
            <a:ext cx="9589012" cy="44403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118" y="6073782"/>
            <a:ext cx="1179675" cy="59376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1" y="6412484"/>
            <a:ext cx="18154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30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2020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Em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74850" y="1241944"/>
          <a:ext cx="8229600" cy="5452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0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Geriatric</a:t>
                      </a:r>
                      <a:r>
                        <a:rPr sz="22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2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Emergency</a:t>
                      </a:r>
                      <a:r>
                        <a:rPr sz="22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Department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19050">
                      <a:solidFill>
                        <a:srgbClr val="222C3F"/>
                      </a:solidFill>
                      <a:prstDash val="solid"/>
                    </a:lnT>
                    <a:lnB w="28575">
                      <a:solidFill>
                        <a:srgbClr val="222C3F"/>
                      </a:solidFill>
                      <a:prstDash val="solid"/>
                    </a:lnB>
                    <a:solidFill>
                      <a:srgbClr val="556E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Resources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19050">
                      <a:solidFill>
                        <a:srgbClr val="222C3F"/>
                      </a:solidFill>
                      <a:prstDash val="solid"/>
                    </a:lnT>
                    <a:lnB w="28575">
                      <a:solidFill>
                        <a:srgbClr val="222C3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Goal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28575">
                      <a:solidFill>
                        <a:srgbClr val="222C3F"/>
                      </a:solidFill>
                      <a:prstDash val="solid"/>
                    </a:lnT>
                    <a:solidFill>
                      <a:srgbClr val="222C3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Provide</a:t>
                      </a:r>
                      <a:r>
                        <a:rPr sz="2000" spc="-4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senior-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focused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emergency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r>
                        <a:rPr sz="2000" spc="-4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28575">
                      <a:solidFill>
                        <a:srgbClr val="222C3F"/>
                      </a:solidFill>
                      <a:prstDash val="solid"/>
                    </a:lnT>
                    <a:solidFill>
                      <a:srgbClr val="222C3F">
                        <a:alpha val="19999"/>
                      </a:srgbClr>
                    </a:solidFill>
                  </a:tcPr>
                </a:tc>
                <a:tc rowSpan="15">
                  <a:txBody>
                    <a:bodyPr/>
                    <a:lstStyle/>
                    <a:p>
                      <a:pPr marL="433705" marR="249554" indent="-34290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-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Aldeen, </a:t>
                      </a:r>
                      <a:r>
                        <a:rPr sz="180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et</a:t>
                      </a:r>
                      <a:r>
                        <a:rPr sz="1800" spc="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4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al., </a:t>
                      </a:r>
                      <a:r>
                        <a:rPr sz="1800" spc="8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2014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3705" marR="90170" indent="-342900">
                        <a:lnSpc>
                          <a:spcPts val="2210"/>
                        </a:lnSpc>
                        <a:spcBef>
                          <a:spcPts val="55"/>
                        </a:spcBef>
                        <a:buFont typeface="Arial"/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5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Keyes,</a:t>
                      </a:r>
                      <a:r>
                        <a:rPr sz="1800" spc="-6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2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et </a:t>
                      </a:r>
                      <a:r>
                        <a:rPr sz="1800" spc="6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al,</a:t>
                      </a:r>
                      <a:r>
                        <a:rPr sz="1800" spc="-4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8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2014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4340" indent="-343535">
                        <a:lnSpc>
                          <a:spcPts val="2005"/>
                        </a:lnSpc>
                        <a:buFont typeface="Arial"/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7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Hwang,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3705" marR="481330">
                        <a:lnSpc>
                          <a:spcPts val="2110"/>
                        </a:lnSpc>
                        <a:spcBef>
                          <a:spcPts val="160"/>
                        </a:spcBef>
                      </a:pPr>
                      <a:r>
                        <a:rPr sz="180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et</a:t>
                      </a:r>
                      <a:r>
                        <a:rPr sz="1800" spc="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3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al, </a:t>
                      </a:r>
                      <a:r>
                        <a:rPr sz="1800" spc="8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2018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4340" indent="-343535">
                        <a:lnSpc>
                          <a:spcPts val="2125"/>
                        </a:lnSpc>
                        <a:buFont typeface="Arial"/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5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Mion,</a:t>
                      </a:r>
                      <a:r>
                        <a:rPr sz="1800" spc="-4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2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et.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3705">
                        <a:lnSpc>
                          <a:spcPts val="2125"/>
                        </a:lnSpc>
                        <a:spcBef>
                          <a:spcPts val="50"/>
                        </a:spcBef>
                      </a:pPr>
                      <a:r>
                        <a:rPr sz="1800" spc="6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al,</a:t>
                      </a:r>
                      <a:r>
                        <a:rPr sz="1800" spc="-4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8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2003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4340" indent="-343535">
                        <a:lnSpc>
                          <a:spcPts val="2125"/>
                        </a:lnSpc>
                        <a:buFont typeface="Arial"/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5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Cossette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3705" marR="356870">
                        <a:lnSpc>
                          <a:spcPts val="2110"/>
                        </a:lnSpc>
                        <a:spcBef>
                          <a:spcPts val="160"/>
                        </a:spcBef>
                      </a:pPr>
                      <a:r>
                        <a:rPr sz="180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800" spc="-5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et</a:t>
                      </a:r>
                      <a:r>
                        <a:rPr sz="1800" spc="-4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4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al., </a:t>
                      </a:r>
                      <a:r>
                        <a:rPr sz="1800" spc="8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2015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4340" indent="-343535">
                        <a:lnSpc>
                          <a:spcPts val="2125"/>
                        </a:lnSpc>
                        <a:buFont typeface="Arial"/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4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Guttman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433705" marR="356870">
                        <a:lnSpc>
                          <a:spcPts val="2090"/>
                        </a:lnSpc>
                        <a:spcBef>
                          <a:spcPts val="175"/>
                        </a:spcBef>
                      </a:pPr>
                      <a:r>
                        <a:rPr sz="180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800" spc="-5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et</a:t>
                      </a:r>
                      <a:r>
                        <a:rPr sz="1800" spc="-4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4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al., </a:t>
                      </a:r>
                      <a:r>
                        <a:rPr sz="1800" spc="8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2004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28575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solidFill>
                      <a:srgbClr val="222C3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285"/>
                        </a:lnSpc>
                      </a:pPr>
                      <a:r>
                        <a:rPr sz="2000" spc="-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prevent</a:t>
                      </a:r>
                      <a:r>
                        <a:rPr sz="2000" spc="-6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avoidable</a:t>
                      </a:r>
                      <a:r>
                        <a:rPr sz="2000" spc="-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hospitalizations;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improve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solidFill>
                      <a:srgbClr val="222C3F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28575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solidFill>
                      <a:srgbClr val="222C3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285"/>
                        </a:lnSpc>
                      </a:pP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patient</a:t>
                      </a:r>
                      <a:r>
                        <a:rPr sz="2000" spc="-1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outcomes;</a:t>
                      </a:r>
                      <a:r>
                        <a:rPr sz="2000" spc="-1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i="1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backfill</a:t>
                      </a:r>
                      <a:r>
                        <a:rPr sz="2000" b="1" i="1" spc="-8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6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beds</a:t>
                      </a:r>
                      <a:r>
                        <a:rPr sz="2000" b="1" i="1" spc="-8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-3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sz="2000" b="1" i="1" spc="-8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-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high-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solidFill>
                      <a:srgbClr val="222C3F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28575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solidFill>
                      <a:srgbClr val="222C3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285"/>
                        </a:lnSpc>
                      </a:pPr>
                      <a:r>
                        <a:rPr sz="2000" b="1" i="1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margin</a:t>
                      </a:r>
                      <a:r>
                        <a:rPr sz="2000" b="1" i="1" spc="-7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5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admissions;</a:t>
                      </a:r>
                      <a:r>
                        <a:rPr sz="2000" b="1" i="1" spc="-6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-3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and,</a:t>
                      </a:r>
                      <a:r>
                        <a:rPr sz="2000" b="1" i="1" spc="-7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-4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attract</a:t>
                      </a:r>
                      <a:r>
                        <a:rPr sz="2000" b="1" i="1" spc="-6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-2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new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solidFill>
                      <a:srgbClr val="222C3F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28575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B w="19050">
                      <a:solidFill>
                        <a:srgbClr val="222C3F"/>
                      </a:solidFill>
                      <a:prstDash val="solid"/>
                    </a:lnB>
                    <a:solidFill>
                      <a:srgbClr val="222C3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285"/>
                        </a:lnSpc>
                      </a:pPr>
                      <a:r>
                        <a:rPr sz="2000" b="1" i="1" spc="5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consumers</a:t>
                      </a:r>
                      <a:r>
                        <a:rPr sz="2000" b="1" i="1" spc="-8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-4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sz="2000" b="1" i="1" spc="-7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-1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our</a:t>
                      </a:r>
                      <a:r>
                        <a:rPr sz="2000" b="1" i="1" spc="-7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6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system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B w="19050">
                      <a:solidFill>
                        <a:srgbClr val="222C3F"/>
                      </a:solidFill>
                      <a:prstDash val="solid"/>
                    </a:lnB>
                    <a:solidFill>
                      <a:srgbClr val="222C3F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28575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Target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19050">
                      <a:solidFill>
                        <a:srgbClr val="222C3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All</a:t>
                      </a:r>
                      <a:r>
                        <a:rPr sz="2000" spc="-1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seniors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19050">
                      <a:solidFill>
                        <a:srgbClr val="222C3F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28575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90805">
                        <a:lnSpc>
                          <a:spcPts val="2285"/>
                        </a:lnSpc>
                      </a:pP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Population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28575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Outcomes/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19050">
                      <a:solidFill>
                        <a:srgbClr val="222C3F"/>
                      </a:solidFill>
                      <a:prstDash val="solid"/>
                    </a:lnT>
                    <a:solidFill>
                      <a:srgbClr val="222C3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Increase</a:t>
                      </a:r>
                      <a:r>
                        <a:rPr sz="2000" spc="-4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patient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satisfaction</a:t>
                      </a:r>
                      <a:r>
                        <a:rPr sz="2000" spc="-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6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scores</a:t>
                      </a:r>
                      <a:r>
                        <a:rPr sz="2000" spc="-3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19050">
                      <a:solidFill>
                        <a:srgbClr val="222C3F"/>
                      </a:solidFill>
                      <a:prstDash val="solid"/>
                    </a:lnT>
                    <a:solidFill>
                      <a:srgbClr val="222C3F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28575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0805">
                        <a:lnSpc>
                          <a:spcPts val="2285"/>
                        </a:lnSpc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Source</a:t>
                      </a:r>
                      <a:r>
                        <a:rPr sz="2000" spc="8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solidFill>
                      <a:srgbClr val="222C3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285"/>
                        </a:lnSpc>
                      </a:pPr>
                      <a:r>
                        <a:rPr sz="2000" spc="-3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clinical</a:t>
                      </a:r>
                      <a:r>
                        <a:rPr sz="2000" spc="-9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outcomes;</a:t>
                      </a:r>
                      <a:r>
                        <a:rPr sz="2000" spc="-9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build</a:t>
                      </a:r>
                      <a:r>
                        <a:rPr sz="2000" spc="-9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reputation</a:t>
                      </a:r>
                      <a:r>
                        <a:rPr sz="2000" spc="-9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2000" spc="-9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solidFill>
                      <a:srgbClr val="222C3F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28575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0805">
                        <a:lnSpc>
                          <a:spcPts val="2285"/>
                        </a:lnSpc>
                      </a:pP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solidFill>
                      <a:srgbClr val="222C3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285"/>
                        </a:lnSpc>
                      </a:pP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community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solidFill>
                      <a:srgbClr val="222C3F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28575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90805">
                        <a:lnSpc>
                          <a:spcPts val="2285"/>
                        </a:lnSpc>
                      </a:pP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ROI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B w="19050">
                      <a:solidFill>
                        <a:srgbClr val="222C3F"/>
                      </a:solidFill>
                      <a:prstDash val="solid"/>
                    </a:lnB>
                    <a:solidFill>
                      <a:srgbClr val="222C3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B w="19050">
                      <a:solidFill>
                        <a:srgbClr val="222C3F"/>
                      </a:solidFill>
                      <a:prstDash val="solid"/>
                    </a:lnB>
                    <a:solidFill>
                      <a:srgbClr val="222C3F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28575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Source</a:t>
                      </a:r>
                      <a:r>
                        <a:rPr sz="2000" spc="8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19050">
                      <a:solidFill>
                        <a:srgbClr val="222C3F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 marL="91440" marR="1282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Improve</a:t>
                      </a:r>
                      <a:r>
                        <a:rPr sz="2000" spc="-3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patient</a:t>
                      </a:r>
                      <a:r>
                        <a:rPr sz="2000" spc="-3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outcomes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2000" spc="-3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reduce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iatrogenic</a:t>
                      </a: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complications</a:t>
                      </a: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4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3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functional</a:t>
                      </a:r>
                      <a:r>
                        <a:rPr sz="2000" spc="-6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decline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ollaborative</a:t>
                      </a:r>
                      <a:r>
                        <a:rPr sz="1200" spc="2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9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|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19050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28575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0805">
                        <a:lnSpc>
                          <a:spcPts val="2285"/>
                        </a:lnSpc>
                      </a:pP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Societal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19050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28575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 marL="90805">
                        <a:lnSpc>
                          <a:spcPts val="2285"/>
                        </a:lnSpc>
                      </a:pP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ROI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19050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28575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ergency</a:t>
                      </a:r>
                      <a:r>
                        <a:rPr sz="1200" spc="-2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Department</a:t>
                      </a:r>
                      <a:r>
                        <a:rPr sz="1200" spc="-2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19050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222C3F"/>
                      </a:solidFill>
                      <a:prstDash val="solid"/>
                    </a:lnL>
                    <a:lnR w="19050">
                      <a:solidFill>
                        <a:srgbClr val="222C3F"/>
                      </a:solidFill>
                      <a:prstDash val="solid"/>
                    </a:lnR>
                    <a:lnT w="28575">
                      <a:solidFill>
                        <a:srgbClr val="222C3F"/>
                      </a:solidFill>
                      <a:prstDash val="solid"/>
                    </a:lnT>
                    <a:lnB w="19050">
                      <a:solidFill>
                        <a:srgbClr val="222C3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864" y="6359312"/>
            <a:ext cx="1302822" cy="3550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947753" y="6629907"/>
            <a:ext cx="165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898989"/>
                </a:solidFill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795" y="5606320"/>
            <a:ext cx="1241357" cy="62481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1" y="6412484"/>
            <a:ext cx="1681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31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2020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BFBFBF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26260" y="540034"/>
          <a:ext cx="8390890" cy="6035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9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8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6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Geriatric</a:t>
                      </a:r>
                      <a:r>
                        <a:rPr sz="1800" b="1" spc="-6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Emergency</a:t>
                      </a:r>
                      <a:r>
                        <a:rPr sz="1800" b="1" spc="-7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Department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395A1E"/>
                      </a:solidFill>
                      <a:prstDash val="solid"/>
                    </a:lnL>
                    <a:lnR w="19050">
                      <a:solidFill>
                        <a:srgbClr val="395A1E"/>
                      </a:solidFill>
                      <a:prstDash val="solid"/>
                    </a:lnR>
                    <a:lnT w="19050">
                      <a:solidFill>
                        <a:srgbClr val="395A1E"/>
                      </a:solidFill>
                      <a:prstDash val="solid"/>
                    </a:lnT>
                    <a:lnB w="28575">
                      <a:solidFill>
                        <a:srgbClr val="395A1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Resources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395A1E"/>
                      </a:solidFill>
                      <a:prstDash val="solid"/>
                    </a:lnL>
                    <a:lnR w="19050">
                      <a:solidFill>
                        <a:srgbClr val="395A1E"/>
                      </a:solidFill>
                      <a:prstDash val="solid"/>
                    </a:lnR>
                    <a:lnT w="19050">
                      <a:solidFill>
                        <a:srgbClr val="395A1E"/>
                      </a:solidFill>
                      <a:prstDash val="solid"/>
                    </a:lnT>
                    <a:lnB w="28575">
                      <a:solidFill>
                        <a:srgbClr val="395A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401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Goal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395A1E"/>
                      </a:solidFill>
                      <a:prstDash val="solid"/>
                    </a:lnL>
                    <a:lnR w="19050">
                      <a:solidFill>
                        <a:srgbClr val="395A1E"/>
                      </a:solidFill>
                      <a:prstDash val="solid"/>
                    </a:lnR>
                    <a:lnT w="28575">
                      <a:solidFill>
                        <a:srgbClr val="395A1E"/>
                      </a:solidFill>
                      <a:prstDash val="solid"/>
                    </a:lnT>
                    <a:lnB w="19050">
                      <a:solidFill>
                        <a:srgbClr val="395A1E"/>
                      </a:solidFill>
                      <a:prstDash val="solid"/>
                    </a:lnB>
                    <a:solidFill>
                      <a:srgbClr val="395A1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5016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Provide</a:t>
                      </a:r>
                      <a:r>
                        <a:rPr sz="2000" spc="-4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senior-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focused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emergency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r>
                        <a:rPr sz="2000" spc="-4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2000" spc="-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prevent</a:t>
                      </a:r>
                      <a:r>
                        <a:rPr sz="2000" spc="-6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avoidable</a:t>
                      </a:r>
                      <a:r>
                        <a:rPr sz="2000" spc="-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hospitalizations;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improve </a:t>
                      </a: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patient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outcomes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satisfaction;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potentially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i="1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reduce</a:t>
                      </a:r>
                      <a:r>
                        <a:rPr sz="2000" b="1" i="1" spc="-2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-17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ED</a:t>
                      </a:r>
                      <a:r>
                        <a:rPr sz="2000" b="1" i="1" spc="-20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spc="5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revisits</a:t>
                      </a:r>
                      <a:r>
                        <a:rPr sz="2000" b="1" i="1" spc="-1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among</a:t>
                      </a:r>
                      <a:r>
                        <a:rPr sz="2000" b="1" i="1" spc="-1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i="1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high-</a:t>
                      </a:r>
                      <a:r>
                        <a:rPr sz="2000" b="1" i="1" spc="3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risk </a:t>
                      </a:r>
                      <a:r>
                        <a:rPr sz="2000" b="1" i="1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groups</a:t>
                      </a:r>
                      <a:r>
                        <a:rPr sz="2000" b="1" i="1" spc="5" dirty="0">
                          <a:solidFill>
                            <a:srgbClr val="222C3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spc="-13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(e.g.,</a:t>
                      </a:r>
                      <a:r>
                        <a:rPr sz="2000" spc="-3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6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falls,</a:t>
                      </a:r>
                      <a:r>
                        <a:rPr sz="2000" spc="-3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dementia)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395A1E"/>
                      </a:solidFill>
                      <a:prstDash val="solid"/>
                    </a:lnL>
                    <a:lnR w="19050">
                      <a:solidFill>
                        <a:srgbClr val="395A1E"/>
                      </a:solidFill>
                      <a:prstDash val="solid"/>
                    </a:lnR>
                    <a:lnT w="28575">
                      <a:solidFill>
                        <a:srgbClr val="395A1E"/>
                      </a:solidFill>
                      <a:prstDash val="solid"/>
                    </a:lnT>
                    <a:lnB w="19050">
                      <a:solidFill>
                        <a:srgbClr val="395A1E"/>
                      </a:solidFill>
                      <a:prstDash val="solid"/>
                    </a:lnB>
                    <a:solidFill>
                      <a:srgbClr val="395A1E">
                        <a:alpha val="19999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434340" marR="102870" indent="-34290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Jacob- sohn, </a:t>
                      </a:r>
                      <a:r>
                        <a:rPr sz="2000" spc="-9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et</a:t>
                      </a:r>
                      <a:r>
                        <a:rPr sz="2000" spc="-1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al., </a:t>
                      </a:r>
                      <a:r>
                        <a:rPr sz="2000" spc="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2019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4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Lesser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434340" marR="161290">
                        <a:lnSpc>
                          <a:spcPct val="100000"/>
                        </a:lnSpc>
                      </a:pPr>
                      <a:r>
                        <a:rPr sz="2000" spc="-3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2000" spc="-10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9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et</a:t>
                      </a:r>
                      <a:r>
                        <a:rPr sz="2000" spc="-1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6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al., </a:t>
                      </a:r>
                      <a:r>
                        <a:rPr sz="2000" spc="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2018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395A1E"/>
                      </a:solidFill>
                      <a:prstDash val="solid"/>
                    </a:lnL>
                    <a:lnR w="19050">
                      <a:solidFill>
                        <a:srgbClr val="395A1E"/>
                      </a:solidFill>
                      <a:prstDash val="solid"/>
                    </a:lnR>
                    <a:lnT w="28575">
                      <a:solidFill>
                        <a:srgbClr val="395A1E"/>
                      </a:solidFill>
                      <a:prstDash val="solid"/>
                    </a:lnT>
                    <a:lnB w="19050">
                      <a:solidFill>
                        <a:srgbClr val="395A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619">
                <a:tc>
                  <a:txBody>
                    <a:bodyPr/>
                    <a:lstStyle/>
                    <a:p>
                      <a:pPr marL="90805" marR="1676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Target Populatio </a:t>
                      </a:r>
                      <a:r>
                        <a:rPr sz="2000" spc="-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395A1E"/>
                      </a:solidFill>
                      <a:prstDash val="solid"/>
                    </a:lnL>
                    <a:lnR w="19050">
                      <a:solidFill>
                        <a:srgbClr val="395A1E"/>
                      </a:solidFill>
                      <a:prstDash val="solid"/>
                    </a:lnR>
                    <a:lnT w="19050">
                      <a:solidFill>
                        <a:srgbClr val="395A1E"/>
                      </a:solidFill>
                      <a:prstDash val="solid"/>
                    </a:lnT>
                    <a:lnB w="19050">
                      <a:solidFill>
                        <a:srgbClr val="395A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Seniors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experiencing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emergency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395A1E"/>
                      </a:solidFill>
                      <a:prstDash val="solid"/>
                    </a:lnL>
                    <a:lnR w="19050">
                      <a:solidFill>
                        <a:srgbClr val="395A1E"/>
                      </a:solidFill>
                      <a:prstDash val="solid"/>
                    </a:lnR>
                    <a:lnT w="19050">
                      <a:solidFill>
                        <a:srgbClr val="395A1E"/>
                      </a:solidFill>
                      <a:prstDash val="solid"/>
                    </a:lnT>
                    <a:lnB w="19050">
                      <a:solidFill>
                        <a:srgbClr val="395A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395A1E"/>
                      </a:solidFill>
                      <a:prstDash val="solid"/>
                    </a:lnL>
                    <a:lnR w="19050">
                      <a:solidFill>
                        <a:srgbClr val="395A1E"/>
                      </a:solidFill>
                      <a:prstDash val="solid"/>
                    </a:lnR>
                    <a:lnT w="28575">
                      <a:solidFill>
                        <a:srgbClr val="395A1E"/>
                      </a:solidFill>
                      <a:prstDash val="solid"/>
                    </a:lnT>
                    <a:lnB w="19050">
                      <a:solidFill>
                        <a:srgbClr val="395A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4014">
                <a:tc>
                  <a:txBody>
                    <a:bodyPr/>
                    <a:lstStyle/>
                    <a:p>
                      <a:pPr marL="90805" marR="1562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Outcome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s/</a:t>
                      </a:r>
                      <a:r>
                        <a:rPr sz="2000" spc="-1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Source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Hospital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ROI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395A1E"/>
                      </a:solidFill>
                      <a:prstDash val="solid"/>
                    </a:lnL>
                    <a:lnR w="19050">
                      <a:solidFill>
                        <a:srgbClr val="395A1E"/>
                      </a:solidFill>
                      <a:prstDash val="solid"/>
                    </a:lnR>
                    <a:lnT w="19050">
                      <a:solidFill>
                        <a:srgbClr val="395A1E"/>
                      </a:solidFill>
                      <a:prstDash val="solid"/>
                    </a:lnT>
                    <a:lnB w="19050">
                      <a:solidFill>
                        <a:srgbClr val="395A1E"/>
                      </a:solidFill>
                      <a:prstDash val="solid"/>
                    </a:lnB>
                    <a:solidFill>
                      <a:srgbClr val="395A1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43204" algn="just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Potentially</a:t>
                      </a:r>
                      <a:r>
                        <a:rPr sz="2000" spc="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reduce</a:t>
                      </a:r>
                      <a:r>
                        <a:rPr sz="2000" spc="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penalties</a:t>
                      </a:r>
                      <a:r>
                        <a:rPr sz="2000" spc="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3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2000" spc="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readmissions</a:t>
                      </a:r>
                      <a:r>
                        <a:rPr sz="2000" spc="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&amp; </a:t>
                      </a: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preventable</a:t>
                      </a:r>
                      <a:r>
                        <a:rPr sz="2000" spc="-6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6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errors;</a:t>
                      </a:r>
                      <a:r>
                        <a:rPr sz="2000" spc="-6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increase</a:t>
                      </a:r>
                      <a:r>
                        <a:rPr sz="2000" spc="-6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patient</a:t>
                      </a:r>
                      <a:r>
                        <a:rPr sz="2000" spc="-7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satisfaction </a:t>
                      </a:r>
                      <a:r>
                        <a:rPr sz="2000" spc="5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scores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395A1E"/>
                      </a:solidFill>
                      <a:prstDash val="solid"/>
                    </a:lnL>
                    <a:lnR w="19050">
                      <a:solidFill>
                        <a:srgbClr val="395A1E"/>
                      </a:solidFill>
                      <a:prstDash val="solid"/>
                    </a:lnR>
                    <a:lnT w="19050">
                      <a:solidFill>
                        <a:srgbClr val="395A1E"/>
                      </a:solidFill>
                      <a:prstDash val="solid"/>
                    </a:lnT>
                    <a:lnB w="19050">
                      <a:solidFill>
                        <a:srgbClr val="395A1E"/>
                      </a:solidFill>
                      <a:prstDash val="solid"/>
                    </a:lnB>
                    <a:solidFill>
                      <a:srgbClr val="395A1E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395A1E"/>
                      </a:solidFill>
                      <a:prstDash val="solid"/>
                    </a:lnL>
                    <a:lnR w="19050">
                      <a:solidFill>
                        <a:srgbClr val="395A1E"/>
                      </a:solidFill>
                      <a:prstDash val="solid"/>
                    </a:lnR>
                    <a:lnT w="28575">
                      <a:solidFill>
                        <a:srgbClr val="395A1E"/>
                      </a:solidFill>
                      <a:prstDash val="solid"/>
                    </a:lnT>
                    <a:lnB w="19050">
                      <a:solidFill>
                        <a:srgbClr val="395A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90805" marR="16002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Source</a:t>
                      </a:r>
                      <a:r>
                        <a:rPr sz="2000" spc="8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2000" spc="-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Societal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ROI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26670">
                        <a:lnSpc>
                          <a:spcPts val="1135"/>
                        </a:lnSpc>
                        <a:spcBef>
                          <a:spcPts val="1805"/>
                        </a:spcBef>
                      </a:pPr>
                      <a:r>
                        <a:rPr sz="120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mergency</a:t>
                      </a:r>
                      <a:r>
                        <a:rPr sz="1200" spc="-5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Departm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395A1E"/>
                      </a:solidFill>
                      <a:prstDash val="solid"/>
                    </a:lnL>
                    <a:lnR w="19050">
                      <a:solidFill>
                        <a:srgbClr val="395A1E"/>
                      </a:solidFill>
                      <a:prstDash val="solid"/>
                    </a:lnR>
                    <a:lnT w="19050">
                      <a:solidFill>
                        <a:srgbClr val="395A1E"/>
                      </a:solidFill>
                      <a:prstDash val="solid"/>
                    </a:lnT>
                    <a:lnB w="19050">
                      <a:solidFill>
                        <a:srgbClr val="395A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636270" algn="just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2000" spc="-4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Potentially</a:t>
                      </a:r>
                      <a:r>
                        <a:rPr sz="2000" spc="-1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reduce</a:t>
                      </a:r>
                      <a:r>
                        <a:rPr sz="2000" spc="-1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6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ED</a:t>
                      </a:r>
                      <a:r>
                        <a:rPr sz="2000" spc="-10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crowding</a:t>
                      </a:r>
                      <a:r>
                        <a:rPr sz="2000" spc="-1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2000" spc="-1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time</a:t>
                      </a:r>
                      <a:r>
                        <a:rPr sz="2000" spc="-1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3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2000" spc="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7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divert</a:t>
                      </a:r>
                      <a:r>
                        <a:rPr sz="2000" spc="-1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status;</a:t>
                      </a:r>
                      <a:r>
                        <a:rPr sz="2000" spc="-1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improve</a:t>
                      </a:r>
                      <a:r>
                        <a:rPr sz="2000" spc="-1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6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patient</a:t>
                      </a:r>
                      <a:r>
                        <a:rPr sz="2000" spc="-1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3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outcomes</a:t>
                      </a:r>
                      <a:r>
                        <a:rPr sz="2000" spc="-1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2000" spc="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reduce</a:t>
                      </a:r>
                      <a:r>
                        <a:rPr sz="2000" spc="-1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iatrogenic</a:t>
                      </a:r>
                      <a:r>
                        <a:rPr sz="2000" spc="-1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complications</a:t>
                      </a:r>
                      <a:r>
                        <a:rPr sz="2000" spc="-10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3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2000" spc="-105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3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functional</a:t>
                      </a:r>
                      <a:r>
                        <a:rPr sz="2000" spc="-11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30" dirty="0">
                          <a:solidFill>
                            <a:srgbClr val="222C3F"/>
                          </a:solidFill>
                          <a:latin typeface="Trebuchet MS"/>
                          <a:cs typeface="Trebuchet MS"/>
                        </a:rPr>
                        <a:t>decline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ts val="545"/>
                        </a:lnSpc>
                      </a:pPr>
                      <a:r>
                        <a:rPr sz="1200" spc="-3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ent</a:t>
                      </a:r>
                      <a:r>
                        <a:rPr sz="1200" spc="-2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Collaborative</a:t>
                      </a:r>
                      <a:r>
                        <a:rPr sz="1200" spc="-5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90" dirty="0">
                          <a:solidFill>
                            <a:srgbClr val="BFBFBF"/>
                          </a:solidFill>
                          <a:latin typeface="Trebuchet MS"/>
                          <a:cs typeface="Trebuchet MS"/>
                        </a:rPr>
                        <a:t>|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395A1E"/>
                      </a:solidFill>
                      <a:prstDash val="solid"/>
                    </a:lnL>
                    <a:lnR w="19050">
                      <a:solidFill>
                        <a:srgbClr val="395A1E"/>
                      </a:solidFill>
                      <a:prstDash val="solid"/>
                    </a:lnR>
                    <a:lnT w="19050">
                      <a:solidFill>
                        <a:srgbClr val="395A1E"/>
                      </a:solidFill>
                      <a:prstDash val="solid"/>
                    </a:lnT>
                    <a:lnB w="19050">
                      <a:solidFill>
                        <a:srgbClr val="395A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395A1E"/>
                      </a:solidFill>
                      <a:prstDash val="solid"/>
                    </a:lnL>
                    <a:lnR w="19050">
                      <a:solidFill>
                        <a:srgbClr val="395A1E"/>
                      </a:solidFill>
                      <a:prstDash val="solid"/>
                    </a:lnR>
                    <a:lnT w="28575">
                      <a:solidFill>
                        <a:srgbClr val="395A1E"/>
                      </a:solidFill>
                      <a:prstDash val="solid"/>
                    </a:lnT>
                    <a:lnB w="19050">
                      <a:solidFill>
                        <a:srgbClr val="395A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864" y="6359312"/>
            <a:ext cx="1302822" cy="3550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947753" y="6629907"/>
            <a:ext cx="165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898989"/>
                </a:solidFill>
                <a:latin typeface="Arial"/>
                <a:cs typeface="Arial"/>
              </a:rPr>
              <a:t>31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815" y="5559621"/>
            <a:ext cx="1032884" cy="51988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5982" y="953177"/>
            <a:ext cx="8526780" cy="99504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3200" dirty="0">
                <a:solidFill>
                  <a:srgbClr val="36455C"/>
                </a:solidFill>
                <a:latin typeface="Gill Sans MT"/>
                <a:cs typeface="Gill Sans MT"/>
              </a:rPr>
              <a:t>EDs</a:t>
            </a:r>
            <a:r>
              <a:rPr sz="3200" spc="-10" dirty="0">
                <a:solidFill>
                  <a:srgbClr val="36455C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36455C"/>
                </a:solidFill>
                <a:latin typeface="Gill Sans MT"/>
                <a:cs typeface="Gill Sans MT"/>
              </a:rPr>
              <a:t>take</a:t>
            </a:r>
            <a:r>
              <a:rPr sz="3200" spc="-10" dirty="0">
                <a:solidFill>
                  <a:srgbClr val="36455C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36455C"/>
                </a:solidFill>
                <a:latin typeface="Gill Sans MT"/>
                <a:cs typeface="Gill Sans MT"/>
              </a:rPr>
              <a:t>care</a:t>
            </a:r>
            <a:r>
              <a:rPr sz="3200" spc="-5" dirty="0">
                <a:solidFill>
                  <a:srgbClr val="36455C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36455C"/>
                </a:solidFill>
                <a:latin typeface="Gill Sans MT"/>
                <a:cs typeface="Gill Sans MT"/>
              </a:rPr>
              <a:t>of</a:t>
            </a:r>
            <a:r>
              <a:rPr sz="3200" spc="-15" dirty="0">
                <a:solidFill>
                  <a:srgbClr val="36455C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36455C"/>
                </a:solidFill>
                <a:latin typeface="Gill Sans MT"/>
                <a:cs typeface="Gill Sans MT"/>
              </a:rPr>
              <a:t>those</a:t>
            </a:r>
            <a:r>
              <a:rPr sz="3200" spc="-10" dirty="0">
                <a:solidFill>
                  <a:srgbClr val="36455C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36455C"/>
                </a:solidFill>
                <a:latin typeface="Gill Sans MT"/>
                <a:cs typeface="Gill Sans MT"/>
              </a:rPr>
              <a:t>with</a:t>
            </a:r>
            <a:r>
              <a:rPr sz="3200" spc="-10" dirty="0">
                <a:solidFill>
                  <a:srgbClr val="36455C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36455C"/>
                </a:solidFill>
                <a:latin typeface="Gill Sans MT"/>
                <a:cs typeface="Gill Sans MT"/>
              </a:rPr>
              <a:t>no</a:t>
            </a:r>
            <a:r>
              <a:rPr sz="3200" spc="-20" dirty="0">
                <a:solidFill>
                  <a:srgbClr val="36455C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36455C"/>
                </a:solidFill>
                <a:latin typeface="Gill Sans MT"/>
                <a:cs typeface="Gill Sans MT"/>
              </a:rPr>
              <a:t>other</a:t>
            </a:r>
            <a:r>
              <a:rPr sz="3200" spc="-15" dirty="0">
                <a:solidFill>
                  <a:srgbClr val="36455C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36455C"/>
                </a:solidFill>
                <a:latin typeface="Gill Sans MT"/>
                <a:cs typeface="Gill Sans MT"/>
              </a:rPr>
              <a:t>place</a:t>
            </a:r>
            <a:r>
              <a:rPr sz="3200" spc="-10" dirty="0">
                <a:solidFill>
                  <a:srgbClr val="36455C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36455C"/>
                </a:solidFill>
                <a:latin typeface="Gill Sans MT"/>
                <a:cs typeface="Gill Sans MT"/>
              </a:rPr>
              <a:t>to</a:t>
            </a:r>
            <a:r>
              <a:rPr sz="3200" spc="-10" dirty="0">
                <a:solidFill>
                  <a:srgbClr val="36455C"/>
                </a:solidFill>
                <a:latin typeface="Gill Sans MT"/>
                <a:cs typeface="Gill Sans MT"/>
              </a:rPr>
              <a:t> </a:t>
            </a:r>
            <a:r>
              <a:rPr sz="3200" spc="-25" dirty="0">
                <a:solidFill>
                  <a:srgbClr val="36455C"/>
                </a:solidFill>
                <a:latin typeface="Gill Sans MT"/>
                <a:cs typeface="Gill Sans MT"/>
              </a:rPr>
              <a:t>go…</a:t>
            </a:r>
            <a:endParaRPr sz="3200">
              <a:latin typeface="Gill Sans MT"/>
              <a:cs typeface="Gill Sans MT"/>
            </a:endParaRPr>
          </a:p>
          <a:p>
            <a:pPr marL="1823720">
              <a:lnSpc>
                <a:spcPct val="100000"/>
              </a:lnSpc>
              <a:spcBef>
                <a:spcPts val="395"/>
              </a:spcBef>
            </a:pPr>
            <a:r>
              <a:rPr sz="2400" dirty="0">
                <a:solidFill>
                  <a:srgbClr val="36455C"/>
                </a:solidFill>
                <a:latin typeface="Gill Sans MT"/>
                <a:cs typeface="Gill Sans MT"/>
              </a:rPr>
              <a:t>An</a:t>
            </a:r>
            <a:r>
              <a:rPr sz="2400" spc="-10" dirty="0">
                <a:solidFill>
                  <a:srgbClr val="36455C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36455C"/>
                </a:solidFill>
                <a:latin typeface="Gill Sans MT"/>
                <a:cs typeface="Gill Sans MT"/>
              </a:rPr>
              <a:t>opportunity</a:t>
            </a:r>
            <a:r>
              <a:rPr sz="2400" spc="-15" dirty="0">
                <a:solidFill>
                  <a:srgbClr val="36455C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36455C"/>
                </a:solidFill>
                <a:latin typeface="Gill Sans MT"/>
                <a:cs typeface="Gill Sans MT"/>
              </a:rPr>
              <a:t>to</a:t>
            </a:r>
            <a:r>
              <a:rPr sz="2400" spc="-10" dirty="0">
                <a:solidFill>
                  <a:srgbClr val="36455C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36455C"/>
                </a:solidFill>
                <a:latin typeface="Gill Sans MT"/>
                <a:cs typeface="Gill Sans MT"/>
              </a:rPr>
              <a:t>enhance</a:t>
            </a:r>
            <a:r>
              <a:rPr sz="2400" spc="-10" dirty="0">
                <a:solidFill>
                  <a:srgbClr val="36455C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36455C"/>
                </a:solidFill>
                <a:latin typeface="Gill Sans MT"/>
                <a:cs typeface="Gill Sans MT"/>
              </a:rPr>
              <a:t>DEI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626" y="2413855"/>
            <a:ext cx="3819525" cy="847090"/>
          </a:xfrm>
          <a:prstGeom prst="rect">
            <a:avLst/>
          </a:prstGeom>
          <a:solidFill>
            <a:srgbClr val="36455C"/>
          </a:solidFill>
          <a:ln w="25400">
            <a:solidFill>
              <a:srgbClr val="385D8A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58115" marR="213360">
              <a:lnSpc>
                <a:spcPts val="2210"/>
              </a:lnSpc>
              <a:spcBef>
                <a:spcPts val="390"/>
              </a:spcBef>
            </a:pPr>
            <a:r>
              <a:rPr sz="1900" dirty="0">
                <a:solidFill>
                  <a:srgbClr val="FFFFFF"/>
                </a:solidFill>
                <a:latin typeface="Gill Sans MT"/>
                <a:cs typeface="Gill Sans MT"/>
              </a:rPr>
              <a:t>GEDA</a:t>
            </a:r>
            <a:r>
              <a:rPr sz="1900" spc="-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900" dirty="0">
                <a:solidFill>
                  <a:srgbClr val="FFFFFF"/>
                </a:solidFill>
                <a:latin typeface="Gill Sans MT"/>
                <a:cs typeface="Gill Sans MT"/>
              </a:rPr>
              <a:t>GEDC</a:t>
            </a:r>
            <a:r>
              <a:rPr sz="1900" spc="-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Gill Sans MT"/>
                <a:cs typeface="Gill Sans MT"/>
              </a:rPr>
              <a:t>Diversity,</a:t>
            </a:r>
            <a:r>
              <a:rPr sz="1900" spc="-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900" dirty="0">
                <a:solidFill>
                  <a:srgbClr val="FFFFFF"/>
                </a:solidFill>
                <a:latin typeface="Gill Sans MT"/>
                <a:cs typeface="Gill Sans MT"/>
              </a:rPr>
              <a:t>Equity,</a:t>
            </a:r>
            <a:r>
              <a:rPr sz="1900" spc="-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Gill Sans MT"/>
                <a:cs typeface="Gill Sans MT"/>
              </a:rPr>
              <a:t>and </a:t>
            </a:r>
            <a:r>
              <a:rPr sz="1900" spc="-10" dirty="0">
                <a:solidFill>
                  <a:srgbClr val="FFFFFF"/>
                </a:solidFill>
                <a:latin typeface="Gill Sans MT"/>
                <a:cs typeface="Gill Sans MT"/>
              </a:rPr>
              <a:t>Inclusion</a:t>
            </a:r>
            <a:r>
              <a:rPr sz="1900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Gill Sans MT"/>
                <a:cs typeface="Gill Sans MT"/>
              </a:rPr>
              <a:t>Committee</a:t>
            </a:r>
            <a:endParaRPr sz="1900">
              <a:latin typeface="Gill Sans MT"/>
              <a:cs typeface="Gill Sans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35" y="3583939"/>
            <a:ext cx="2668807" cy="323427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1764" y="6603"/>
            <a:ext cx="50679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40" dirty="0">
                <a:solidFill>
                  <a:srgbClr val="1F497D"/>
                </a:solidFill>
                <a:latin typeface="Gill Sans MT"/>
                <a:cs typeface="Gill Sans MT"/>
              </a:rPr>
              <a:t>Diversity,</a:t>
            </a:r>
            <a:r>
              <a:rPr b="1" spc="-715" dirty="0">
                <a:solidFill>
                  <a:srgbClr val="1F497D"/>
                </a:solidFill>
                <a:latin typeface="Gill Sans MT"/>
                <a:cs typeface="Gill Sans MT"/>
              </a:rPr>
              <a:t> </a:t>
            </a:r>
            <a:r>
              <a:rPr b="1" spc="-325" dirty="0">
                <a:solidFill>
                  <a:srgbClr val="1F497D"/>
                </a:solidFill>
                <a:latin typeface="Gill Sans MT"/>
                <a:cs typeface="Gill Sans MT"/>
              </a:rPr>
              <a:t>Equity,</a:t>
            </a:r>
            <a:r>
              <a:rPr b="1" spc="-710" dirty="0">
                <a:solidFill>
                  <a:srgbClr val="1F497D"/>
                </a:solidFill>
                <a:latin typeface="Gill Sans MT"/>
                <a:cs typeface="Gill Sans MT"/>
              </a:rPr>
              <a:t> </a:t>
            </a:r>
            <a:r>
              <a:rPr b="1" spc="-340" dirty="0">
                <a:solidFill>
                  <a:srgbClr val="1F497D"/>
                </a:solidFill>
                <a:latin typeface="Gill Sans MT"/>
                <a:cs typeface="Gill Sans MT"/>
              </a:rPr>
              <a:t>Inclusion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1" y="6412484"/>
            <a:ext cx="4190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33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2021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184" y="6357801"/>
            <a:ext cx="1331367" cy="36481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6013" y="2490723"/>
            <a:ext cx="30149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222C3F"/>
                </a:solidFill>
                <a:latin typeface="Trebuchet MS"/>
                <a:cs typeface="Trebuchet MS"/>
              </a:rPr>
              <a:t>Generously </a:t>
            </a:r>
            <a:r>
              <a:rPr b="1" spc="-95" dirty="0">
                <a:solidFill>
                  <a:srgbClr val="222C3F"/>
                </a:solidFill>
                <a:latin typeface="Trebuchet MS"/>
                <a:cs typeface="Trebuchet MS"/>
              </a:rPr>
              <a:t>supported</a:t>
            </a:r>
            <a:r>
              <a:rPr b="1" spc="-145" dirty="0">
                <a:solidFill>
                  <a:srgbClr val="222C3F"/>
                </a:solidFill>
                <a:latin typeface="Trebuchet MS"/>
                <a:cs typeface="Trebuchet MS"/>
              </a:rPr>
              <a:t> </a:t>
            </a:r>
            <a:r>
              <a:rPr b="1" spc="-55" dirty="0">
                <a:solidFill>
                  <a:srgbClr val="222C3F"/>
                </a:solidFill>
                <a:latin typeface="Trebuchet MS"/>
                <a:cs typeface="Trebuchet MS"/>
              </a:rPr>
              <a:t>by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639" y="1129043"/>
            <a:ext cx="4756434" cy="152205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058116" y="4128789"/>
            <a:ext cx="689610" cy="434975"/>
          </a:xfrm>
          <a:custGeom>
            <a:avLst/>
            <a:gdLst/>
            <a:ahLst/>
            <a:cxnLst/>
            <a:rect l="l" t="t" r="r" b="b"/>
            <a:pathLst>
              <a:path w="689609" h="434975">
                <a:moveTo>
                  <a:pt x="685485" y="0"/>
                </a:moveTo>
                <a:lnTo>
                  <a:pt x="674231" y="0"/>
                </a:lnTo>
                <a:lnTo>
                  <a:pt x="660075" y="293"/>
                </a:lnTo>
                <a:lnTo>
                  <a:pt x="626838" y="1585"/>
                </a:lnTo>
                <a:lnTo>
                  <a:pt x="610567" y="1879"/>
                </a:lnTo>
                <a:lnTo>
                  <a:pt x="595086" y="1585"/>
                </a:lnTo>
                <a:lnTo>
                  <a:pt x="563418" y="293"/>
                </a:lnTo>
                <a:lnTo>
                  <a:pt x="534697" y="0"/>
                </a:lnTo>
                <a:lnTo>
                  <a:pt x="530035" y="4687"/>
                </a:lnTo>
                <a:lnTo>
                  <a:pt x="530035" y="10300"/>
                </a:lnTo>
                <a:lnTo>
                  <a:pt x="538518" y="19376"/>
                </a:lnTo>
                <a:lnTo>
                  <a:pt x="557180" y="25286"/>
                </a:lnTo>
                <a:lnTo>
                  <a:pt x="575841" y="40328"/>
                </a:lnTo>
                <a:lnTo>
                  <a:pt x="584324" y="76798"/>
                </a:lnTo>
                <a:lnTo>
                  <a:pt x="583493" y="91198"/>
                </a:lnTo>
                <a:lnTo>
                  <a:pt x="581173" y="104889"/>
                </a:lnTo>
                <a:lnTo>
                  <a:pt x="577621" y="117874"/>
                </a:lnTo>
                <a:lnTo>
                  <a:pt x="573096" y="130159"/>
                </a:lnTo>
                <a:lnTo>
                  <a:pt x="513167" y="275333"/>
                </a:lnTo>
                <a:lnTo>
                  <a:pt x="437323" y="85219"/>
                </a:lnTo>
                <a:lnTo>
                  <a:pt x="433344" y="75754"/>
                </a:lnTo>
                <a:lnTo>
                  <a:pt x="430066" y="67079"/>
                </a:lnTo>
                <a:lnTo>
                  <a:pt x="427841" y="59277"/>
                </a:lnTo>
                <a:lnTo>
                  <a:pt x="427020" y="52434"/>
                </a:lnTo>
                <a:lnTo>
                  <a:pt x="434630" y="31788"/>
                </a:lnTo>
                <a:lnTo>
                  <a:pt x="451371" y="23423"/>
                </a:lnTo>
                <a:lnTo>
                  <a:pt x="468112" y="19268"/>
                </a:lnTo>
                <a:lnTo>
                  <a:pt x="475721" y="11254"/>
                </a:lnTo>
                <a:lnTo>
                  <a:pt x="475721" y="3760"/>
                </a:lnTo>
                <a:lnTo>
                  <a:pt x="471961" y="0"/>
                </a:lnTo>
                <a:lnTo>
                  <a:pt x="434865" y="293"/>
                </a:lnTo>
                <a:lnTo>
                  <a:pt x="381264" y="1585"/>
                </a:lnTo>
                <a:lnTo>
                  <a:pt x="355864" y="1879"/>
                </a:lnTo>
                <a:lnTo>
                  <a:pt x="330609" y="1585"/>
                </a:lnTo>
                <a:lnTo>
                  <a:pt x="281182" y="293"/>
                </a:lnTo>
                <a:lnTo>
                  <a:pt x="247234" y="0"/>
                </a:lnTo>
                <a:lnTo>
                  <a:pt x="245355" y="4687"/>
                </a:lnTo>
                <a:lnTo>
                  <a:pt x="245355" y="10300"/>
                </a:lnTo>
                <a:lnTo>
                  <a:pt x="251146" y="16789"/>
                </a:lnTo>
                <a:lnTo>
                  <a:pt x="265011" y="20023"/>
                </a:lnTo>
                <a:lnTo>
                  <a:pt x="281686" y="27293"/>
                </a:lnTo>
                <a:lnTo>
                  <a:pt x="295909" y="45892"/>
                </a:lnTo>
                <a:lnTo>
                  <a:pt x="331500" y="129232"/>
                </a:lnTo>
                <a:lnTo>
                  <a:pt x="264077" y="280948"/>
                </a:lnTo>
                <a:lnTo>
                  <a:pt x="187305" y="79604"/>
                </a:lnTo>
                <a:lnTo>
                  <a:pt x="181208" y="64387"/>
                </a:lnTo>
                <a:lnTo>
                  <a:pt x="178867" y="56958"/>
                </a:lnTo>
                <a:lnTo>
                  <a:pt x="177932" y="50580"/>
                </a:lnTo>
                <a:lnTo>
                  <a:pt x="184660" y="30723"/>
                </a:lnTo>
                <a:lnTo>
                  <a:pt x="199461" y="20966"/>
                </a:lnTo>
                <a:lnTo>
                  <a:pt x="214263" y="15946"/>
                </a:lnTo>
                <a:lnTo>
                  <a:pt x="220991" y="10300"/>
                </a:lnTo>
                <a:lnTo>
                  <a:pt x="220991" y="3760"/>
                </a:lnTo>
                <a:lnTo>
                  <a:pt x="217257" y="0"/>
                </a:lnTo>
                <a:lnTo>
                  <a:pt x="181995" y="293"/>
                </a:lnTo>
                <a:lnTo>
                  <a:pt x="133589" y="1585"/>
                </a:lnTo>
                <a:lnTo>
                  <a:pt x="109555" y="1879"/>
                </a:lnTo>
                <a:lnTo>
                  <a:pt x="85547" y="1585"/>
                </a:lnTo>
                <a:lnTo>
                  <a:pt x="37521" y="293"/>
                </a:lnTo>
                <a:lnTo>
                  <a:pt x="3759" y="0"/>
                </a:lnTo>
                <a:lnTo>
                  <a:pt x="0" y="3760"/>
                </a:lnTo>
                <a:lnTo>
                  <a:pt x="0" y="9373"/>
                </a:lnTo>
                <a:lnTo>
                  <a:pt x="5487" y="17217"/>
                </a:lnTo>
                <a:lnTo>
                  <a:pt x="18613" y="21552"/>
                </a:lnTo>
                <a:lnTo>
                  <a:pt x="34375" y="29398"/>
                </a:lnTo>
                <a:lnTo>
                  <a:pt x="47772" y="47773"/>
                </a:lnTo>
                <a:lnTo>
                  <a:pt x="197581" y="424215"/>
                </a:lnTo>
                <a:lnTo>
                  <a:pt x="200389" y="430784"/>
                </a:lnTo>
                <a:lnTo>
                  <a:pt x="203196" y="434517"/>
                </a:lnTo>
                <a:lnTo>
                  <a:pt x="216305" y="434517"/>
                </a:lnTo>
                <a:lnTo>
                  <a:pt x="219111" y="430784"/>
                </a:lnTo>
                <a:lnTo>
                  <a:pt x="340848" y="151715"/>
                </a:lnTo>
                <a:lnTo>
                  <a:pt x="450430" y="424215"/>
                </a:lnTo>
                <a:lnTo>
                  <a:pt x="453238" y="430784"/>
                </a:lnTo>
                <a:lnTo>
                  <a:pt x="456045" y="434517"/>
                </a:lnTo>
                <a:lnTo>
                  <a:pt x="469154" y="434517"/>
                </a:lnTo>
                <a:lnTo>
                  <a:pt x="471961" y="430784"/>
                </a:lnTo>
                <a:lnTo>
                  <a:pt x="599339" y="118003"/>
                </a:lnTo>
                <a:lnTo>
                  <a:pt x="630756" y="60344"/>
                </a:lnTo>
                <a:lnTo>
                  <a:pt x="659722" y="31838"/>
                </a:lnTo>
                <a:lnTo>
                  <a:pt x="680967" y="19488"/>
                </a:lnTo>
                <a:lnTo>
                  <a:pt x="689220" y="10300"/>
                </a:lnTo>
                <a:lnTo>
                  <a:pt x="689220" y="5614"/>
                </a:lnTo>
                <a:lnTo>
                  <a:pt x="685485" y="0"/>
                </a:lnTo>
                <a:close/>
              </a:path>
            </a:pathLst>
          </a:custGeom>
          <a:solidFill>
            <a:srgbClr val="5E6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17591" y="4123174"/>
            <a:ext cx="407034" cy="440690"/>
          </a:xfrm>
          <a:custGeom>
            <a:avLst/>
            <a:gdLst/>
            <a:ahLst/>
            <a:cxnLst/>
            <a:rect l="l" t="t" r="r" b="b"/>
            <a:pathLst>
              <a:path w="407034" h="440689">
                <a:moveTo>
                  <a:pt x="208837" y="0"/>
                </a:moveTo>
                <a:lnTo>
                  <a:pt x="159237" y="5547"/>
                </a:lnTo>
                <a:lnTo>
                  <a:pt x="114614" y="21447"/>
                </a:lnTo>
                <a:lnTo>
                  <a:pt x="75933" y="46586"/>
                </a:lnTo>
                <a:lnTo>
                  <a:pt x="44164" y="79850"/>
                </a:lnTo>
                <a:lnTo>
                  <a:pt x="20273" y="120126"/>
                </a:lnTo>
                <a:lnTo>
                  <a:pt x="5229" y="166300"/>
                </a:lnTo>
                <a:lnTo>
                  <a:pt x="0" y="217258"/>
                </a:lnTo>
                <a:lnTo>
                  <a:pt x="3788" y="265019"/>
                </a:lnTo>
                <a:lnTo>
                  <a:pt x="14852" y="308189"/>
                </a:lnTo>
                <a:lnTo>
                  <a:pt x="32742" y="346221"/>
                </a:lnTo>
                <a:lnTo>
                  <a:pt x="57009" y="378568"/>
                </a:lnTo>
                <a:lnTo>
                  <a:pt x="87202" y="404680"/>
                </a:lnTo>
                <a:lnTo>
                  <a:pt x="122871" y="424010"/>
                </a:lnTo>
                <a:lnTo>
                  <a:pt x="163566" y="436010"/>
                </a:lnTo>
                <a:lnTo>
                  <a:pt x="208837" y="440132"/>
                </a:lnTo>
                <a:lnTo>
                  <a:pt x="277128" y="430847"/>
                </a:lnTo>
                <a:lnTo>
                  <a:pt x="328745" y="407049"/>
                </a:lnTo>
                <a:lnTo>
                  <a:pt x="365586" y="374823"/>
                </a:lnTo>
                <a:lnTo>
                  <a:pt x="370945" y="367094"/>
                </a:lnTo>
                <a:lnTo>
                  <a:pt x="259417" y="367094"/>
                </a:lnTo>
                <a:lnTo>
                  <a:pt x="221253" y="362403"/>
                </a:lnTo>
                <a:lnTo>
                  <a:pt x="185716" y="348294"/>
                </a:lnTo>
                <a:lnTo>
                  <a:pt x="154654" y="324716"/>
                </a:lnTo>
                <a:lnTo>
                  <a:pt x="129912" y="291618"/>
                </a:lnTo>
                <a:lnTo>
                  <a:pt x="113337" y="248948"/>
                </a:lnTo>
                <a:lnTo>
                  <a:pt x="106775" y="196655"/>
                </a:lnTo>
                <a:lnTo>
                  <a:pt x="406444" y="196655"/>
                </a:lnTo>
                <a:lnTo>
                  <a:pt x="403560" y="174198"/>
                </a:lnTo>
                <a:lnTo>
                  <a:pt x="106775" y="174198"/>
                </a:lnTo>
                <a:lnTo>
                  <a:pt x="112261" y="119712"/>
                </a:lnTo>
                <a:lnTo>
                  <a:pt x="125927" y="75929"/>
                </a:lnTo>
                <a:lnTo>
                  <a:pt x="146962" y="43656"/>
                </a:lnTo>
                <a:lnTo>
                  <a:pt x="174560" y="23700"/>
                </a:lnTo>
                <a:lnTo>
                  <a:pt x="207910" y="16869"/>
                </a:lnTo>
                <a:lnTo>
                  <a:pt x="294098" y="16869"/>
                </a:lnTo>
                <a:lnTo>
                  <a:pt x="293227" y="16381"/>
                </a:lnTo>
                <a:lnTo>
                  <a:pt x="252614" y="4111"/>
                </a:lnTo>
                <a:lnTo>
                  <a:pt x="208837" y="0"/>
                </a:lnTo>
                <a:close/>
              </a:path>
              <a:path w="407034" h="440689">
                <a:moveTo>
                  <a:pt x="403612" y="281875"/>
                </a:moveTo>
                <a:lnTo>
                  <a:pt x="400805" y="281875"/>
                </a:lnTo>
                <a:lnTo>
                  <a:pt x="395774" y="284553"/>
                </a:lnTo>
                <a:lnTo>
                  <a:pt x="391443" y="292060"/>
                </a:lnTo>
                <a:lnTo>
                  <a:pt x="385007" y="303604"/>
                </a:lnTo>
                <a:lnTo>
                  <a:pt x="373660" y="318394"/>
                </a:lnTo>
                <a:lnTo>
                  <a:pt x="352771" y="338248"/>
                </a:lnTo>
                <a:lnTo>
                  <a:pt x="328118" y="353628"/>
                </a:lnTo>
                <a:lnTo>
                  <a:pt x="297675" y="363566"/>
                </a:lnTo>
                <a:lnTo>
                  <a:pt x="259417" y="367094"/>
                </a:lnTo>
                <a:lnTo>
                  <a:pt x="370945" y="367094"/>
                </a:lnTo>
                <a:lnTo>
                  <a:pt x="389551" y="340257"/>
                </a:lnTo>
                <a:lnTo>
                  <a:pt x="402537" y="309434"/>
                </a:lnTo>
                <a:lnTo>
                  <a:pt x="406444" y="288442"/>
                </a:lnTo>
                <a:lnTo>
                  <a:pt x="406444" y="284683"/>
                </a:lnTo>
                <a:lnTo>
                  <a:pt x="403612" y="281875"/>
                </a:lnTo>
                <a:close/>
              </a:path>
              <a:path w="407034" h="440689">
                <a:moveTo>
                  <a:pt x="294098" y="16869"/>
                </a:moveTo>
                <a:lnTo>
                  <a:pt x="207910" y="16869"/>
                </a:lnTo>
                <a:lnTo>
                  <a:pt x="243227" y="24068"/>
                </a:lnTo>
                <a:lnTo>
                  <a:pt x="269941" y="49177"/>
                </a:lnTo>
                <a:lnTo>
                  <a:pt x="287176" y="97464"/>
                </a:lnTo>
                <a:lnTo>
                  <a:pt x="294055" y="174198"/>
                </a:lnTo>
                <a:lnTo>
                  <a:pt x="403560" y="174198"/>
                </a:lnTo>
                <a:lnTo>
                  <a:pt x="399819" y="145071"/>
                </a:lnTo>
                <a:lnTo>
                  <a:pt x="383973" y="101153"/>
                </a:lnTo>
                <a:lnTo>
                  <a:pt x="360118" y="65000"/>
                </a:lnTo>
                <a:lnTo>
                  <a:pt x="329466" y="36709"/>
                </a:lnTo>
                <a:lnTo>
                  <a:pt x="294098" y="16869"/>
                </a:lnTo>
                <a:close/>
              </a:path>
            </a:pathLst>
          </a:custGeom>
          <a:solidFill>
            <a:srgbClr val="5E6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90739" y="4123174"/>
            <a:ext cx="337185" cy="440690"/>
          </a:xfrm>
          <a:custGeom>
            <a:avLst/>
            <a:gdLst/>
            <a:ahLst/>
            <a:cxnLst/>
            <a:rect l="l" t="t" r="r" b="b"/>
            <a:pathLst>
              <a:path w="337184" h="440689">
                <a:moveTo>
                  <a:pt x="163870" y="0"/>
                </a:moveTo>
                <a:lnTo>
                  <a:pt x="107832" y="6757"/>
                </a:lnTo>
                <a:lnTo>
                  <a:pt x="62759" y="25291"/>
                </a:lnTo>
                <a:lnTo>
                  <a:pt x="29506" y="52997"/>
                </a:lnTo>
                <a:lnTo>
                  <a:pt x="8928" y="87268"/>
                </a:lnTo>
                <a:lnTo>
                  <a:pt x="1879" y="125498"/>
                </a:lnTo>
                <a:lnTo>
                  <a:pt x="8906" y="168376"/>
                </a:lnTo>
                <a:lnTo>
                  <a:pt x="56089" y="226083"/>
                </a:lnTo>
                <a:lnTo>
                  <a:pt x="90220" y="245094"/>
                </a:lnTo>
                <a:lnTo>
                  <a:pt x="127364" y="260329"/>
                </a:lnTo>
                <a:lnTo>
                  <a:pt x="164508" y="273879"/>
                </a:lnTo>
                <a:lnTo>
                  <a:pt x="198639" y="287834"/>
                </a:lnTo>
                <a:lnTo>
                  <a:pt x="226748" y="304284"/>
                </a:lnTo>
                <a:lnTo>
                  <a:pt x="245822" y="325321"/>
                </a:lnTo>
                <a:lnTo>
                  <a:pt x="252849" y="353033"/>
                </a:lnTo>
                <a:lnTo>
                  <a:pt x="247697" y="381792"/>
                </a:lnTo>
                <a:lnTo>
                  <a:pt x="232008" y="403957"/>
                </a:lnTo>
                <a:lnTo>
                  <a:pt x="205435" y="418218"/>
                </a:lnTo>
                <a:lnTo>
                  <a:pt x="167631" y="423263"/>
                </a:lnTo>
                <a:lnTo>
                  <a:pt x="116997" y="412641"/>
                </a:lnTo>
                <a:lnTo>
                  <a:pt x="78654" y="385341"/>
                </a:lnTo>
                <a:lnTo>
                  <a:pt x="50149" y="348209"/>
                </a:lnTo>
                <a:lnTo>
                  <a:pt x="29024" y="308093"/>
                </a:lnTo>
                <a:lnTo>
                  <a:pt x="15806" y="275089"/>
                </a:lnTo>
                <a:lnTo>
                  <a:pt x="12306" y="268066"/>
                </a:lnTo>
                <a:lnTo>
                  <a:pt x="7494" y="265959"/>
                </a:lnTo>
                <a:lnTo>
                  <a:pt x="3760" y="265959"/>
                </a:lnTo>
                <a:lnTo>
                  <a:pt x="0" y="267839"/>
                </a:lnTo>
                <a:lnTo>
                  <a:pt x="0" y="274380"/>
                </a:lnTo>
                <a:lnTo>
                  <a:pt x="0" y="412987"/>
                </a:lnTo>
                <a:lnTo>
                  <a:pt x="41713" y="425519"/>
                </a:lnTo>
                <a:lnTo>
                  <a:pt x="82991" y="433928"/>
                </a:lnTo>
                <a:lnTo>
                  <a:pt x="122338" y="438654"/>
                </a:lnTo>
                <a:lnTo>
                  <a:pt x="158255" y="440132"/>
                </a:lnTo>
                <a:lnTo>
                  <a:pt x="207595" y="435788"/>
                </a:lnTo>
                <a:lnTo>
                  <a:pt x="250823" y="422862"/>
                </a:lnTo>
                <a:lnTo>
                  <a:pt x="286664" y="401508"/>
                </a:lnTo>
                <a:lnTo>
                  <a:pt x="313843" y="371883"/>
                </a:lnTo>
                <a:lnTo>
                  <a:pt x="331085" y="334142"/>
                </a:lnTo>
                <a:lnTo>
                  <a:pt x="337116" y="288442"/>
                </a:lnTo>
                <a:lnTo>
                  <a:pt x="330089" y="246760"/>
                </a:lnTo>
                <a:lnTo>
                  <a:pt x="282906" y="190636"/>
                </a:lnTo>
                <a:lnTo>
                  <a:pt x="248775" y="172283"/>
                </a:lnTo>
                <a:lnTo>
                  <a:pt x="211631" y="157796"/>
                </a:lnTo>
                <a:lnTo>
                  <a:pt x="174488" y="145220"/>
                </a:lnTo>
                <a:lnTo>
                  <a:pt x="140356" y="132599"/>
                </a:lnTo>
                <a:lnTo>
                  <a:pt x="112247" y="117978"/>
                </a:lnTo>
                <a:lnTo>
                  <a:pt x="93173" y="99403"/>
                </a:lnTo>
                <a:lnTo>
                  <a:pt x="86146" y="74918"/>
                </a:lnTo>
                <a:lnTo>
                  <a:pt x="90991" y="49257"/>
                </a:lnTo>
                <a:lnTo>
                  <a:pt x="104531" y="31146"/>
                </a:lnTo>
                <a:lnTo>
                  <a:pt x="125270" y="20409"/>
                </a:lnTo>
                <a:lnTo>
                  <a:pt x="151715" y="16869"/>
                </a:lnTo>
                <a:lnTo>
                  <a:pt x="195993" y="24651"/>
                </a:lnTo>
                <a:lnTo>
                  <a:pt x="229308" y="44722"/>
                </a:lnTo>
                <a:lnTo>
                  <a:pt x="272500" y="102088"/>
                </a:lnTo>
                <a:lnTo>
                  <a:pt x="288660" y="137551"/>
                </a:lnTo>
                <a:lnTo>
                  <a:pt x="293048" y="146721"/>
                </a:lnTo>
                <a:lnTo>
                  <a:pt x="297789" y="149835"/>
                </a:lnTo>
                <a:lnTo>
                  <a:pt x="301550" y="149835"/>
                </a:lnTo>
                <a:lnTo>
                  <a:pt x="303404" y="147029"/>
                </a:lnTo>
                <a:lnTo>
                  <a:pt x="303404" y="35591"/>
                </a:lnTo>
                <a:lnTo>
                  <a:pt x="277788" y="22523"/>
                </a:lnTo>
                <a:lnTo>
                  <a:pt x="243826" y="11122"/>
                </a:lnTo>
                <a:lnTo>
                  <a:pt x="204769" y="3058"/>
                </a:lnTo>
                <a:lnTo>
                  <a:pt x="163870" y="0"/>
                </a:lnTo>
                <a:close/>
              </a:path>
            </a:pathLst>
          </a:custGeom>
          <a:solidFill>
            <a:srgbClr val="5E6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58967" y="3969604"/>
            <a:ext cx="322580" cy="593725"/>
          </a:xfrm>
          <a:custGeom>
            <a:avLst/>
            <a:gdLst/>
            <a:ahLst/>
            <a:cxnLst/>
            <a:rect l="l" t="t" r="r" b="b"/>
            <a:pathLst>
              <a:path w="322579" h="593725">
                <a:moveTo>
                  <a:pt x="176052" y="0"/>
                </a:moveTo>
                <a:lnTo>
                  <a:pt x="174198" y="0"/>
                </a:lnTo>
                <a:lnTo>
                  <a:pt x="145655" y="46959"/>
                </a:lnTo>
                <a:lnTo>
                  <a:pt x="115313" y="89782"/>
                </a:lnTo>
                <a:lnTo>
                  <a:pt x="81822" y="129729"/>
                </a:lnTo>
                <a:lnTo>
                  <a:pt x="43834" y="168058"/>
                </a:lnTo>
                <a:lnTo>
                  <a:pt x="0" y="206030"/>
                </a:lnTo>
                <a:lnTo>
                  <a:pt x="58074" y="206030"/>
                </a:lnTo>
                <a:lnTo>
                  <a:pt x="58074" y="473843"/>
                </a:lnTo>
                <a:lnTo>
                  <a:pt x="65785" y="523384"/>
                </a:lnTo>
                <a:lnTo>
                  <a:pt x="88860" y="561161"/>
                </a:lnTo>
                <a:lnTo>
                  <a:pt x="127208" y="585245"/>
                </a:lnTo>
                <a:lnTo>
                  <a:pt x="180740" y="593702"/>
                </a:lnTo>
                <a:lnTo>
                  <a:pt x="246697" y="581925"/>
                </a:lnTo>
                <a:lnTo>
                  <a:pt x="290434" y="554962"/>
                </a:lnTo>
                <a:lnTo>
                  <a:pt x="314677" y="525362"/>
                </a:lnTo>
                <a:lnTo>
                  <a:pt x="322153" y="505675"/>
                </a:lnTo>
                <a:lnTo>
                  <a:pt x="322153" y="500988"/>
                </a:lnTo>
                <a:lnTo>
                  <a:pt x="319346" y="498181"/>
                </a:lnTo>
                <a:lnTo>
                  <a:pt x="309971" y="498181"/>
                </a:lnTo>
                <a:lnTo>
                  <a:pt x="309044" y="507555"/>
                </a:lnTo>
                <a:lnTo>
                  <a:pt x="300622" y="516903"/>
                </a:lnTo>
                <a:lnTo>
                  <a:pt x="287621" y="530182"/>
                </a:lnTo>
                <a:lnTo>
                  <a:pt x="273217" y="540211"/>
                </a:lnTo>
                <a:lnTo>
                  <a:pt x="256356" y="546551"/>
                </a:lnTo>
                <a:lnTo>
                  <a:pt x="235981" y="548761"/>
                </a:lnTo>
                <a:lnTo>
                  <a:pt x="212004" y="544341"/>
                </a:lnTo>
                <a:lnTo>
                  <a:pt x="193027" y="530264"/>
                </a:lnTo>
                <a:lnTo>
                  <a:pt x="180545" y="505302"/>
                </a:lnTo>
                <a:lnTo>
                  <a:pt x="176052" y="468229"/>
                </a:lnTo>
                <a:lnTo>
                  <a:pt x="176052" y="206030"/>
                </a:lnTo>
                <a:lnTo>
                  <a:pt x="282827" y="206030"/>
                </a:lnTo>
                <a:lnTo>
                  <a:pt x="305285" y="161063"/>
                </a:lnTo>
                <a:lnTo>
                  <a:pt x="176052" y="161063"/>
                </a:lnTo>
                <a:lnTo>
                  <a:pt x="176052" y="0"/>
                </a:lnTo>
                <a:close/>
              </a:path>
            </a:pathLst>
          </a:custGeom>
          <a:solidFill>
            <a:srgbClr val="5E6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47695" y="3964325"/>
            <a:ext cx="317500" cy="589915"/>
          </a:xfrm>
          <a:custGeom>
            <a:avLst/>
            <a:gdLst/>
            <a:ahLst/>
            <a:cxnLst/>
            <a:rect l="l" t="t" r="r" b="b"/>
            <a:pathLst>
              <a:path w="317500" h="589914">
                <a:moveTo>
                  <a:pt x="48056" y="0"/>
                </a:moveTo>
                <a:lnTo>
                  <a:pt x="0" y="0"/>
                </a:lnTo>
                <a:lnTo>
                  <a:pt x="0" y="589297"/>
                </a:lnTo>
                <a:lnTo>
                  <a:pt x="48056" y="589297"/>
                </a:lnTo>
                <a:lnTo>
                  <a:pt x="48056" y="353419"/>
                </a:lnTo>
                <a:lnTo>
                  <a:pt x="52435" y="310528"/>
                </a:lnTo>
                <a:lnTo>
                  <a:pt x="65801" y="271983"/>
                </a:lnTo>
                <a:lnTo>
                  <a:pt x="88503" y="240762"/>
                </a:lnTo>
                <a:lnTo>
                  <a:pt x="120888" y="219845"/>
                </a:lnTo>
                <a:lnTo>
                  <a:pt x="163304" y="212210"/>
                </a:lnTo>
                <a:lnTo>
                  <a:pt x="207509" y="219827"/>
                </a:lnTo>
                <a:lnTo>
                  <a:pt x="240755" y="241908"/>
                </a:lnTo>
                <a:lnTo>
                  <a:pt x="261692" y="277302"/>
                </a:lnTo>
                <a:lnTo>
                  <a:pt x="268972" y="324858"/>
                </a:lnTo>
                <a:lnTo>
                  <a:pt x="268972" y="589297"/>
                </a:lnTo>
                <a:lnTo>
                  <a:pt x="317002" y="589297"/>
                </a:lnTo>
                <a:lnTo>
                  <a:pt x="317002" y="333021"/>
                </a:lnTo>
                <a:lnTo>
                  <a:pt x="315623" y="304311"/>
                </a:lnTo>
                <a:lnTo>
                  <a:pt x="295391" y="232421"/>
                </a:lnTo>
                <a:lnTo>
                  <a:pt x="270401" y="199762"/>
                </a:lnTo>
                <a:lnTo>
                  <a:pt x="231404" y="176309"/>
                </a:lnTo>
                <a:lnTo>
                  <a:pt x="175331" y="167322"/>
                </a:lnTo>
                <a:lnTo>
                  <a:pt x="137687" y="171814"/>
                </a:lnTo>
                <a:lnTo>
                  <a:pt x="103491" y="185491"/>
                </a:lnTo>
                <a:lnTo>
                  <a:pt x="73795" y="208652"/>
                </a:lnTo>
                <a:lnTo>
                  <a:pt x="49653" y="241595"/>
                </a:lnTo>
                <a:lnTo>
                  <a:pt x="48056" y="241595"/>
                </a:lnTo>
                <a:lnTo>
                  <a:pt x="48056" y="0"/>
                </a:lnTo>
                <a:close/>
              </a:path>
            </a:pathLst>
          </a:custGeom>
          <a:solidFill>
            <a:srgbClr val="5E6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68716" y="4131647"/>
            <a:ext cx="363220" cy="434340"/>
          </a:xfrm>
          <a:custGeom>
            <a:avLst/>
            <a:gdLst/>
            <a:ahLst/>
            <a:cxnLst/>
            <a:rect l="l" t="t" r="r" b="b"/>
            <a:pathLst>
              <a:path w="363220" h="434339">
                <a:moveTo>
                  <a:pt x="179297" y="0"/>
                </a:moveTo>
                <a:lnTo>
                  <a:pt x="131812" y="6201"/>
                </a:lnTo>
                <a:lnTo>
                  <a:pt x="91594" y="23625"/>
                </a:lnTo>
                <a:lnTo>
                  <a:pt x="58657" y="50501"/>
                </a:lnTo>
                <a:lnTo>
                  <a:pt x="33015" y="85059"/>
                </a:lnTo>
                <a:lnTo>
                  <a:pt x="14683" y="125530"/>
                </a:lnTo>
                <a:lnTo>
                  <a:pt x="3673" y="170143"/>
                </a:lnTo>
                <a:lnTo>
                  <a:pt x="0" y="217129"/>
                </a:lnTo>
                <a:lnTo>
                  <a:pt x="3454" y="264365"/>
                </a:lnTo>
                <a:lnTo>
                  <a:pt x="13910" y="309073"/>
                </a:lnTo>
                <a:lnTo>
                  <a:pt x="31507" y="349525"/>
                </a:lnTo>
                <a:lnTo>
                  <a:pt x="56385" y="383994"/>
                </a:lnTo>
                <a:lnTo>
                  <a:pt x="88684" y="410754"/>
                </a:lnTo>
                <a:lnTo>
                  <a:pt x="128544" y="428076"/>
                </a:lnTo>
                <a:lnTo>
                  <a:pt x="176103" y="434234"/>
                </a:lnTo>
                <a:lnTo>
                  <a:pt x="229813" y="428782"/>
                </a:lnTo>
                <a:lnTo>
                  <a:pt x="274761" y="412165"/>
                </a:lnTo>
                <a:lnTo>
                  <a:pt x="304135" y="389345"/>
                </a:lnTo>
                <a:lnTo>
                  <a:pt x="191324" y="389345"/>
                </a:lnTo>
                <a:lnTo>
                  <a:pt x="139185" y="381005"/>
                </a:lnTo>
                <a:lnTo>
                  <a:pt x="100223" y="357892"/>
                </a:lnTo>
                <a:lnTo>
                  <a:pt x="73402" y="322869"/>
                </a:lnTo>
                <a:lnTo>
                  <a:pt x="57681" y="278797"/>
                </a:lnTo>
                <a:lnTo>
                  <a:pt x="52023" y="228539"/>
                </a:lnTo>
                <a:lnTo>
                  <a:pt x="362611" y="228539"/>
                </a:lnTo>
                <a:lnTo>
                  <a:pt x="359990" y="183649"/>
                </a:lnTo>
                <a:lnTo>
                  <a:pt x="53644" y="183649"/>
                </a:lnTo>
                <a:lnTo>
                  <a:pt x="61717" y="141636"/>
                </a:lnTo>
                <a:lnTo>
                  <a:pt x="78322" y="103776"/>
                </a:lnTo>
                <a:lnTo>
                  <a:pt x="103535" y="73045"/>
                </a:lnTo>
                <a:lnTo>
                  <a:pt x="137434" y="52423"/>
                </a:lnTo>
                <a:lnTo>
                  <a:pt x="180096" y="44888"/>
                </a:lnTo>
                <a:lnTo>
                  <a:pt x="302017" y="44888"/>
                </a:lnTo>
                <a:lnTo>
                  <a:pt x="274464" y="22891"/>
                </a:lnTo>
                <a:lnTo>
                  <a:pt x="231805" y="5934"/>
                </a:lnTo>
                <a:lnTo>
                  <a:pt x="179297" y="0"/>
                </a:lnTo>
                <a:close/>
              </a:path>
              <a:path w="363220" h="434339">
                <a:moveTo>
                  <a:pt x="357821" y="291404"/>
                </a:moveTo>
                <a:lnTo>
                  <a:pt x="307395" y="291404"/>
                </a:lnTo>
                <a:lnTo>
                  <a:pt x="292178" y="330468"/>
                </a:lnTo>
                <a:lnTo>
                  <a:pt x="266164" y="361495"/>
                </a:lnTo>
                <a:lnTo>
                  <a:pt x="231748" y="381962"/>
                </a:lnTo>
                <a:lnTo>
                  <a:pt x="191324" y="389345"/>
                </a:lnTo>
                <a:lnTo>
                  <a:pt x="304135" y="389345"/>
                </a:lnTo>
                <a:lnTo>
                  <a:pt x="311027" y="383990"/>
                </a:lnTo>
                <a:lnTo>
                  <a:pt x="338687" y="343867"/>
                </a:lnTo>
                <a:lnTo>
                  <a:pt x="357821" y="291404"/>
                </a:lnTo>
                <a:close/>
              </a:path>
              <a:path w="363220" h="434339">
                <a:moveTo>
                  <a:pt x="302017" y="44888"/>
                </a:moveTo>
                <a:lnTo>
                  <a:pt x="180096" y="44888"/>
                </a:lnTo>
                <a:lnTo>
                  <a:pt x="225100" y="51719"/>
                </a:lnTo>
                <a:lnTo>
                  <a:pt x="260381" y="70932"/>
                </a:lnTo>
                <a:lnTo>
                  <a:pt x="286209" y="100605"/>
                </a:lnTo>
                <a:lnTo>
                  <a:pt x="302855" y="138818"/>
                </a:lnTo>
                <a:lnTo>
                  <a:pt x="310589" y="183649"/>
                </a:lnTo>
                <a:lnTo>
                  <a:pt x="359990" y="183649"/>
                </a:lnTo>
                <a:lnTo>
                  <a:pt x="359516" y="175528"/>
                </a:lnTo>
                <a:lnTo>
                  <a:pt x="349799" y="127188"/>
                </a:lnTo>
                <a:lnTo>
                  <a:pt x="332815" y="84788"/>
                </a:lnTo>
                <a:lnTo>
                  <a:pt x="307918" y="49599"/>
                </a:lnTo>
                <a:lnTo>
                  <a:pt x="302017" y="44888"/>
                </a:lnTo>
                <a:close/>
              </a:path>
            </a:pathLst>
          </a:custGeom>
          <a:solidFill>
            <a:srgbClr val="5E6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22548" y="4131647"/>
            <a:ext cx="314960" cy="434340"/>
          </a:xfrm>
          <a:custGeom>
            <a:avLst/>
            <a:gdLst/>
            <a:ahLst/>
            <a:cxnLst/>
            <a:rect l="l" t="t" r="r" b="b"/>
            <a:pathLst>
              <a:path w="314959" h="434339">
                <a:moveTo>
                  <a:pt x="284080" y="44888"/>
                </a:moveTo>
                <a:lnTo>
                  <a:pt x="167295" y="44888"/>
                </a:lnTo>
                <a:lnTo>
                  <a:pt x="205481" y="49249"/>
                </a:lnTo>
                <a:lnTo>
                  <a:pt x="234432" y="63865"/>
                </a:lnTo>
                <a:lnTo>
                  <a:pt x="253624" y="91031"/>
                </a:lnTo>
                <a:lnTo>
                  <a:pt x="262533" y="133043"/>
                </a:lnTo>
                <a:lnTo>
                  <a:pt x="262533" y="170592"/>
                </a:lnTo>
                <a:lnTo>
                  <a:pt x="169899" y="172331"/>
                </a:lnTo>
                <a:lnTo>
                  <a:pt x="123647" y="176908"/>
                </a:lnTo>
                <a:lnTo>
                  <a:pt x="80840" y="189367"/>
                </a:lnTo>
                <a:lnTo>
                  <a:pt x="47957" y="208661"/>
                </a:lnTo>
                <a:lnTo>
                  <a:pt x="5880" y="268680"/>
                </a:lnTo>
                <a:lnTo>
                  <a:pt x="0" y="307705"/>
                </a:lnTo>
                <a:lnTo>
                  <a:pt x="6755" y="351581"/>
                </a:lnTo>
                <a:lnTo>
                  <a:pt x="25614" y="386799"/>
                </a:lnTo>
                <a:lnTo>
                  <a:pt x="54464" y="412733"/>
                </a:lnTo>
                <a:lnTo>
                  <a:pt x="91192" y="428754"/>
                </a:lnTo>
                <a:lnTo>
                  <a:pt x="133686" y="434234"/>
                </a:lnTo>
                <a:lnTo>
                  <a:pt x="173803" y="428596"/>
                </a:lnTo>
                <a:lnTo>
                  <a:pt x="210323" y="413622"/>
                </a:lnTo>
                <a:lnTo>
                  <a:pt x="239937" y="392220"/>
                </a:lnTo>
                <a:lnTo>
                  <a:pt x="242176" y="389345"/>
                </a:lnTo>
                <a:lnTo>
                  <a:pt x="142468" y="389345"/>
                </a:lnTo>
                <a:lnTo>
                  <a:pt x="107751" y="384397"/>
                </a:lnTo>
                <a:lnTo>
                  <a:pt x="78957" y="369347"/>
                </a:lnTo>
                <a:lnTo>
                  <a:pt x="59312" y="343886"/>
                </a:lnTo>
                <a:lnTo>
                  <a:pt x="52047" y="307705"/>
                </a:lnTo>
                <a:lnTo>
                  <a:pt x="62915" y="265337"/>
                </a:lnTo>
                <a:lnTo>
                  <a:pt x="91502" y="238635"/>
                </a:lnTo>
                <a:lnTo>
                  <a:pt x="131784" y="223948"/>
                </a:lnTo>
                <a:lnTo>
                  <a:pt x="177733" y="217627"/>
                </a:lnTo>
                <a:lnTo>
                  <a:pt x="223324" y="216021"/>
                </a:lnTo>
                <a:lnTo>
                  <a:pt x="262533" y="215482"/>
                </a:lnTo>
                <a:lnTo>
                  <a:pt x="310588" y="215482"/>
                </a:lnTo>
                <a:lnTo>
                  <a:pt x="310588" y="135489"/>
                </a:lnTo>
                <a:lnTo>
                  <a:pt x="304914" y="85361"/>
                </a:lnTo>
                <a:lnTo>
                  <a:pt x="286716" y="47255"/>
                </a:lnTo>
                <a:lnTo>
                  <a:pt x="284080" y="44888"/>
                </a:lnTo>
                <a:close/>
              </a:path>
              <a:path w="314959" h="434339">
                <a:moveTo>
                  <a:pt x="310985" y="361582"/>
                </a:moveTo>
                <a:lnTo>
                  <a:pt x="263357" y="361582"/>
                </a:lnTo>
                <a:lnTo>
                  <a:pt x="264953" y="421975"/>
                </a:lnTo>
                <a:lnTo>
                  <a:pt x="314580" y="421975"/>
                </a:lnTo>
                <a:lnTo>
                  <a:pt x="311676" y="377398"/>
                </a:lnTo>
                <a:lnTo>
                  <a:pt x="310985" y="361582"/>
                </a:lnTo>
                <a:close/>
              </a:path>
              <a:path w="314959" h="434339">
                <a:moveTo>
                  <a:pt x="310588" y="215482"/>
                </a:moveTo>
                <a:lnTo>
                  <a:pt x="262533" y="215482"/>
                </a:lnTo>
                <a:lnTo>
                  <a:pt x="262596" y="258120"/>
                </a:lnTo>
                <a:lnTo>
                  <a:pt x="256855" y="298650"/>
                </a:lnTo>
                <a:lnTo>
                  <a:pt x="243642" y="334554"/>
                </a:lnTo>
                <a:lnTo>
                  <a:pt x="221286" y="363315"/>
                </a:lnTo>
                <a:lnTo>
                  <a:pt x="188118" y="382418"/>
                </a:lnTo>
                <a:lnTo>
                  <a:pt x="142468" y="389345"/>
                </a:lnTo>
                <a:lnTo>
                  <a:pt x="242176" y="389345"/>
                </a:lnTo>
                <a:lnTo>
                  <a:pt x="259339" y="367300"/>
                </a:lnTo>
                <a:lnTo>
                  <a:pt x="261759" y="361582"/>
                </a:lnTo>
                <a:lnTo>
                  <a:pt x="310985" y="361582"/>
                </a:lnTo>
                <a:lnTo>
                  <a:pt x="310640" y="353689"/>
                </a:lnTo>
                <a:lnTo>
                  <a:pt x="310588" y="215482"/>
                </a:lnTo>
                <a:close/>
              </a:path>
              <a:path w="314959" h="434339">
                <a:moveTo>
                  <a:pt x="168093" y="0"/>
                </a:moveTo>
                <a:lnTo>
                  <a:pt x="124085" y="3983"/>
                </a:lnTo>
                <a:lnTo>
                  <a:pt x="85382" y="16586"/>
                </a:lnTo>
                <a:lnTo>
                  <a:pt x="53635" y="38789"/>
                </a:lnTo>
                <a:lnTo>
                  <a:pt x="30495" y="71573"/>
                </a:lnTo>
                <a:lnTo>
                  <a:pt x="17614" y="115917"/>
                </a:lnTo>
                <a:lnTo>
                  <a:pt x="68839" y="115917"/>
                </a:lnTo>
                <a:lnTo>
                  <a:pt x="79836" y="81405"/>
                </a:lnTo>
                <a:lnTo>
                  <a:pt x="101562" y="59590"/>
                </a:lnTo>
                <a:lnTo>
                  <a:pt x="131539" y="48181"/>
                </a:lnTo>
                <a:lnTo>
                  <a:pt x="167295" y="44888"/>
                </a:lnTo>
                <a:lnTo>
                  <a:pt x="284080" y="44888"/>
                </a:lnTo>
                <a:lnTo>
                  <a:pt x="257106" y="20664"/>
                </a:lnTo>
                <a:lnTo>
                  <a:pt x="217194" y="5081"/>
                </a:lnTo>
                <a:lnTo>
                  <a:pt x="168093" y="0"/>
                </a:lnTo>
                <a:close/>
              </a:path>
            </a:pathLst>
          </a:custGeom>
          <a:solidFill>
            <a:srgbClr val="5E6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6772" y="3964325"/>
            <a:ext cx="48260" cy="589915"/>
          </a:xfrm>
          <a:custGeom>
            <a:avLst/>
            <a:gdLst/>
            <a:ahLst/>
            <a:cxnLst/>
            <a:rect l="l" t="t" r="r" b="b"/>
            <a:pathLst>
              <a:path w="48259" h="589914">
                <a:moveTo>
                  <a:pt x="48030" y="0"/>
                </a:moveTo>
                <a:lnTo>
                  <a:pt x="0" y="0"/>
                </a:lnTo>
                <a:lnTo>
                  <a:pt x="0" y="589297"/>
                </a:lnTo>
                <a:lnTo>
                  <a:pt x="48030" y="589297"/>
                </a:lnTo>
                <a:lnTo>
                  <a:pt x="48030" y="0"/>
                </a:lnTo>
                <a:close/>
              </a:path>
            </a:pathLst>
          </a:custGeom>
          <a:solidFill>
            <a:srgbClr val="5E6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05998" y="4035353"/>
            <a:ext cx="225425" cy="530860"/>
          </a:xfrm>
          <a:custGeom>
            <a:avLst/>
            <a:gdLst/>
            <a:ahLst/>
            <a:cxnLst/>
            <a:rect l="l" t="t" r="r" b="b"/>
            <a:pathLst>
              <a:path w="225425" h="530860">
                <a:moveTo>
                  <a:pt x="128098" y="0"/>
                </a:moveTo>
                <a:lnTo>
                  <a:pt x="80068" y="21221"/>
                </a:lnTo>
                <a:lnTo>
                  <a:pt x="80068" y="108553"/>
                </a:lnTo>
                <a:lnTo>
                  <a:pt x="0" y="108553"/>
                </a:lnTo>
                <a:lnTo>
                  <a:pt x="0" y="153441"/>
                </a:lnTo>
                <a:lnTo>
                  <a:pt x="80068" y="153441"/>
                </a:lnTo>
                <a:lnTo>
                  <a:pt x="80068" y="408918"/>
                </a:lnTo>
                <a:lnTo>
                  <a:pt x="80779" y="451322"/>
                </a:lnTo>
                <a:lnTo>
                  <a:pt x="89967" y="490526"/>
                </a:lnTo>
                <a:lnTo>
                  <a:pt x="118214" y="519327"/>
                </a:lnTo>
                <a:lnTo>
                  <a:pt x="176103" y="530528"/>
                </a:lnTo>
                <a:lnTo>
                  <a:pt x="188354" y="529953"/>
                </a:lnTo>
                <a:lnTo>
                  <a:pt x="200830" y="528380"/>
                </a:lnTo>
                <a:lnTo>
                  <a:pt x="213155" y="526040"/>
                </a:lnTo>
                <a:lnTo>
                  <a:pt x="224957" y="523162"/>
                </a:lnTo>
                <a:lnTo>
                  <a:pt x="224957" y="480720"/>
                </a:lnTo>
                <a:lnTo>
                  <a:pt x="215069" y="483216"/>
                </a:lnTo>
                <a:lnTo>
                  <a:pt x="204738" y="484715"/>
                </a:lnTo>
                <a:lnTo>
                  <a:pt x="194112" y="485446"/>
                </a:lnTo>
                <a:lnTo>
                  <a:pt x="183339" y="485639"/>
                </a:lnTo>
                <a:lnTo>
                  <a:pt x="159059" y="481861"/>
                </a:lnTo>
                <a:lnTo>
                  <a:pt x="141609" y="470734"/>
                </a:lnTo>
                <a:lnTo>
                  <a:pt x="131214" y="452566"/>
                </a:lnTo>
                <a:lnTo>
                  <a:pt x="128098" y="427667"/>
                </a:lnTo>
                <a:lnTo>
                  <a:pt x="128098" y="153441"/>
                </a:lnTo>
                <a:lnTo>
                  <a:pt x="219344" y="153441"/>
                </a:lnTo>
                <a:lnTo>
                  <a:pt x="219344" y="108553"/>
                </a:lnTo>
                <a:lnTo>
                  <a:pt x="128098" y="108553"/>
                </a:lnTo>
                <a:lnTo>
                  <a:pt x="128098" y="0"/>
                </a:lnTo>
                <a:close/>
              </a:path>
            </a:pathLst>
          </a:custGeom>
          <a:solidFill>
            <a:srgbClr val="5E6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1134177" y="3964325"/>
            <a:ext cx="465455" cy="589915"/>
            <a:chOff x="11134177" y="3964325"/>
            <a:chExt cx="465455" cy="589915"/>
          </a:xfrm>
        </p:grpSpPr>
        <p:sp>
          <p:nvSpPr>
            <p:cNvPr id="16" name="object 16"/>
            <p:cNvSpPr/>
            <p:nvPr/>
          </p:nvSpPr>
          <p:spPr>
            <a:xfrm>
              <a:off x="11134177" y="3964325"/>
              <a:ext cx="317500" cy="589915"/>
            </a:xfrm>
            <a:custGeom>
              <a:avLst/>
              <a:gdLst/>
              <a:ahLst/>
              <a:cxnLst/>
              <a:rect l="l" t="t" r="r" b="b"/>
              <a:pathLst>
                <a:path w="317500" h="589914">
                  <a:moveTo>
                    <a:pt x="48030" y="0"/>
                  </a:moveTo>
                  <a:lnTo>
                    <a:pt x="0" y="0"/>
                  </a:lnTo>
                  <a:lnTo>
                    <a:pt x="0" y="589297"/>
                  </a:lnTo>
                  <a:lnTo>
                    <a:pt x="48030" y="589297"/>
                  </a:lnTo>
                  <a:lnTo>
                    <a:pt x="48030" y="353419"/>
                  </a:lnTo>
                  <a:lnTo>
                    <a:pt x="52408" y="310528"/>
                  </a:lnTo>
                  <a:lnTo>
                    <a:pt x="65774" y="271983"/>
                  </a:lnTo>
                  <a:lnTo>
                    <a:pt x="88476" y="240762"/>
                  </a:lnTo>
                  <a:lnTo>
                    <a:pt x="120862" y="219845"/>
                  </a:lnTo>
                  <a:lnTo>
                    <a:pt x="163277" y="212210"/>
                  </a:lnTo>
                  <a:lnTo>
                    <a:pt x="207482" y="219827"/>
                  </a:lnTo>
                  <a:lnTo>
                    <a:pt x="240728" y="241908"/>
                  </a:lnTo>
                  <a:lnTo>
                    <a:pt x="261666" y="277302"/>
                  </a:lnTo>
                  <a:lnTo>
                    <a:pt x="268945" y="324858"/>
                  </a:lnTo>
                  <a:lnTo>
                    <a:pt x="268945" y="589297"/>
                  </a:lnTo>
                  <a:lnTo>
                    <a:pt x="316975" y="589297"/>
                  </a:lnTo>
                  <a:lnTo>
                    <a:pt x="316975" y="333021"/>
                  </a:lnTo>
                  <a:lnTo>
                    <a:pt x="315597" y="304311"/>
                  </a:lnTo>
                  <a:lnTo>
                    <a:pt x="295365" y="232421"/>
                  </a:lnTo>
                  <a:lnTo>
                    <a:pt x="270374" y="199762"/>
                  </a:lnTo>
                  <a:lnTo>
                    <a:pt x="231377" y="176309"/>
                  </a:lnTo>
                  <a:lnTo>
                    <a:pt x="175304" y="167322"/>
                  </a:lnTo>
                  <a:lnTo>
                    <a:pt x="137660" y="171814"/>
                  </a:lnTo>
                  <a:lnTo>
                    <a:pt x="103464" y="185491"/>
                  </a:lnTo>
                  <a:lnTo>
                    <a:pt x="73769" y="208652"/>
                  </a:lnTo>
                  <a:lnTo>
                    <a:pt x="49626" y="241595"/>
                  </a:lnTo>
                  <a:lnTo>
                    <a:pt x="48030" y="241595"/>
                  </a:lnTo>
                  <a:lnTo>
                    <a:pt x="48030" y="0"/>
                  </a:lnTo>
                  <a:close/>
                </a:path>
              </a:pathLst>
            </a:custGeom>
            <a:solidFill>
              <a:srgbClr val="5E6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23879" y="3990516"/>
              <a:ext cx="175433" cy="8993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693788" y="3727031"/>
            <a:ext cx="1177290" cy="1163320"/>
            <a:chOff x="5693788" y="3727031"/>
            <a:chExt cx="1177290" cy="1163320"/>
          </a:xfrm>
        </p:grpSpPr>
        <p:sp>
          <p:nvSpPr>
            <p:cNvPr id="19" name="object 19"/>
            <p:cNvSpPr/>
            <p:nvPr/>
          </p:nvSpPr>
          <p:spPr>
            <a:xfrm>
              <a:off x="6138632" y="3727031"/>
              <a:ext cx="732155" cy="1163320"/>
            </a:xfrm>
            <a:custGeom>
              <a:avLst/>
              <a:gdLst/>
              <a:ahLst/>
              <a:cxnLst/>
              <a:rect l="l" t="t" r="r" b="b"/>
              <a:pathLst>
                <a:path w="732154" h="1163320">
                  <a:moveTo>
                    <a:pt x="213780" y="0"/>
                  </a:moveTo>
                  <a:lnTo>
                    <a:pt x="157402" y="3375"/>
                  </a:lnTo>
                  <a:lnTo>
                    <a:pt x="102779" y="13250"/>
                  </a:lnTo>
                  <a:lnTo>
                    <a:pt x="50217" y="29247"/>
                  </a:lnTo>
                  <a:lnTo>
                    <a:pt x="25" y="50991"/>
                  </a:lnTo>
                  <a:lnTo>
                    <a:pt x="22742" y="46992"/>
                  </a:lnTo>
                  <a:lnTo>
                    <a:pt x="45767" y="44070"/>
                  </a:lnTo>
                  <a:lnTo>
                    <a:pt x="69085" y="42278"/>
                  </a:lnTo>
                  <a:lnTo>
                    <a:pt x="92687" y="41668"/>
                  </a:lnTo>
                  <a:lnTo>
                    <a:pt x="138139" y="43928"/>
                  </a:lnTo>
                  <a:lnTo>
                    <a:pt x="182448" y="50568"/>
                  </a:lnTo>
                  <a:lnTo>
                    <a:pt x="225437" y="61379"/>
                  </a:lnTo>
                  <a:lnTo>
                    <a:pt x="266930" y="76154"/>
                  </a:lnTo>
                  <a:lnTo>
                    <a:pt x="306750" y="94682"/>
                  </a:lnTo>
                  <a:lnTo>
                    <a:pt x="344721" y="116756"/>
                  </a:lnTo>
                  <a:lnTo>
                    <a:pt x="380667" y="142166"/>
                  </a:lnTo>
                  <a:lnTo>
                    <a:pt x="414412" y="170705"/>
                  </a:lnTo>
                  <a:lnTo>
                    <a:pt x="445779" y="202163"/>
                  </a:lnTo>
                  <a:lnTo>
                    <a:pt x="474593" y="236331"/>
                  </a:lnTo>
                  <a:lnTo>
                    <a:pt x="500677" y="273002"/>
                  </a:lnTo>
                  <a:lnTo>
                    <a:pt x="523855" y="311965"/>
                  </a:lnTo>
                  <a:lnTo>
                    <a:pt x="543951" y="353013"/>
                  </a:lnTo>
                  <a:lnTo>
                    <a:pt x="560788" y="395937"/>
                  </a:lnTo>
                  <a:lnTo>
                    <a:pt x="574190" y="440527"/>
                  </a:lnTo>
                  <a:lnTo>
                    <a:pt x="583981" y="486576"/>
                  </a:lnTo>
                  <a:lnTo>
                    <a:pt x="589985" y="533875"/>
                  </a:lnTo>
                  <a:lnTo>
                    <a:pt x="592025" y="582214"/>
                  </a:lnTo>
                  <a:lnTo>
                    <a:pt x="589985" y="630532"/>
                  </a:lnTo>
                  <a:lnTo>
                    <a:pt x="583981" y="677782"/>
                  </a:lnTo>
                  <a:lnTo>
                    <a:pt x="574190" y="723760"/>
                  </a:lnTo>
                  <a:lnTo>
                    <a:pt x="560788" y="768261"/>
                  </a:lnTo>
                  <a:lnTo>
                    <a:pt x="543951" y="811078"/>
                  </a:lnTo>
                  <a:lnTo>
                    <a:pt x="523855" y="852007"/>
                  </a:lnTo>
                  <a:lnTo>
                    <a:pt x="500677" y="890842"/>
                  </a:lnTo>
                  <a:lnTo>
                    <a:pt x="474593" y="927378"/>
                  </a:lnTo>
                  <a:lnTo>
                    <a:pt x="445779" y="961410"/>
                  </a:lnTo>
                  <a:lnTo>
                    <a:pt x="414412" y="992731"/>
                  </a:lnTo>
                  <a:lnTo>
                    <a:pt x="380667" y="1021136"/>
                  </a:lnTo>
                  <a:lnTo>
                    <a:pt x="344721" y="1046421"/>
                  </a:lnTo>
                  <a:lnTo>
                    <a:pt x="306750" y="1068379"/>
                  </a:lnTo>
                  <a:lnTo>
                    <a:pt x="266930" y="1086806"/>
                  </a:lnTo>
                  <a:lnTo>
                    <a:pt x="225437" y="1101495"/>
                  </a:lnTo>
                  <a:lnTo>
                    <a:pt x="182448" y="1112242"/>
                  </a:lnTo>
                  <a:lnTo>
                    <a:pt x="138139" y="1118840"/>
                  </a:lnTo>
                  <a:lnTo>
                    <a:pt x="92687" y="1121086"/>
                  </a:lnTo>
                  <a:lnTo>
                    <a:pt x="69063" y="1120478"/>
                  </a:lnTo>
                  <a:lnTo>
                    <a:pt x="45724" y="1118694"/>
                  </a:lnTo>
                  <a:lnTo>
                    <a:pt x="22695" y="1115795"/>
                  </a:lnTo>
                  <a:lnTo>
                    <a:pt x="0" y="1111840"/>
                  </a:lnTo>
                  <a:lnTo>
                    <a:pt x="50167" y="1133574"/>
                  </a:lnTo>
                  <a:lnTo>
                    <a:pt x="102727" y="1149573"/>
                  </a:lnTo>
                  <a:lnTo>
                    <a:pt x="157369" y="1159454"/>
                  </a:lnTo>
                  <a:lnTo>
                    <a:pt x="213780" y="1162833"/>
                  </a:lnTo>
                  <a:lnTo>
                    <a:pt x="258486" y="1160664"/>
                  </a:lnTo>
                  <a:lnTo>
                    <a:pt x="302137" y="1154279"/>
                  </a:lnTo>
                  <a:lnTo>
                    <a:pt x="344577" y="1143868"/>
                  </a:lnTo>
                  <a:lnTo>
                    <a:pt x="385651" y="1129616"/>
                  </a:lnTo>
                  <a:lnTo>
                    <a:pt x="425204" y="1111711"/>
                  </a:lnTo>
                  <a:lnTo>
                    <a:pt x="463078" y="1090340"/>
                  </a:lnTo>
                  <a:lnTo>
                    <a:pt x="499120" y="1065690"/>
                  </a:lnTo>
                  <a:lnTo>
                    <a:pt x="533172" y="1037948"/>
                  </a:lnTo>
                  <a:lnTo>
                    <a:pt x="565080" y="1007301"/>
                  </a:lnTo>
                  <a:lnTo>
                    <a:pt x="594688" y="973936"/>
                  </a:lnTo>
                  <a:lnTo>
                    <a:pt x="621840" y="938040"/>
                  </a:lnTo>
                  <a:lnTo>
                    <a:pt x="646381" y="899800"/>
                  </a:lnTo>
                  <a:lnTo>
                    <a:pt x="668154" y="859404"/>
                  </a:lnTo>
                  <a:lnTo>
                    <a:pt x="687005" y="817039"/>
                  </a:lnTo>
                  <a:lnTo>
                    <a:pt x="702778" y="772890"/>
                  </a:lnTo>
                  <a:lnTo>
                    <a:pt x="715316" y="727147"/>
                  </a:lnTo>
                  <a:lnTo>
                    <a:pt x="724465" y="679995"/>
                  </a:lnTo>
                  <a:lnTo>
                    <a:pt x="730068" y="631622"/>
                  </a:lnTo>
                  <a:lnTo>
                    <a:pt x="731970" y="582214"/>
                  </a:lnTo>
                  <a:lnTo>
                    <a:pt x="730068" y="532794"/>
                  </a:lnTo>
                  <a:lnTo>
                    <a:pt x="724465" y="484385"/>
                  </a:lnTo>
                  <a:lnTo>
                    <a:pt x="715316" y="437175"/>
                  </a:lnTo>
                  <a:lnTo>
                    <a:pt x="702778" y="391356"/>
                  </a:lnTo>
                  <a:lnTo>
                    <a:pt x="687005" y="347117"/>
                  </a:lnTo>
                  <a:lnTo>
                    <a:pt x="668154" y="304648"/>
                  </a:lnTo>
                  <a:lnTo>
                    <a:pt x="646381" y="264138"/>
                  </a:lnTo>
                  <a:lnTo>
                    <a:pt x="621840" y="225778"/>
                  </a:lnTo>
                  <a:lnTo>
                    <a:pt x="594688" y="189758"/>
                  </a:lnTo>
                  <a:lnTo>
                    <a:pt x="565080" y="156267"/>
                  </a:lnTo>
                  <a:lnTo>
                    <a:pt x="533172" y="125496"/>
                  </a:lnTo>
                  <a:lnTo>
                    <a:pt x="499120" y="97633"/>
                  </a:lnTo>
                  <a:lnTo>
                    <a:pt x="463078" y="72869"/>
                  </a:lnTo>
                  <a:lnTo>
                    <a:pt x="425204" y="51395"/>
                  </a:lnTo>
                  <a:lnTo>
                    <a:pt x="385651" y="33399"/>
                  </a:lnTo>
                  <a:lnTo>
                    <a:pt x="344577" y="19071"/>
                  </a:lnTo>
                  <a:lnTo>
                    <a:pt x="302137" y="8602"/>
                  </a:lnTo>
                  <a:lnTo>
                    <a:pt x="258486" y="2182"/>
                  </a:lnTo>
                  <a:lnTo>
                    <a:pt x="213780" y="0"/>
                  </a:lnTo>
                  <a:close/>
                </a:path>
              </a:pathLst>
            </a:custGeom>
            <a:solidFill>
              <a:srgbClr val="007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93778" y="3788308"/>
              <a:ext cx="474980" cy="1042035"/>
            </a:xfrm>
            <a:custGeom>
              <a:avLst/>
              <a:gdLst/>
              <a:ahLst/>
              <a:cxnLst/>
              <a:rect l="l" t="t" r="r" b="b"/>
              <a:pathLst>
                <a:path w="474979" h="1042035">
                  <a:moveTo>
                    <a:pt x="406704" y="0"/>
                  </a:moveTo>
                  <a:lnTo>
                    <a:pt x="361200" y="11442"/>
                  </a:lnTo>
                  <a:lnTo>
                    <a:pt x="317398" y="27178"/>
                  </a:lnTo>
                  <a:lnTo>
                    <a:pt x="275526" y="46990"/>
                  </a:lnTo>
                  <a:lnTo>
                    <a:pt x="235788" y="70650"/>
                  </a:lnTo>
                  <a:lnTo>
                    <a:pt x="198386" y="97929"/>
                  </a:lnTo>
                  <a:lnTo>
                    <a:pt x="163550" y="128612"/>
                  </a:lnTo>
                  <a:lnTo>
                    <a:pt x="131483" y="162471"/>
                  </a:lnTo>
                  <a:lnTo>
                    <a:pt x="102400" y="199288"/>
                  </a:lnTo>
                  <a:lnTo>
                    <a:pt x="76504" y="238823"/>
                  </a:lnTo>
                  <a:lnTo>
                    <a:pt x="54000" y="280873"/>
                  </a:lnTo>
                  <a:lnTo>
                    <a:pt x="35128" y="325196"/>
                  </a:lnTo>
                  <a:lnTo>
                    <a:pt x="20078" y="371576"/>
                  </a:lnTo>
                  <a:lnTo>
                    <a:pt x="9067" y="419798"/>
                  </a:lnTo>
                  <a:lnTo>
                    <a:pt x="2298" y="469633"/>
                  </a:lnTo>
                  <a:lnTo>
                    <a:pt x="0" y="520839"/>
                  </a:lnTo>
                  <a:lnTo>
                    <a:pt x="2298" y="572046"/>
                  </a:lnTo>
                  <a:lnTo>
                    <a:pt x="9067" y="621868"/>
                  </a:lnTo>
                  <a:lnTo>
                    <a:pt x="20078" y="670064"/>
                  </a:lnTo>
                  <a:lnTo>
                    <a:pt x="35128" y="716445"/>
                  </a:lnTo>
                  <a:lnTo>
                    <a:pt x="54000" y="760768"/>
                  </a:lnTo>
                  <a:lnTo>
                    <a:pt x="76492" y="802805"/>
                  </a:lnTo>
                  <a:lnTo>
                    <a:pt x="102387" y="842340"/>
                  </a:lnTo>
                  <a:lnTo>
                    <a:pt x="131470" y="879144"/>
                  </a:lnTo>
                  <a:lnTo>
                    <a:pt x="163537" y="913003"/>
                  </a:lnTo>
                  <a:lnTo>
                    <a:pt x="198374" y="943686"/>
                  </a:lnTo>
                  <a:lnTo>
                    <a:pt x="235775" y="970978"/>
                  </a:lnTo>
                  <a:lnTo>
                    <a:pt x="275513" y="994638"/>
                  </a:lnTo>
                  <a:lnTo>
                    <a:pt x="317385" y="1014450"/>
                  </a:lnTo>
                  <a:lnTo>
                    <a:pt x="361188" y="1030198"/>
                  </a:lnTo>
                  <a:lnTo>
                    <a:pt x="406704" y="1041654"/>
                  </a:lnTo>
                  <a:lnTo>
                    <a:pt x="366280" y="1019009"/>
                  </a:lnTo>
                  <a:lnTo>
                    <a:pt x="327990" y="992682"/>
                  </a:lnTo>
                  <a:lnTo>
                    <a:pt x="292023" y="962901"/>
                  </a:lnTo>
                  <a:lnTo>
                    <a:pt x="258572" y="929855"/>
                  </a:lnTo>
                  <a:lnTo>
                    <a:pt x="227838" y="893775"/>
                  </a:lnTo>
                  <a:lnTo>
                    <a:pt x="199986" y="854862"/>
                  </a:lnTo>
                  <a:lnTo>
                    <a:pt x="175234" y="813320"/>
                  </a:lnTo>
                  <a:lnTo>
                    <a:pt x="153758" y="769378"/>
                  </a:lnTo>
                  <a:lnTo>
                    <a:pt x="135763" y="723226"/>
                  </a:lnTo>
                  <a:lnTo>
                    <a:pt x="121437" y="675093"/>
                  </a:lnTo>
                  <a:lnTo>
                    <a:pt x="110959" y="625170"/>
                  </a:lnTo>
                  <a:lnTo>
                    <a:pt x="104533" y="573684"/>
                  </a:lnTo>
                  <a:lnTo>
                    <a:pt x="102349" y="520839"/>
                  </a:lnTo>
                  <a:lnTo>
                    <a:pt x="104533" y="467995"/>
                  </a:lnTo>
                  <a:lnTo>
                    <a:pt x="110959" y="416496"/>
                  </a:lnTo>
                  <a:lnTo>
                    <a:pt x="121437" y="366572"/>
                  </a:lnTo>
                  <a:lnTo>
                    <a:pt x="135775" y="318439"/>
                  </a:lnTo>
                  <a:lnTo>
                    <a:pt x="153784" y="272288"/>
                  </a:lnTo>
                  <a:lnTo>
                    <a:pt x="175260" y="228333"/>
                  </a:lnTo>
                  <a:lnTo>
                    <a:pt x="200025" y="186804"/>
                  </a:lnTo>
                  <a:lnTo>
                    <a:pt x="227863" y="147878"/>
                  </a:lnTo>
                  <a:lnTo>
                    <a:pt x="258610" y="111798"/>
                  </a:lnTo>
                  <a:lnTo>
                    <a:pt x="292061" y="78752"/>
                  </a:lnTo>
                  <a:lnTo>
                    <a:pt x="328015" y="48971"/>
                  </a:lnTo>
                  <a:lnTo>
                    <a:pt x="366293" y="22644"/>
                  </a:lnTo>
                  <a:lnTo>
                    <a:pt x="406704" y="0"/>
                  </a:lnTo>
                  <a:close/>
                </a:path>
                <a:path w="474979" h="1042035">
                  <a:moveTo>
                    <a:pt x="474383" y="520890"/>
                  </a:moveTo>
                  <a:lnTo>
                    <a:pt x="464299" y="470941"/>
                  </a:lnTo>
                  <a:lnTo>
                    <a:pt x="436791" y="430149"/>
                  </a:lnTo>
                  <a:lnTo>
                    <a:pt x="395998" y="402628"/>
                  </a:lnTo>
                  <a:lnTo>
                    <a:pt x="346062" y="392531"/>
                  </a:lnTo>
                  <a:lnTo>
                    <a:pt x="296125" y="402628"/>
                  </a:lnTo>
                  <a:lnTo>
                    <a:pt x="255346" y="430149"/>
                  </a:lnTo>
                  <a:lnTo>
                    <a:pt x="227863" y="470941"/>
                  </a:lnTo>
                  <a:lnTo>
                    <a:pt x="217779" y="520890"/>
                  </a:lnTo>
                  <a:lnTo>
                    <a:pt x="227863" y="570877"/>
                  </a:lnTo>
                  <a:lnTo>
                    <a:pt x="255346" y="611695"/>
                  </a:lnTo>
                  <a:lnTo>
                    <a:pt x="296125" y="639216"/>
                  </a:lnTo>
                  <a:lnTo>
                    <a:pt x="346062" y="649300"/>
                  </a:lnTo>
                  <a:lnTo>
                    <a:pt x="395998" y="639216"/>
                  </a:lnTo>
                  <a:lnTo>
                    <a:pt x="436791" y="611695"/>
                  </a:lnTo>
                  <a:lnTo>
                    <a:pt x="464299" y="570877"/>
                  </a:lnTo>
                  <a:lnTo>
                    <a:pt x="474383" y="520890"/>
                  </a:lnTo>
                  <a:close/>
                </a:path>
              </a:pathLst>
            </a:custGeom>
            <a:solidFill>
              <a:srgbClr val="009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9347822" y="4689614"/>
            <a:ext cx="43815" cy="278130"/>
          </a:xfrm>
          <a:custGeom>
            <a:avLst/>
            <a:gdLst/>
            <a:ahLst/>
            <a:cxnLst/>
            <a:rect l="l" t="t" r="r" b="b"/>
            <a:pathLst>
              <a:path w="43815" h="278129">
                <a:moveTo>
                  <a:pt x="40170" y="84188"/>
                </a:moveTo>
                <a:lnTo>
                  <a:pt x="3860" y="84188"/>
                </a:lnTo>
                <a:lnTo>
                  <a:pt x="3860" y="278104"/>
                </a:lnTo>
                <a:lnTo>
                  <a:pt x="40170" y="278104"/>
                </a:lnTo>
                <a:lnTo>
                  <a:pt x="40170" y="84188"/>
                </a:lnTo>
                <a:close/>
              </a:path>
              <a:path w="43815" h="278129">
                <a:moveTo>
                  <a:pt x="43649" y="0"/>
                </a:moveTo>
                <a:lnTo>
                  <a:pt x="0" y="0"/>
                </a:lnTo>
                <a:lnTo>
                  <a:pt x="0" y="39789"/>
                </a:lnTo>
                <a:lnTo>
                  <a:pt x="43649" y="39789"/>
                </a:lnTo>
                <a:lnTo>
                  <a:pt x="43649" y="0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670" y="4769929"/>
            <a:ext cx="169175" cy="19778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203" y="4769156"/>
            <a:ext cx="159543" cy="20397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675" y="4720868"/>
            <a:ext cx="113548" cy="249553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10152215" y="4689614"/>
            <a:ext cx="43815" cy="278130"/>
          </a:xfrm>
          <a:custGeom>
            <a:avLst/>
            <a:gdLst/>
            <a:ahLst/>
            <a:cxnLst/>
            <a:rect l="l" t="t" r="r" b="b"/>
            <a:pathLst>
              <a:path w="43815" h="278129">
                <a:moveTo>
                  <a:pt x="40170" y="84188"/>
                </a:moveTo>
                <a:lnTo>
                  <a:pt x="3860" y="84188"/>
                </a:lnTo>
                <a:lnTo>
                  <a:pt x="3860" y="278104"/>
                </a:lnTo>
                <a:lnTo>
                  <a:pt x="40170" y="278104"/>
                </a:lnTo>
                <a:lnTo>
                  <a:pt x="40170" y="84188"/>
                </a:lnTo>
                <a:close/>
              </a:path>
              <a:path w="43815" h="278129">
                <a:moveTo>
                  <a:pt x="43649" y="0"/>
                </a:moveTo>
                <a:lnTo>
                  <a:pt x="0" y="0"/>
                </a:lnTo>
                <a:lnTo>
                  <a:pt x="0" y="39789"/>
                </a:lnTo>
                <a:lnTo>
                  <a:pt x="43649" y="39789"/>
                </a:lnTo>
                <a:lnTo>
                  <a:pt x="43649" y="0"/>
                </a:lnTo>
                <a:close/>
              </a:path>
            </a:pathLst>
          </a:custGeom>
          <a:solidFill>
            <a:srgbClr val="009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994" y="4720868"/>
            <a:ext cx="113574" cy="24955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0" y="4720868"/>
            <a:ext cx="113573" cy="24955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173" y="4773792"/>
            <a:ext cx="170721" cy="19585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114" y="4768770"/>
            <a:ext cx="175383" cy="204743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4722829" y="1028686"/>
            <a:ext cx="0" cy="4411980"/>
          </a:xfrm>
          <a:custGeom>
            <a:avLst/>
            <a:gdLst/>
            <a:ahLst/>
            <a:cxnLst/>
            <a:rect l="l" t="t" r="r" b="b"/>
            <a:pathLst>
              <a:path h="4411980">
                <a:moveTo>
                  <a:pt x="0" y="0"/>
                </a:moveTo>
                <a:lnTo>
                  <a:pt x="1" y="4411744"/>
                </a:lnTo>
              </a:path>
            </a:pathLst>
          </a:custGeom>
          <a:ln w="38100">
            <a:solidFill>
              <a:srgbClr val="222C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263" y="6088824"/>
            <a:ext cx="1239636" cy="62394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597204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95228" y="6300116"/>
            <a:ext cx="324485" cy="346075"/>
          </a:xfrm>
          <a:custGeom>
            <a:avLst/>
            <a:gdLst/>
            <a:ahLst/>
            <a:cxnLst/>
            <a:rect l="l" t="t" r="r" b="b"/>
            <a:pathLst>
              <a:path w="324484" h="346075">
                <a:moveTo>
                  <a:pt x="184111" y="0"/>
                </a:moveTo>
                <a:lnTo>
                  <a:pt x="111165" y="12509"/>
                </a:lnTo>
                <a:lnTo>
                  <a:pt x="51974" y="48836"/>
                </a:lnTo>
                <a:lnTo>
                  <a:pt x="13158" y="104277"/>
                </a:lnTo>
                <a:lnTo>
                  <a:pt x="0" y="173083"/>
                </a:lnTo>
                <a:lnTo>
                  <a:pt x="1451" y="197310"/>
                </a:lnTo>
                <a:lnTo>
                  <a:pt x="23473" y="261985"/>
                </a:lnTo>
                <a:lnTo>
                  <a:pt x="69182" y="311454"/>
                </a:lnTo>
                <a:lnTo>
                  <a:pt x="133150" y="340296"/>
                </a:lnTo>
                <a:lnTo>
                  <a:pt x="182647" y="345852"/>
                </a:lnTo>
                <a:lnTo>
                  <a:pt x="200859" y="345180"/>
                </a:lnTo>
                <a:lnTo>
                  <a:pt x="255089" y="334890"/>
                </a:lnTo>
                <a:lnTo>
                  <a:pt x="303920" y="313092"/>
                </a:lnTo>
                <a:lnTo>
                  <a:pt x="318071" y="303476"/>
                </a:lnTo>
                <a:lnTo>
                  <a:pt x="318071" y="167748"/>
                </a:lnTo>
                <a:lnTo>
                  <a:pt x="247370" y="167748"/>
                </a:lnTo>
                <a:lnTo>
                  <a:pt x="247370" y="265542"/>
                </a:lnTo>
                <a:lnTo>
                  <a:pt x="233569" y="271937"/>
                </a:lnTo>
                <a:lnTo>
                  <a:pt x="218902" y="276471"/>
                </a:lnTo>
                <a:lnTo>
                  <a:pt x="203399" y="279170"/>
                </a:lnTo>
                <a:lnTo>
                  <a:pt x="187080" y="280065"/>
                </a:lnTo>
                <a:lnTo>
                  <a:pt x="171721" y="279185"/>
                </a:lnTo>
                <a:lnTo>
                  <a:pt x="119083" y="258921"/>
                </a:lnTo>
                <a:lnTo>
                  <a:pt x="86301" y="215880"/>
                </a:lnTo>
                <a:lnTo>
                  <a:pt x="78418" y="173083"/>
                </a:lnTo>
                <a:lnTo>
                  <a:pt x="79303" y="157746"/>
                </a:lnTo>
                <a:lnTo>
                  <a:pt x="99936" y="105565"/>
                </a:lnTo>
                <a:lnTo>
                  <a:pt x="143869" y="73600"/>
                </a:lnTo>
                <a:lnTo>
                  <a:pt x="187991" y="66097"/>
                </a:lnTo>
                <a:lnTo>
                  <a:pt x="212437" y="68436"/>
                </a:lnTo>
                <a:lnTo>
                  <a:pt x="235019" y="75471"/>
                </a:lnTo>
                <a:lnTo>
                  <a:pt x="255761" y="87228"/>
                </a:lnTo>
                <a:lnTo>
                  <a:pt x="274684" y="103735"/>
                </a:lnTo>
                <a:lnTo>
                  <a:pt x="324285" y="57801"/>
                </a:lnTo>
                <a:lnTo>
                  <a:pt x="281316" y="23177"/>
                </a:lnTo>
                <a:lnTo>
                  <a:pt x="226177" y="3750"/>
                </a:lnTo>
                <a:lnTo>
                  <a:pt x="205662" y="942"/>
                </a:lnTo>
                <a:lnTo>
                  <a:pt x="184111" y="0"/>
                </a:lnTo>
                <a:close/>
              </a:path>
            </a:pathLst>
          </a:custGeom>
          <a:solidFill>
            <a:srgbClr val="3440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8427" y="6306820"/>
            <a:ext cx="259715" cy="332740"/>
          </a:xfrm>
          <a:custGeom>
            <a:avLst/>
            <a:gdLst/>
            <a:ahLst/>
            <a:cxnLst/>
            <a:rect l="l" t="t" r="r" b="b"/>
            <a:pathLst>
              <a:path w="259714" h="332740">
                <a:moveTo>
                  <a:pt x="259524" y="270510"/>
                </a:moveTo>
                <a:lnTo>
                  <a:pt x="77177" y="270510"/>
                </a:lnTo>
                <a:lnTo>
                  <a:pt x="77177" y="194310"/>
                </a:lnTo>
                <a:lnTo>
                  <a:pt x="232803" y="194310"/>
                </a:lnTo>
                <a:lnTo>
                  <a:pt x="232803" y="133350"/>
                </a:lnTo>
                <a:lnTo>
                  <a:pt x="77177" y="133350"/>
                </a:lnTo>
                <a:lnTo>
                  <a:pt x="77177" y="60960"/>
                </a:lnTo>
                <a:lnTo>
                  <a:pt x="253301" y="60960"/>
                </a:lnTo>
                <a:lnTo>
                  <a:pt x="253301" y="0"/>
                </a:lnTo>
                <a:lnTo>
                  <a:pt x="0" y="0"/>
                </a:lnTo>
                <a:lnTo>
                  <a:pt x="0" y="60960"/>
                </a:lnTo>
                <a:lnTo>
                  <a:pt x="0" y="133350"/>
                </a:lnTo>
                <a:lnTo>
                  <a:pt x="0" y="194310"/>
                </a:lnTo>
                <a:lnTo>
                  <a:pt x="0" y="270510"/>
                </a:lnTo>
                <a:lnTo>
                  <a:pt x="0" y="332740"/>
                </a:lnTo>
                <a:lnTo>
                  <a:pt x="259524" y="332740"/>
                </a:lnTo>
                <a:lnTo>
                  <a:pt x="259524" y="270510"/>
                </a:lnTo>
                <a:close/>
              </a:path>
            </a:pathLst>
          </a:custGeom>
          <a:solidFill>
            <a:srgbClr val="3440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910623" y="6300116"/>
            <a:ext cx="689610" cy="346075"/>
            <a:chOff x="1910623" y="6300116"/>
            <a:chExt cx="689610" cy="346075"/>
          </a:xfrm>
        </p:grpSpPr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0623" y="6306039"/>
              <a:ext cx="337071" cy="3342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80075" y="6300116"/>
              <a:ext cx="320040" cy="346075"/>
            </a:xfrm>
            <a:custGeom>
              <a:avLst/>
              <a:gdLst/>
              <a:ahLst/>
              <a:cxnLst/>
              <a:rect l="l" t="t" r="r" b="b"/>
              <a:pathLst>
                <a:path w="320039" h="346075">
                  <a:moveTo>
                    <a:pt x="182053" y="0"/>
                  </a:moveTo>
                  <a:lnTo>
                    <a:pt x="110171" y="12509"/>
                  </a:lnTo>
                  <a:lnTo>
                    <a:pt x="51817" y="48836"/>
                  </a:lnTo>
                  <a:lnTo>
                    <a:pt x="13393" y="104277"/>
                  </a:lnTo>
                  <a:lnTo>
                    <a:pt x="0" y="173083"/>
                  </a:lnTo>
                  <a:lnTo>
                    <a:pt x="1494" y="197310"/>
                  </a:lnTo>
                  <a:lnTo>
                    <a:pt x="23751" y="261985"/>
                  </a:lnTo>
                  <a:lnTo>
                    <a:pt x="69187" y="311454"/>
                  </a:lnTo>
                  <a:lnTo>
                    <a:pt x="132675" y="340296"/>
                  </a:lnTo>
                  <a:lnTo>
                    <a:pt x="181460" y="345852"/>
                  </a:lnTo>
                  <a:lnTo>
                    <a:pt x="202735" y="344906"/>
                  </a:lnTo>
                  <a:lnTo>
                    <a:pt x="260432" y="330740"/>
                  </a:lnTo>
                  <a:lnTo>
                    <a:pt x="307072" y="299900"/>
                  </a:lnTo>
                  <a:lnTo>
                    <a:pt x="319811" y="286287"/>
                  </a:lnTo>
                  <a:lnTo>
                    <a:pt x="269934" y="240354"/>
                  </a:lnTo>
                  <a:lnTo>
                    <a:pt x="251955" y="257685"/>
                  </a:lnTo>
                  <a:lnTo>
                    <a:pt x="231886" y="270099"/>
                  </a:lnTo>
                  <a:lnTo>
                    <a:pt x="209762" y="277569"/>
                  </a:lnTo>
                  <a:lnTo>
                    <a:pt x="185615" y="280065"/>
                  </a:lnTo>
                  <a:lnTo>
                    <a:pt x="170585" y="279185"/>
                  </a:lnTo>
                  <a:lnTo>
                    <a:pt x="118784" y="258921"/>
                  </a:lnTo>
                  <a:lnTo>
                    <a:pt x="86144" y="215880"/>
                  </a:lnTo>
                  <a:lnTo>
                    <a:pt x="78379" y="173083"/>
                  </a:lnTo>
                  <a:lnTo>
                    <a:pt x="79260" y="157964"/>
                  </a:lnTo>
                  <a:lnTo>
                    <a:pt x="99621" y="106112"/>
                  </a:lnTo>
                  <a:lnTo>
                    <a:pt x="142869" y="73725"/>
                  </a:lnTo>
                  <a:lnTo>
                    <a:pt x="185615" y="66097"/>
                  </a:lnTo>
                  <a:lnTo>
                    <a:pt x="209762" y="68542"/>
                  </a:lnTo>
                  <a:lnTo>
                    <a:pt x="231886" y="75878"/>
                  </a:lnTo>
                  <a:lnTo>
                    <a:pt x="251955" y="88103"/>
                  </a:lnTo>
                  <a:lnTo>
                    <a:pt x="269934" y="105216"/>
                  </a:lnTo>
                  <a:lnTo>
                    <a:pt x="319811" y="59282"/>
                  </a:lnTo>
                  <a:lnTo>
                    <a:pt x="277610" y="23866"/>
                  </a:lnTo>
                  <a:lnTo>
                    <a:pt x="223390" y="3927"/>
                  </a:lnTo>
                  <a:lnTo>
                    <a:pt x="203191" y="990"/>
                  </a:lnTo>
                  <a:lnTo>
                    <a:pt x="182053" y="0"/>
                  </a:lnTo>
                  <a:close/>
                </a:path>
              </a:pathLst>
            </a:custGeom>
            <a:solidFill>
              <a:srgbClr val="344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09600" y="6210918"/>
            <a:ext cx="474345" cy="504190"/>
            <a:chOff x="609600" y="6210918"/>
            <a:chExt cx="474345" cy="504190"/>
          </a:xfrm>
        </p:grpSpPr>
        <p:sp>
          <p:nvSpPr>
            <p:cNvPr id="9" name="object 9"/>
            <p:cNvSpPr/>
            <p:nvPr/>
          </p:nvSpPr>
          <p:spPr>
            <a:xfrm>
              <a:off x="682952" y="6210918"/>
              <a:ext cx="327025" cy="419734"/>
            </a:xfrm>
            <a:custGeom>
              <a:avLst/>
              <a:gdLst/>
              <a:ahLst/>
              <a:cxnLst/>
              <a:rect l="l" t="t" r="r" b="b"/>
              <a:pathLst>
                <a:path w="327025" h="419734">
                  <a:moveTo>
                    <a:pt x="163630" y="0"/>
                  </a:moveTo>
                  <a:lnTo>
                    <a:pt x="0" y="93934"/>
                  </a:lnTo>
                  <a:lnTo>
                    <a:pt x="0" y="367183"/>
                  </a:lnTo>
                  <a:lnTo>
                    <a:pt x="90574" y="419343"/>
                  </a:lnTo>
                  <a:lnTo>
                    <a:pt x="163927" y="376963"/>
                  </a:lnTo>
                  <a:lnTo>
                    <a:pt x="73647" y="324807"/>
                  </a:lnTo>
                  <a:lnTo>
                    <a:pt x="73647" y="136329"/>
                  </a:lnTo>
                  <a:lnTo>
                    <a:pt x="163333" y="84458"/>
                  </a:lnTo>
                  <a:lnTo>
                    <a:pt x="326977" y="178709"/>
                  </a:lnTo>
                  <a:lnTo>
                    <a:pt x="326977" y="93934"/>
                  </a:lnTo>
                  <a:lnTo>
                    <a:pt x="163630" y="0"/>
                  </a:lnTo>
                  <a:close/>
                </a:path>
              </a:pathLst>
            </a:custGeom>
            <a:solidFill>
              <a:srgbClr val="EE6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600" y="6389628"/>
              <a:ext cx="400685" cy="325120"/>
            </a:xfrm>
            <a:custGeom>
              <a:avLst/>
              <a:gdLst/>
              <a:ahLst/>
              <a:cxnLst/>
              <a:rect l="l" t="t" r="r" b="b"/>
              <a:pathLst>
                <a:path w="400684" h="325120">
                  <a:moveTo>
                    <a:pt x="73352" y="0"/>
                  </a:moveTo>
                  <a:lnTo>
                    <a:pt x="0" y="42374"/>
                  </a:lnTo>
                  <a:lnTo>
                    <a:pt x="0" y="230854"/>
                  </a:lnTo>
                  <a:lnTo>
                    <a:pt x="163333" y="325093"/>
                  </a:lnTo>
                  <a:lnTo>
                    <a:pt x="236982" y="283010"/>
                  </a:lnTo>
                  <a:lnTo>
                    <a:pt x="400606" y="188474"/>
                  </a:lnTo>
                  <a:lnTo>
                    <a:pt x="400606" y="84459"/>
                  </a:lnTo>
                  <a:lnTo>
                    <a:pt x="326965" y="42078"/>
                  </a:lnTo>
                  <a:lnTo>
                    <a:pt x="326965" y="146099"/>
                  </a:lnTo>
                  <a:lnTo>
                    <a:pt x="163630" y="240634"/>
                  </a:lnTo>
                  <a:lnTo>
                    <a:pt x="73352" y="188474"/>
                  </a:lnTo>
                  <a:lnTo>
                    <a:pt x="73352" y="0"/>
                  </a:lnTo>
                  <a:close/>
                </a:path>
              </a:pathLst>
            </a:custGeom>
            <a:solidFill>
              <a:srgbClr val="77C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6600" y="6295378"/>
              <a:ext cx="327025" cy="419734"/>
            </a:xfrm>
            <a:custGeom>
              <a:avLst/>
              <a:gdLst/>
              <a:ahLst/>
              <a:cxnLst/>
              <a:rect l="l" t="t" r="r" b="b"/>
              <a:pathLst>
                <a:path w="327025" h="419734">
                  <a:moveTo>
                    <a:pt x="89684" y="0"/>
                  </a:moveTo>
                  <a:lnTo>
                    <a:pt x="0" y="51870"/>
                  </a:lnTo>
                  <a:lnTo>
                    <a:pt x="0" y="136329"/>
                  </a:lnTo>
                  <a:lnTo>
                    <a:pt x="89684" y="84766"/>
                  </a:lnTo>
                  <a:lnTo>
                    <a:pt x="253329" y="179005"/>
                  </a:lnTo>
                  <a:lnTo>
                    <a:pt x="253329" y="282724"/>
                  </a:lnTo>
                  <a:lnTo>
                    <a:pt x="89981" y="377259"/>
                  </a:lnTo>
                  <a:lnTo>
                    <a:pt x="163333" y="419342"/>
                  </a:lnTo>
                  <a:lnTo>
                    <a:pt x="326958" y="325103"/>
                  </a:lnTo>
                  <a:lnTo>
                    <a:pt x="326958" y="136625"/>
                  </a:lnTo>
                  <a:lnTo>
                    <a:pt x="89684" y="0"/>
                  </a:lnTo>
                  <a:close/>
                </a:path>
              </a:pathLst>
            </a:custGeom>
            <a:solidFill>
              <a:srgbClr val="3A9D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" y="6210918"/>
              <a:ext cx="473958" cy="50380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83605" y="2297684"/>
            <a:ext cx="30149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EEECE1"/>
                </a:solidFill>
              </a:rPr>
              <a:t>Thank</a:t>
            </a:r>
            <a:r>
              <a:rPr sz="5400" spc="-245" dirty="0">
                <a:solidFill>
                  <a:srgbClr val="EEECE1"/>
                </a:solidFill>
              </a:rPr>
              <a:t> </a:t>
            </a:r>
            <a:r>
              <a:rPr sz="5400" spc="-60" dirty="0">
                <a:solidFill>
                  <a:srgbClr val="EEECE1"/>
                </a:solidFill>
              </a:rPr>
              <a:t>You</a:t>
            </a:r>
            <a:endParaRPr sz="5400"/>
          </a:p>
        </p:txBody>
      </p:sp>
      <p:pic>
        <p:nvPicPr>
          <p:cNvPr id="14" name="object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9403" y="6037471"/>
            <a:ext cx="1299597" cy="6541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363" y="6412484"/>
            <a:ext cx="4147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325" algn="l"/>
              </a:tabLst>
            </a:pPr>
            <a:r>
              <a:rPr sz="1200" spc="-50" dirty="0">
                <a:solidFill>
                  <a:srgbClr val="BFBFBF"/>
                </a:solidFill>
                <a:latin typeface="Trebuchet MS"/>
                <a:cs typeface="Trebuchet MS"/>
              </a:rPr>
              <a:t>4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2021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585" y="1103375"/>
            <a:ext cx="12171680" cy="5755005"/>
            <a:chOff x="17585" y="1103375"/>
            <a:chExt cx="12171680" cy="5755005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3864" y="6359312"/>
              <a:ext cx="1302822" cy="3550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585" y="5276849"/>
              <a:ext cx="12157075" cy="1581150"/>
            </a:xfrm>
            <a:custGeom>
              <a:avLst/>
              <a:gdLst/>
              <a:ahLst/>
              <a:cxnLst/>
              <a:rect l="l" t="t" r="r" b="b"/>
              <a:pathLst>
                <a:path w="12157075" h="1581150">
                  <a:moveTo>
                    <a:pt x="12156829" y="0"/>
                  </a:moveTo>
                  <a:lnTo>
                    <a:pt x="0" y="0"/>
                  </a:lnTo>
                  <a:lnTo>
                    <a:pt x="0" y="1581150"/>
                  </a:lnTo>
                  <a:lnTo>
                    <a:pt x="12156829" y="1581150"/>
                  </a:lnTo>
                  <a:lnTo>
                    <a:pt x="12156829" y="0"/>
                  </a:lnTo>
                  <a:close/>
                </a:path>
              </a:pathLst>
            </a:custGeom>
            <a:solidFill>
              <a:srgbClr val="268876">
                <a:alpha val="188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7918" y="5381841"/>
              <a:ext cx="1735402" cy="14761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85" y="1103375"/>
              <a:ext cx="12171366" cy="41757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8297" y="5371212"/>
              <a:ext cx="1735402" cy="148678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604" rIns="0" bIns="0" rtlCol="0">
            <a:spAutoFit/>
          </a:bodyPr>
          <a:lstStyle/>
          <a:p>
            <a:pPr marL="201358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68876"/>
                </a:solidFill>
              </a:rPr>
              <a:t>GEDs</a:t>
            </a:r>
            <a:r>
              <a:rPr sz="3200" spc="-55" dirty="0">
                <a:solidFill>
                  <a:srgbClr val="268876"/>
                </a:solidFill>
              </a:rPr>
              <a:t> </a:t>
            </a:r>
            <a:r>
              <a:rPr sz="3200" spc="105" dirty="0">
                <a:solidFill>
                  <a:srgbClr val="268876"/>
                </a:solidFill>
              </a:rPr>
              <a:t>Provide</a:t>
            </a:r>
            <a:r>
              <a:rPr sz="3200" spc="-45" dirty="0">
                <a:solidFill>
                  <a:srgbClr val="268876"/>
                </a:solidFill>
              </a:rPr>
              <a:t> </a:t>
            </a:r>
            <a:r>
              <a:rPr sz="3200" spc="165" dirty="0">
                <a:solidFill>
                  <a:srgbClr val="268876"/>
                </a:solidFill>
              </a:rPr>
              <a:t>Standardized</a:t>
            </a:r>
            <a:r>
              <a:rPr sz="3200" spc="-55" dirty="0">
                <a:solidFill>
                  <a:srgbClr val="268876"/>
                </a:solidFill>
              </a:rPr>
              <a:t> </a:t>
            </a:r>
            <a:r>
              <a:rPr sz="3200" spc="225" dirty="0">
                <a:solidFill>
                  <a:srgbClr val="268876"/>
                </a:solidFill>
              </a:rPr>
              <a:t>and</a:t>
            </a:r>
            <a:r>
              <a:rPr sz="3200" spc="-50" dirty="0">
                <a:solidFill>
                  <a:srgbClr val="268876"/>
                </a:solidFill>
              </a:rPr>
              <a:t> </a:t>
            </a:r>
            <a:r>
              <a:rPr sz="3200" spc="120" dirty="0">
                <a:solidFill>
                  <a:srgbClr val="268876"/>
                </a:solidFill>
              </a:rPr>
              <a:t>Integrated</a:t>
            </a:r>
            <a:r>
              <a:rPr sz="3200" spc="-55" dirty="0">
                <a:solidFill>
                  <a:srgbClr val="268876"/>
                </a:solidFill>
              </a:rPr>
              <a:t> </a:t>
            </a:r>
            <a:r>
              <a:rPr sz="3200" spc="-20" dirty="0">
                <a:solidFill>
                  <a:srgbClr val="268876"/>
                </a:solidFill>
              </a:rPr>
              <a:t>Care</a:t>
            </a:r>
            <a:endParaRPr sz="3200"/>
          </a:p>
        </p:txBody>
      </p:sp>
      <p:pic>
        <p:nvPicPr>
          <p:cNvPr id="10" name="object 1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677" y="5381840"/>
            <a:ext cx="1735401" cy="1476159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0" y="0"/>
            <a:ext cx="12174855" cy="1132205"/>
          </a:xfrm>
          <a:custGeom>
            <a:avLst/>
            <a:gdLst/>
            <a:ahLst/>
            <a:cxnLst/>
            <a:rect l="l" t="t" r="r" b="b"/>
            <a:pathLst>
              <a:path w="12174855" h="1132205">
                <a:moveTo>
                  <a:pt x="12174414" y="0"/>
                </a:moveTo>
                <a:lnTo>
                  <a:pt x="0" y="0"/>
                </a:lnTo>
                <a:lnTo>
                  <a:pt x="0" y="1132200"/>
                </a:lnTo>
                <a:lnTo>
                  <a:pt x="12174414" y="1132200"/>
                </a:lnTo>
                <a:lnTo>
                  <a:pt x="12174414" y="0"/>
                </a:lnTo>
                <a:close/>
              </a:path>
            </a:pathLst>
          </a:custGeom>
          <a:solidFill>
            <a:srgbClr val="268876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EEA479-3D2B-8BE7-45D4-4DA35ADFF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4636" y="3130270"/>
            <a:ext cx="1182727" cy="5974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96AAEF-A331-5815-0604-159AD19F64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0911" y="5618196"/>
            <a:ext cx="1182727" cy="5974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0197" y="168569"/>
            <a:ext cx="1040130" cy="346710"/>
          </a:xfrm>
          <a:custGeom>
            <a:avLst/>
            <a:gdLst/>
            <a:ahLst/>
            <a:cxnLst/>
            <a:rect l="l" t="t" r="r" b="b"/>
            <a:pathLst>
              <a:path w="1040129" h="346709">
                <a:moveTo>
                  <a:pt x="337089" y="0"/>
                </a:moveTo>
                <a:lnTo>
                  <a:pt x="0" y="346400"/>
                </a:lnTo>
                <a:lnTo>
                  <a:pt x="1039600" y="346400"/>
                </a:lnTo>
                <a:lnTo>
                  <a:pt x="337089" y="0"/>
                </a:lnTo>
                <a:close/>
              </a:path>
            </a:pathLst>
          </a:custGeom>
          <a:solidFill>
            <a:srgbClr val="263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5" y="57"/>
            <a:ext cx="9430385" cy="1770380"/>
            <a:chOff x="-5" y="57"/>
            <a:chExt cx="9430385" cy="1770380"/>
          </a:xfrm>
        </p:grpSpPr>
        <p:sp>
          <p:nvSpPr>
            <p:cNvPr id="4" name="object 4"/>
            <p:cNvSpPr/>
            <p:nvPr/>
          </p:nvSpPr>
          <p:spPr>
            <a:xfrm>
              <a:off x="0" y="63"/>
              <a:ext cx="9008745" cy="1769745"/>
            </a:xfrm>
            <a:custGeom>
              <a:avLst/>
              <a:gdLst/>
              <a:ahLst/>
              <a:cxnLst/>
              <a:rect l="l" t="t" r="r" b="b"/>
              <a:pathLst>
                <a:path w="9008745" h="1769745">
                  <a:moveTo>
                    <a:pt x="9008224" y="0"/>
                  </a:moveTo>
                  <a:lnTo>
                    <a:pt x="7245807" y="0"/>
                  </a:lnTo>
                  <a:lnTo>
                    <a:pt x="7238479" y="0"/>
                  </a:lnTo>
                  <a:lnTo>
                    <a:pt x="0" y="0"/>
                  </a:lnTo>
                  <a:lnTo>
                    <a:pt x="0" y="1769745"/>
                  </a:lnTo>
                  <a:lnTo>
                    <a:pt x="7238479" y="1769745"/>
                  </a:lnTo>
                  <a:lnTo>
                    <a:pt x="7245807" y="1769745"/>
                  </a:lnTo>
                  <a:lnTo>
                    <a:pt x="7245807" y="1762429"/>
                  </a:lnTo>
                  <a:lnTo>
                    <a:pt x="9008224" y="0"/>
                  </a:lnTo>
                  <a:close/>
                </a:path>
              </a:pathLst>
            </a:custGeom>
            <a:solidFill>
              <a:srgbClr val="C7D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08012"/>
              <a:ext cx="9430385" cy="1029335"/>
            </a:xfrm>
            <a:custGeom>
              <a:avLst/>
              <a:gdLst/>
              <a:ahLst/>
              <a:cxnLst/>
              <a:rect l="l" t="t" r="r" b="b"/>
              <a:pathLst>
                <a:path w="9430385" h="1029335">
                  <a:moveTo>
                    <a:pt x="9429890" y="12"/>
                  </a:moveTo>
                  <a:lnTo>
                    <a:pt x="8405203" y="12"/>
                  </a:lnTo>
                  <a:lnTo>
                    <a:pt x="0" y="0"/>
                  </a:lnTo>
                  <a:lnTo>
                    <a:pt x="0" y="1028992"/>
                  </a:lnTo>
                  <a:lnTo>
                    <a:pt x="8400910" y="1028992"/>
                  </a:lnTo>
                  <a:lnTo>
                    <a:pt x="8405203" y="1028992"/>
                  </a:lnTo>
                  <a:lnTo>
                    <a:pt x="8405203" y="1024699"/>
                  </a:lnTo>
                  <a:lnTo>
                    <a:pt x="9429890" y="12"/>
                  </a:lnTo>
                  <a:close/>
                </a:path>
              </a:pathLst>
            </a:custGeom>
            <a:solidFill>
              <a:srgbClr val="3F5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262456" y="6597781"/>
            <a:ext cx="525780" cy="175260"/>
          </a:xfrm>
          <a:custGeom>
            <a:avLst/>
            <a:gdLst/>
            <a:ahLst/>
            <a:cxnLst/>
            <a:rect l="l" t="t" r="r" b="b"/>
            <a:pathLst>
              <a:path w="525779" h="175259">
                <a:moveTo>
                  <a:pt x="525599" y="0"/>
                </a:moveTo>
                <a:lnTo>
                  <a:pt x="0" y="0"/>
                </a:lnTo>
                <a:lnTo>
                  <a:pt x="355174" y="175199"/>
                </a:lnTo>
                <a:lnTo>
                  <a:pt x="525599" y="0"/>
                </a:lnTo>
                <a:close/>
              </a:path>
            </a:pathLst>
          </a:custGeom>
          <a:solidFill>
            <a:srgbClr val="D26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266412" y="5963634"/>
            <a:ext cx="2926080" cy="894715"/>
            <a:chOff x="9266412" y="5963634"/>
            <a:chExt cx="2926080" cy="894715"/>
          </a:xfrm>
        </p:grpSpPr>
        <p:sp>
          <p:nvSpPr>
            <p:cNvPr id="8" name="object 8"/>
            <p:cNvSpPr/>
            <p:nvPr/>
          </p:nvSpPr>
          <p:spPr>
            <a:xfrm>
              <a:off x="9475267" y="5963640"/>
              <a:ext cx="2717165" cy="894715"/>
            </a:xfrm>
            <a:custGeom>
              <a:avLst/>
              <a:gdLst/>
              <a:ahLst/>
              <a:cxnLst/>
              <a:rect l="l" t="t" r="r" b="b"/>
              <a:pathLst>
                <a:path w="2717165" h="894715">
                  <a:moveTo>
                    <a:pt x="2716733" y="0"/>
                  </a:moveTo>
                  <a:lnTo>
                    <a:pt x="894613" y="0"/>
                  </a:lnTo>
                  <a:lnTo>
                    <a:pt x="890981" y="0"/>
                  </a:lnTo>
                  <a:lnTo>
                    <a:pt x="890981" y="3632"/>
                  </a:lnTo>
                  <a:lnTo>
                    <a:pt x="0" y="894372"/>
                  </a:lnTo>
                  <a:lnTo>
                    <a:pt x="894613" y="894372"/>
                  </a:lnTo>
                  <a:lnTo>
                    <a:pt x="2716733" y="894359"/>
                  </a:lnTo>
                  <a:lnTo>
                    <a:pt x="2716733" y="0"/>
                  </a:lnTo>
                  <a:close/>
                </a:path>
              </a:pathLst>
            </a:custGeom>
            <a:solidFill>
              <a:srgbClr val="C7D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66402" y="6195656"/>
              <a:ext cx="2926080" cy="406400"/>
            </a:xfrm>
            <a:custGeom>
              <a:avLst/>
              <a:gdLst/>
              <a:ahLst/>
              <a:cxnLst/>
              <a:rect l="l" t="t" r="r" b="b"/>
              <a:pathLst>
                <a:path w="2926079" h="406400">
                  <a:moveTo>
                    <a:pt x="2925597" y="12"/>
                  </a:moveTo>
                  <a:lnTo>
                    <a:pt x="406069" y="12"/>
                  </a:lnTo>
                  <a:lnTo>
                    <a:pt x="397548" y="12"/>
                  </a:lnTo>
                  <a:lnTo>
                    <a:pt x="397548" y="8521"/>
                  </a:lnTo>
                  <a:lnTo>
                    <a:pt x="0" y="406069"/>
                  </a:lnTo>
                  <a:lnTo>
                    <a:pt x="397548" y="406069"/>
                  </a:lnTo>
                  <a:lnTo>
                    <a:pt x="2925597" y="406082"/>
                  </a:lnTo>
                  <a:lnTo>
                    <a:pt x="2925597" y="12"/>
                  </a:lnTo>
                  <a:close/>
                </a:path>
              </a:pathLst>
            </a:custGeom>
            <a:solidFill>
              <a:srgbClr val="FF9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5" y="508012"/>
            <a:ext cx="8405495" cy="1029335"/>
          </a:xfrm>
          <a:prstGeom prst="rect">
            <a:avLst/>
          </a:prstGeom>
        </p:spPr>
        <p:txBody>
          <a:bodyPr vert="horz" wrap="square" lIns="0" tIns="26797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2110"/>
              </a:spcBef>
            </a:pP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Geri</a:t>
            </a:r>
            <a:r>
              <a:rPr sz="3200" b="1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ED</a:t>
            </a:r>
            <a:r>
              <a:rPr sz="3200" b="1" spc="-10" dirty="0">
                <a:solidFill>
                  <a:srgbClr val="FFFFFF"/>
                </a:solidFill>
                <a:latin typeface="Gill Sans MT"/>
                <a:cs typeface="Gill Sans MT"/>
              </a:rPr>
              <a:t> Alignment</a:t>
            </a:r>
            <a:endParaRPr sz="3200">
              <a:latin typeface="Gill Sans MT"/>
              <a:cs typeface="Gill Sans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6464" y="3081110"/>
            <a:ext cx="1640205" cy="945515"/>
            <a:chOff x="646464" y="3081110"/>
            <a:chExt cx="1640205" cy="945515"/>
          </a:xfrm>
        </p:grpSpPr>
        <p:sp>
          <p:nvSpPr>
            <p:cNvPr id="12" name="object 12"/>
            <p:cNvSpPr/>
            <p:nvPr/>
          </p:nvSpPr>
          <p:spPr>
            <a:xfrm>
              <a:off x="652814" y="3087460"/>
              <a:ext cx="1627505" cy="932815"/>
            </a:xfrm>
            <a:custGeom>
              <a:avLst/>
              <a:gdLst/>
              <a:ahLst/>
              <a:cxnLst/>
              <a:rect l="l" t="t" r="r" b="b"/>
              <a:pathLst>
                <a:path w="1627505" h="932814">
                  <a:moveTo>
                    <a:pt x="1360461" y="0"/>
                  </a:moveTo>
                  <a:lnTo>
                    <a:pt x="266449" y="0"/>
                  </a:lnTo>
                  <a:lnTo>
                    <a:pt x="0" y="466309"/>
                  </a:lnTo>
                  <a:lnTo>
                    <a:pt x="266449" y="932619"/>
                  </a:lnTo>
                  <a:lnTo>
                    <a:pt x="1360461" y="932619"/>
                  </a:lnTo>
                  <a:lnTo>
                    <a:pt x="1626909" y="466309"/>
                  </a:lnTo>
                  <a:lnTo>
                    <a:pt x="1360461" y="0"/>
                  </a:lnTo>
                  <a:close/>
                </a:path>
              </a:pathLst>
            </a:custGeom>
            <a:solidFill>
              <a:srgbClr val="B84111">
                <a:alpha val="7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2814" y="3087460"/>
              <a:ext cx="1627505" cy="932815"/>
            </a:xfrm>
            <a:custGeom>
              <a:avLst/>
              <a:gdLst/>
              <a:ahLst/>
              <a:cxnLst/>
              <a:rect l="l" t="t" r="r" b="b"/>
              <a:pathLst>
                <a:path w="1627505" h="932814">
                  <a:moveTo>
                    <a:pt x="0" y="466310"/>
                  </a:moveTo>
                  <a:lnTo>
                    <a:pt x="266449" y="0"/>
                  </a:lnTo>
                  <a:lnTo>
                    <a:pt x="1360461" y="0"/>
                  </a:lnTo>
                  <a:lnTo>
                    <a:pt x="1626910" y="466310"/>
                  </a:lnTo>
                  <a:lnTo>
                    <a:pt x="1360461" y="932620"/>
                  </a:lnTo>
                  <a:lnTo>
                    <a:pt x="266449" y="932620"/>
                  </a:lnTo>
                  <a:lnTo>
                    <a:pt x="0" y="466310"/>
                  </a:lnTo>
                  <a:close/>
                </a:path>
              </a:pathLst>
            </a:custGeom>
            <a:ln w="12700">
              <a:solidFill>
                <a:srgbClr val="D45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97492" y="3434588"/>
            <a:ext cx="738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22C3F"/>
                </a:solidFill>
                <a:latin typeface="Trebuchet MS"/>
                <a:cs typeface="Trebuchet MS"/>
              </a:rPr>
              <a:t>Processes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24145" y="2226482"/>
            <a:ext cx="989330" cy="777240"/>
            <a:chOff x="1024145" y="2226482"/>
            <a:chExt cx="989330" cy="777240"/>
          </a:xfrm>
        </p:grpSpPr>
        <p:sp>
          <p:nvSpPr>
            <p:cNvPr id="16" name="object 16"/>
            <p:cNvSpPr/>
            <p:nvPr/>
          </p:nvSpPr>
          <p:spPr>
            <a:xfrm>
              <a:off x="1606298" y="2634857"/>
              <a:ext cx="407034" cy="350520"/>
            </a:xfrm>
            <a:custGeom>
              <a:avLst/>
              <a:gdLst/>
              <a:ahLst/>
              <a:cxnLst/>
              <a:rect l="l" t="t" r="r" b="b"/>
              <a:pathLst>
                <a:path w="407035" h="350519">
                  <a:moveTo>
                    <a:pt x="305480" y="0"/>
                  </a:moveTo>
                  <a:lnTo>
                    <a:pt x="101290" y="0"/>
                  </a:lnTo>
                  <a:lnTo>
                    <a:pt x="0" y="175243"/>
                  </a:lnTo>
                  <a:lnTo>
                    <a:pt x="101290" y="350486"/>
                  </a:lnTo>
                  <a:lnTo>
                    <a:pt x="305480" y="350486"/>
                  </a:lnTo>
                  <a:lnTo>
                    <a:pt x="406770" y="175243"/>
                  </a:lnTo>
                  <a:lnTo>
                    <a:pt x="305480" y="0"/>
                  </a:lnTo>
                  <a:close/>
                </a:path>
              </a:pathLst>
            </a:custGeom>
            <a:solidFill>
              <a:srgbClr val="F7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0495" y="2232832"/>
              <a:ext cx="883919" cy="764540"/>
            </a:xfrm>
            <a:custGeom>
              <a:avLst/>
              <a:gdLst/>
              <a:ahLst/>
              <a:cxnLst/>
              <a:rect l="l" t="t" r="r" b="b"/>
              <a:pathLst>
                <a:path w="883919" h="764539">
                  <a:moveTo>
                    <a:pt x="665140" y="0"/>
                  </a:moveTo>
                  <a:lnTo>
                    <a:pt x="218373" y="0"/>
                  </a:lnTo>
                  <a:lnTo>
                    <a:pt x="0" y="382172"/>
                  </a:lnTo>
                  <a:lnTo>
                    <a:pt x="218373" y="764344"/>
                  </a:lnTo>
                  <a:lnTo>
                    <a:pt x="665140" y="764344"/>
                  </a:lnTo>
                  <a:lnTo>
                    <a:pt x="883513" y="382172"/>
                  </a:lnTo>
                  <a:lnTo>
                    <a:pt x="665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0495" y="2232832"/>
              <a:ext cx="883919" cy="764540"/>
            </a:xfrm>
            <a:custGeom>
              <a:avLst/>
              <a:gdLst/>
              <a:ahLst/>
              <a:cxnLst/>
              <a:rect l="l" t="t" r="r" b="b"/>
              <a:pathLst>
                <a:path w="883919" h="764539">
                  <a:moveTo>
                    <a:pt x="0" y="382172"/>
                  </a:moveTo>
                  <a:lnTo>
                    <a:pt x="218373" y="0"/>
                  </a:lnTo>
                  <a:lnTo>
                    <a:pt x="665140" y="0"/>
                  </a:lnTo>
                  <a:lnTo>
                    <a:pt x="883514" y="382172"/>
                  </a:lnTo>
                  <a:lnTo>
                    <a:pt x="665140" y="764344"/>
                  </a:lnTo>
                  <a:lnTo>
                    <a:pt x="218373" y="764344"/>
                  </a:lnTo>
                  <a:lnTo>
                    <a:pt x="0" y="382172"/>
                  </a:lnTo>
                  <a:close/>
                </a:path>
              </a:pathLst>
            </a:custGeom>
            <a:ln w="12700">
              <a:solidFill>
                <a:srgbClr val="D45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321313" y="2534411"/>
            <a:ext cx="3022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22C3F"/>
                </a:solidFill>
                <a:latin typeface="Gill Sans MT"/>
                <a:cs typeface="Gill Sans MT"/>
              </a:rPr>
              <a:t>Frailty</a:t>
            </a:r>
            <a:endParaRPr sz="800">
              <a:latin typeface="Gill Sans MT"/>
              <a:cs typeface="Gill Sans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834432" y="2696606"/>
            <a:ext cx="896619" cy="944244"/>
            <a:chOff x="1834432" y="2696606"/>
            <a:chExt cx="896619" cy="944244"/>
          </a:xfrm>
        </p:grpSpPr>
        <p:sp>
          <p:nvSpPr>
            <p:cNvPr id="21" name="object 21"/>
            <p:cNvSpPr/>
            <p:nvPr/>
          </p:nvSpPr>
          <p:spPr>
            <a:xfrm>
              <a:off x="2081033" y="3290083"/>
              <a:ext cx="407034" cy="350520"/>
            </a:xfrm>
            <a:custGeom>
              <a:avLst/>
              <a:gdLst/>
              <a:ahLst/>
              <a:cxnLst/>
              <a:rect l="l" t="t" r="r" b="b"/>
              <a:pathLst>
                <a:path w="407035" h="350520">
                  <a:moveTo>
                    <a:pt x="305480" y="0"/>
                  </a:moveTo>
                  <a:lnTo>
                    <a:pt x="101290" y="0"/>
                  </a:lnTo>
                  <a:lnTo>
                    <a:pt x="0" y="175244"/>
                  </a:lnTo>
                  <a:lnTo>
                    <a:pt x="101290" y="350488"/>
                  </a:lnTo>
                  <a:lnTo>
                    <a:pt x="305480" y="350488"/>
                  </a:lnTo>
                  <a:lnTo>
                    <a:pt x="406772" y="175244"/>
                  </a:lnTo>
                  <a:lnTo>
                    <a:pt x="305480" y="0"/>
                  </a:lnTo>
                  <a:close/>
                </a:path>
              </a:pathLst>
            </a:custGeom>
            <a:solidFill>
              <a:srgbClr val="F7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40782" y="2702956"/>
              <a:ext cx="883919" cy="764540"/>
            </a:xfrm>
            <a:custGeom>
              <a:avLst/>
              <a:gdLst/>
              <a:ahLst/>
              <a:cxnLst/>
              <a:rect l="l" t="t" r="r" b="b"/>
              <a:pathLst>
                <a:path w="883919" h="764539">
                  <a:moveTo>
                    <a:pt x="665140" y="0"/>
                  </a:moveTo>
                  <a:lnTo>
                    <a:pt x="218372" y="0"/>
                  </a:lnTo>
                  <a:lnTo>
                    <a:pt x="0" y="382172"/>
                  </a:lnTo>
                  <a:lnTo>
                    <a:pt x="218372" y="764343"/>
                  </a:lnTo>
                  <a:lnTo>
                    <a:pt x="665140" y="764343"/>
                  </a:lnTo>
                  <a:lnTo>
                    <a:pt x="883513" y="382172"/>
                  </a:lnTo>
                  <a:lnTo>
                    <a:pt x="665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40782" y="2702956"/>
              <a:ext cx="883919" cy="764540"/>
            </a:xfrm>
            <a:custGeom>
              <a:avLst/>
              <a:gdLst/>
              <a:ahLst/>
              <a:cxnLst/>
              <a:rect l="l" t="t" r="r" b="b"/>
              <a:pathLst>
                <a:path w="883919" h="764539">
                  <a:moveTo>
                    <a:pt x="0" y="382172"/>
                  </a:moveTo>
                  <a:lnTo>
                    <a:pt x="218373" y="0"/>
                  </a:lnTo>
                  <a:lnTo>
                    <a:pt x="665140" y="0"/>
                  </a:lnTo>
                  <a:lnTo>
                    <a:pt x="883514" y="382172"/>
                  </a:lnTo>
                  <a:lnTo>
                    <a:pt x="665140" y="764344"/>
                  </a:lnTo>
                  <a:lnTo>
                    <a:pt x="218373" y="764344"/>
                  </a:lnTo>
                  <a:lnTo>
                    <a:pt x="0" y="382172"/>
                  </a:lnTo>
                  <a:close/>
                </a:path>
              </a:pathLst>
            </a:custGeom>
            <a:ln w="12700">
              <a:solidFill>
                <a:srgbClr val="D45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038570" y="2894076"/>
            <a:ext cx="488315" cy="3638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2384" marR="5080" indent="-20320" algn="just">
              <a:lnSpc>
                <a:spcPct val="88800"/>
              </a:lnSpc>
              <a:spcBef>
                <a:spcPts val="204"/>
              </a:spcBef>
            </a:pPr>
            <a:r>
              <a:rPr sz="800" dirty="0">
                <a:solidFill>
                  <a:srgbClr val="222C3F"/>
                </a:solidFill>
                <a:latin typeface="Gill Sans MT"/>
                <a:cs typeface="Gill Sans MT"/>
              </a:rPr>
              <a:t>Delirium</a:t>
            </a:r>
            <a:r>
              <a:rPr sz="800" spc="3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800" spc="-50" dirty="0">
                <a:solidFill>
                  <a:srgbClr val="222C3F"/>
                </a:solidFill>
                <a:latin typeface="Gill Sans MT"/>
                <a:cs typeface="Gill Sans MT"/>
              </a:rPr>
              <a:t>&amp;</a:t>
            </a:r>
            <a:r>
              <a:rPr sz="800" spc="-10" dirty="0">
                <a:solidFill>
                  <a:srgbClr val="222C3F"/>
                </a:solidFill>
                <a:latin typeface="Gill Sans MT"/>
                <a:cs typeface="Gill Sans MT"/>
              </a:rPr>
              <a:t> Cognitive Decline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16449" y="4519460"/>
            <a:ext cx="407034" cy="350520"/>
          </a:xfrm>
          <a:custGeom>
            <a:avLst/>
            <a:gdLst/>
            <a:ahLst/>
            <a:cxnLst/>
            <a:rect l="l" t="t" r="r" b="b"/>
            <a:pathLst>
              <a:path w="407034" h="350520">
                <a:moveTo>
                  <a:pt x="305481" y="0"/>
                </a:moveTo>
                <a:lnTo>
                  <a:pt x="101290" y="0"/>
                </a:lnTo>
                <a:lnTo>
                  <a:pt x="0" y="175243"/>
                </a:lnTo>
                <a:lnTo>
                  <a:pt x="101290" y="350488"/>
                </a:lnTo>
                <a:lnTo>
                  <a:pt x="305481" y="350488"/>
                </a:lnTo>
                <a:lnTo>
                  <a:pt x="406771" y="175243"/>
                </a:lnTo>
                <a:lnTo>
                  <a:pt x="305481" y="0"/>
                </a:lnTo>
                <a:close/>
              </a:path>
            </a:pathLst>
          </a:custGeom>
          <a:solidFill>
            <a:srgbClr val="F7D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834432" y="3620813"/>
            <a:ext cx="896619" cy="777240"/>
            <a:chOff x="1834432" y="3620813"/>
            <a:chExt cx="896619" cy="777240"/>
          </a:xfrm>
        </p:grpSpPr>
        <p:sp>
          <p:nvSpPr>
            <p:cNvPr id="27" name="object 27"/>
            <p:cNvSpPr/>
            <p:nvPr/>
          </p:nvSpPr>
          <p:spPr>
            <a:xfrm>
              <a:off x="1840782" y="3627163"/>
              <a:ext cx="883919" cy="764540"/>
            </a:xfrm>
            <a:custGeom>
              <a:avLst/>
              <a:gdLst/>
              <a:ahLst/>
              <a:cxnLst/>
              <a:rect l="l" t="t" r="r" b="b"/>
              <a:pathLst>
                <a:path w="883919" h="764539">
                  <a:moveTo>
                    <a:pt x="665140" y="0"/>
                  </a:moveTo>
                  <a:lnTo>
                    <a:pt x="218372" y="0"/>
                  </a:lnTo>
                  <a:lnTo>
                    <a:pt x="0" y="382172"/>
                  </a:lnTo>
                  <a:lnTo>
                    <a:pt x="218372" y="764344"/>
                  </a:lnTo>
                  <a:lnTo>
                    <a:pt x="665140" y="764344"/>
                  </a:lnTo>
                  <a:lnTo>
                    <a:pt x="883513" y="382172"/>
                  </a:lnTo>
                  <a:lnTo>
                    <a:pt x="665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40782" y="3627163"/>
              <a:ext cx="883919" cy="764540"/>
            </a:xfrm>
            <a:custGeom>
              <a:avLst/>
              <a:gdLst/>
              <a:ahLst/>
              <a:cxnLst/>
              <a:rect l="l" t="t" r="r" b="b"/>
              <a:pathLst>
                <a:path w="883919" h="764539">
                  <a:moveTo>
                    <a:pt x="0" y="382172"/>
                  </a:moveTo>
                  <a:lnTo>
                    <a:pt x="218373" y="0"/>
                  </a:lnTo>
                  <a:lnTo>
                    <a:pt x="665140" y="0"/>
                  </a:lnTo>
                  <a:lnTo>
                    <a:pt x="883514" y="382172"/>
                  </a:lnTo>
                  <a:lnTo>
                    <a:pt x="665140" y="764344"/>
                  </a:lnTo>
                  <a:lnTo>
                    <a:pt x="218373" y="764344"/>
                  </a:lnTo>
                  <a:lnTo>
                    <a:pt x="0" y="382172"/>
                  </a:lnTo>
                  <a:close/>
                </a:path>
              </a:pathLst>
            </a:custGeom>
            <a:ln w="12700">
              <a:solidFill>
                <a:srgbClr val="D45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009648" y="3875532"/>
            <a:ext cx="546100" cy="24828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23495">
              <a:lnSpc>
                <a:spcPts val="790"/>
              </a:lnSpc>
              <a:spcBef>
                <a:spcPts val="265"/>
              </a:spcBef>
            </a:pPr>
            <a:r>
              <a:rPr sz="800" spc="-10" dirty="0">
                <a:solidFill>
                  <a:srgbClr val="222C3F"/>
                </a:solidFill>
                <a:latin typeface="Gill Sans MT"/>
                <a:cs typeface="Gill Sans MT"/>
              </a:rPr>
              <a:t>Functional Impairment</a:t>
            </a:r>
            <a:endParaRPr sz="800">
              <a:latin typeface="Gill Sans MT"/>
              <a:cs typeface="Gill Sans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33191" y="4091462"/>
            <a:ext cx="987425" cy="777240"/>
            <a:chOff x="933191" y="4091462"/>
            <a:chExt cx="987425" cy="777240"/>
          </a:xfrm>
        </p:grpSpPr>
        <p:sp>
          <p:nvSpPr>
            <p:cNvPr id="31" name="object 31"/>
            <p:cNvSpPr/>
            <p:nvPr/>
          </p:nvSpPr>
          <p:spPr>
            <a:xfrm>
              <a:off x="933191" y="4106489"/>
              <a:ext cx="407034" cy="350520"/>
            </a:xfrm>
            <a:custGeom>
              <a:avLst/>
              <a:gdLst/>
              <a:ahLst/>
              <a:cxnLst/>
              <a:rect l="l" t="t" r="r" b="b"/>
              <a:pathLst>
                <a:path w="407034" h="350520">
                  <a:moveTo>
                    <a:pt x="305481" y="0"/>
                  </a:moveTo>
                  <a:lnTo>
                    <a:pt x="101290" y="0"/>
                  </a:lnTo>
                  <a:lnTo>
                    <a:pt x="0" y="175243"/>
                  </a:lnTo>
                  <a:lnTo>
                    <a:pt x="101290" y="350488"/>
                  </a:lnTo>
                  <a:lnTo>
                    <a:pt x="305481" y="350488"/>
                  </a:lnTo>
                  <a:lnTo>
                    <a:pt x="406771" y="175243"/>
                  </a:lnTo>
                  <a:lnTo>
                    <a:pt x="305481" y="0"/>
                  </a:lnTo>
                  <a:close/>
                </a:path>
              </a:pathLst>
            </a:custGeom>
            <a:solidFill>
              <a:srgbClr val="F7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30495" y="4097812"/>
              <a:ext cx="883919" cy="764540"/>
            </a:xfrm>
            <a:custGeom>
              <a:avLst/>
              <a:gdLst/>
              <a:ahLst/>
              <a:cxnLst/>
              <a:rect l="l" t="t" r="r" b="b"/>
              <a:pathLst>
                <a:path w="883919" h="764539">
                  <a:moveTo>
                    <a:pt x="665140" y="0"/>
                  </a:moveTo>
                  <a:lnTo>
                    <a:pt x="218373" y="0"/>
                  </a:lnTo>
                  <a:lnTo>
                    <a:pt x="0" y="382170"/>
                  </a:lnTo>
                  <a:lnTo>
                    <a:pt x="218373" y="764343"/>
                  </a:lnTo>
                  <a:lnTo>
                    <a:pt x="665140" y="764343"/>
                  </a:lnTo>
                  <a:lnTo>
                    <a:pt x="883513" y="382170"/>
                  </a:lnTo>
                  <a:lnTo>
                    <a:pt x="665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30495" y="4097812"/>
              <a:ext cx="883919" cy="764540"/>
            </a:xfrm>
            <a:custGeom>
              <a:avLst/>
              <a:gdLst/>
              <a:ahLst/>
              <a:cxnLst/>
              <a:rect l="l" t="t" r="r" b="b"/>
              <a:pathLst>
                <a:path w="883919" h="764539">
                  <a:moveTo>
                    <a:pt x="0" y="382172"/>
                  </a:moveTo>
                  <a:lnTo>
                    <a:pt x="218373" y="0"/>
                  </a:lnTo>
                  <a:lnTo>
                    <a:pt x="665140" y="0"/>
                  </a:lnTo>
                  <a:lnTo>
                    <a:pt x="883514" y="382172"/>
                  </a:lnTo>
                  <a:lnTo>
                    <a:pt x="665140" y="764344"/>
                  </a:lnTo>
                  <a:lnTo>
                    <a:pt x="218373" y="764344"/>
                  </a:lnTo>
                  <a:lnTo>
                    <a:pt x="0" y="382172"/>
                  </a:lnTo>
                  <a:close/>
                </a:path>
              </a:pathLst>
            </a:custGeom>
            <a:ln w="12700">
              <a:solidFill>
                <a:srgbClr val="D45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270925" y="4399788"/>
            <a:ext cx="403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22C3F"/>
                </a:solidFill>
                <a:latin typeface="Gill Sans MT"/>
                <a:cs typeface="Gill Sans MT"/>
              </a:rPr>
              <a:t>Fall</a:t>
            </a:r>
            <a:r>
              <a:rPr sz="800" spc="16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800" spc="-20" dirty="0">
                <a:solidFill>
                  <a:srgbClr val="222C3F"/>
                </a:solidFill>
                <a:latin typeface="Gill Sans MT"/>
                <a:cs typeface="Gill Sans MT"/>
              </a:rPr>
              <a:t>Risk</a:t>
            </a:r>
            <a:endParaRPr sz="800">
              <a:latin typeface="Gill Sans MT"/>
              <a:cs typeface="Gill Sans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10099" y="3451523"/>
            <a:ext cx="896619" cy="960755"/>
            <a:chOff x="210099" y="3451523"/>
            <a:chExt cx="896619" cy="960755"/>
          </a:xfrm>
        </p:grpSpPr>
        <p:sp>
          <p:nvSpPr>
            <p:cNvPr id="36" name="object 36"/>
            <p:cNvSpPr/>
            <p:nvPr/>
          </p:nvSpPr>
          <p:spPr>
            <a:xfrm>
              <a:off x="450681" y="3451523"/>
              <a:ext cx="407034" cy="350520"/>
            </a:xfrm>
            <a:custGeom>
              <a:avLst/>
              <a:gdLst/>
              <a:ahLst/>
              <a:cxnLst/>
              <a:rect l="l" t="t" r="r" b="b"/>
              <a:pathLst>
                <a:path w="407034" h="350520">
                  <a:moveTo>
                    <a:pt x="305481" y="0"/>
                  </a:moveTo>
                  <a:lnTo>
                    <a:pt x="101290" y="0"/>
                  </a:lnTo>
                  <a:lnTo>
                    <a:pt x="0" y="175244"/>
                  </a:lnTo>
                  <a:lnTo>
                    <a:pt x="101290" y="350488"/>
                  </a:lnTo>
                  <a:lnTo>
                    <a:pt x="305481" y="350488"/>
                  </a:lnTo>
                  <a:lnTo>
                    <a:pt x="406771" y="175244"/>
                  </a:lnTo>
                  <a:lnTo>
                    <a:pt x="305481" y="0"/>
                  </a:lnTo>
                  <a:close/>
                </a:path>
              </a:pathLst>
            </a:custGeom>
            <a:solidFill>
              <a:srgbClr val="F7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6449" y="3641218"/>
              <a:ext cx="883919" cy="764540"/>
            </a:xfrm>
            <a:custGeom>
              <a:avLst/>
              <a:gdLst/>
              <a:ahLst/>
              <a:cxnLst/>
              <a:rect l="l" t="t" r="r" b="b"/>
              <a:pathLst>
                <a:path w="883919" h="764539">
                  <a:moveTo>
                    <a:pt x="665140" y="0"/>
                  </a:moveTo>
                  <a:lnTo>
                    <a:pt x="218373" y="0"/>
                  </a:lnTo>
                  <a:lnTo>
                    <a:pt x="0" y="382172"/>
                  </a:lnTo>
                  <a:lnTo>
                    <a:pt x="218373" y="764343"/>
                  </a:lnTo>
                  <a:lnTo>
                    <a:pt x="665140" y="764343"/>
                  </a:lnTo>
                  <a:lnTo>
                    <a:pt x="883513" y="382172"/>
                  </a:lnTo>
                  <a:lnTo>
                    <a:pt x="665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6449" y="3641218"/>
              <a:ext cx="883919" cy="764540"/>
            </a:xfrm>
            <a:custGeom>
              <a:avLst/>
              <a:gdLst/>
              <a:ahLst/>
              <a:cxnLst/>
              <a:rect l="l" t="t" r="r" b="b"/>
              <a:pathLst>
                <a:path w="883919" h="764539">
                  <a:moveTo>
                    <a:pt x="0" y="382172"/>
                  </a:moveTo>
                  <a:lnTo>
                    <a:pt x="218373" y="0"/>
                  </a:lnTo>
                  <a:lnTo>
                    <a:pt x="665140" y="0"/>
                  </a:lnTo>
                  <a:lnTo>
                    <a:pt x="883514" y="382172"/>
                  </a:lnTo>
                  <a:lnTo>
                    <a:pt x="665140" y="764344"/>
                  </a:lnTo>
                  <a:lnTo>
                    <a:pt x="218373" y="764344"/>
                  </a:lnTo>
                  <a:lnTo>
                    <a:pt x="0" y="382172"/>
                  </a:lnTo>
                  <a:close/>
                </a:path>
              </a:pathLst>
            </a:custGeom>
            <a:ln w="12700">
              <a:solidFill>
                <a:srgbClr val="D45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67515" y="3887723"/>
            <a:ext cx="381635" cy="2514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39370">
              <a:lnSpc>
                <a:spcPts val="819"/>
              </a:lnSpc>
              <a:spcBef>
                <a:spcPts val="240"/>
              </a:spcBef>
            </a:pPr>
            <a:r>
              <a:rPr sz="800" spc="40" dirty="0">
                <a:solidFill>
                  <a:srgbClr val="222C3F"/>
                </a:solidFill>
                <a:latin typeface="Gill Sans MT"/>
                <a:cs typeface="Gill Sans MT"/>
              </a:rPr>
              <a:t>Social </a:t>
            </a:r>
            <a:r>
              <a:rPr sz="800" spc="-10" dirty="0">
                <a:solidFill>
                  <a:srgbClr val="222C3F"/>
                </a:solidFill>
                <a:latin typeface="Gill Sans MT"/>
                <a:cs typeface="Gill Sans MT"/>
              </a:rPr>
              <a:t>Support</a:t>
            </a:r>
            <a:endParaRPr sz="800">
              <a:latin typeface="Gill Sans MT"/>
              <a:cs typeface="Gill Sans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10099" y="2636761"/>
            <a:ext cx="896619" cy="777240"/>
            <a:chOff x="210099" y="2636761"/>
            <a:chExt cx="896619" cy="777240"/>
          </a:xfrm>
        </p:grpSpPr>
        <p:sp>
          <p:nvSpPr>
            <p:cNvPr id="41" name="object 41"/>
            <p:cNvSpPr/>
            <p:nvPr/>
          </p:nvSpPr>
          <p:spPr>
            <a:xfrm>
              <a:off x="216449" y="2643111"/>
              <a:ext cx="883919" cy="764540"/>
            </a:xfrm>
            <a:custGeom>
              <a:avLst/>
              <a:gdLst/>
              <a:ahLst/>
              <a:cxnLst/>
              <a:rect l="l" t="t" r="r" b="b"/>
              <a:pathLst>
                <a:path w="883919" h="764539">
                  <a:moveTo>
                    <a:pt x="665140" y="0"/>
                  </a:moveTo>
                  <a:lnTo>
                    <a:pt x="218373" y="0"/>
                  </a:lnTo>
                  <a:lnTo>
                    <a:pt x="0" y="382172"/>
                  </a:lnTo>
                  <a:lnTo>
                    <a:pt x="218373" y="764343"/>
                  </a:lnTo>
                  <a:lnTo>
                    <a:pt x="665140" y="764343"/>
                  </a:lnTo>
                  <a:lnTo>
                    <a:pt x="883513" y="382172"/>
                  </a:lnTo>
                  <a:lnTo>
                    <a:pt x="665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6449" y="2643111"/>
              <a:ext cx="883919" cy="764540"/>
            </a:xfrm>
            <a:custGeom>
              <a:avLst/>
              <a:gdLst/>
              <a:ahLst/>
              <a:cxnLst/>
              <a:rect l="l" t="t" r="r" b="b"/>
              <a:pathLst>
                <a:path w="883919" h="764539">
                  <a:moveTo>
                    <a:pt x="0" y="382172"/>
                  </a:moveTo>
                  <a:lnTo>
                    <a:pt x="218373" y="0"/>
                  </a:lnTo>
                  <a:lnTo>
                    <a:pt x="665140" y="0"/>
                  </a:lnTo>
                  <a:lnTo>
                    <a:pt x="883514" y="382172"/>
                  </a:lnTo>
                  <a:lnTo>
                    <a:pt x="665140" y="764344"/>
                  </a:lnTo>
                  <a:lnTo>
                    <a:pt x="218373" y="764344"/>
                  </a:lnTo>
                  <a:lnTo>
                    <a:pt x="0" y="382172"/>
                  </a:lnTo>
                  <a:close/>
                </a:path>
              </a:pathLst>
            </a:custGeom>
            <a:ln w="12700">
              <a:solidFill>
                <a:srgbClr val="D45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21382" y="2891028"/>
            <a:ext cx="474345" cy="24828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12395">
              <a:lnSpc>
                <a:spcPts val="790"/>
              </a:lnSpc>
              <a:spcBef>
                <a:spcPts val="265"/>
              </a:spcBef>
            </a:pPr>
            <a:r>
              <a:rPr sz="800" spc="-10" dirty="0">
                <a:solidFill>
                  <a:srgbClr val="222C3F"/>
                </a:solidFill>
                <a:latin typeface="Gill Sans MT"/>
                <a:cs typeface="Gill Sans MT"/>
              </a:rPr>
              <a:t>Poly- </a:t>
            </a:r>
            <a:r>
              <a:rPr sz="800" spc="35" dirty="0">
                <a:solidFill>
                  <a:srgbClr val="222C3F"/>
                </a:solidFill>
                <a:latin typeface="Gill Sans MT"/>
                <a:cs typeface="Gill Sans MT"/>
              </a:rPr>
              <a:t>pharmacy</a:t>
            </a:r>
            <a:endParaRPr sz="800">
              <a:latin typeface="Gill Sans MT"/>
              <a:cs typeface="Gill Sans M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302780" y="2659821"/>
            <a:ext cx="1036955" cy="899160"/>
            <a:chOff x="3302780" y="2659821"/>
            <a:chExt cx="1036955" cy="899160"/>
          </a:xfrm>
        </p:grpSpPr>
        <p:sp>
          <p:nvSpPr>
            <p:cNvPr id="45" name="object 45"/>
            <p:cNvSpPr/>
            <p:nvPr/>
          </p:nvSpPr>
          <p:spPr>
            <a:xfrm>
              <a:off x="3309130" y="2666171"/>
              <a:ext cx="1024255" cy="886460"/>
            </a:xfrm>
            <a:custGeom>
              <a:avLst/>
              <a:gdLst/>
              <a:ahLst/>
              <a:cxnLst/>
              <a:rect l="l" t="t" r="r" b="b"/>
              <a:pathLst>
                <a:path w="1024254" h="886460">
                  <a:moveTo>
                    <a:pt x="771071" y="0"/>
                  </a:moveTo>
                  <a:lnTo>
                    <a:pt x="253119" y="0"/>
                  </a:lnTo>
                  <a:lnTo>
                    <a:pt x="0" y="442983"/>
                  </a:lnTo>
                  <a:lnTo>
                    <a:pt x="253119" y="885967"/>
                  </a:lnTo>
                  <a:lnTo>
                    <a:pt x="771071" y="885967"/>
                  </a:lnTo>
                  <a:lnTo>
                    <a:pt x="1024191" y="442983"/>
                  </a:lnTo>
                  <a:lnTo>
                    <a:pt x="771071" y="0"/>
                  </a:lnTo>
                  <a:close/>
                </a:path>
              </a:pathLst>
            </a:custGeom>
            <a:solidFill>
              <a:srgbClr val="578A2C">
                <a:alpha val="7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09130" y="2666171"/>
              <a:ext cx="1024255" cy="886460"/>
            </a:xfrm>
            <a:custGeom>
              <a:avLst/>
              <a:gdLst/>
              <a:ahLst/>
              <a:cxnLst/>
              <a:rect l="l" t="t" r="r" b="b"/>
              <a:pathLst>
                <a:path w="1024254" h="886460">
                  <a:moveTo>
                    <a:pt x="0" y="442983"/>
                  </a:moveTo>
                  <a:lnTo>
                    <a:pt x="253120" y="0"/>
                  </a:lnTo>
                  <a:lnTo>
                    <a:pt x="771071" y="0"/>
                  </a:lnTo>
                  <a:lnTo>
                    <a:pt x="1024192" y="442983"/>
                  </a:lnTo>
                  <a:lnTo>
                    <a:pt x="771071" y="885967"/>
                  </a:lnTo>
                  <a:lnTo>
                    <a:pt x="253120" y="885967"/>
                  </a:lnTo>
                  <a:lnTo>
                    <a:pt x="0" y="442983"/>
                  </a:lnTo>
                  <a:close/>
                </a:path>
              </a:pathLst>
            </a:custGeom>
            <a:ln w="12700">
              <a:solidFill>
                <a:srgbClr val="68A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602786" y="2954528"/>
            <a:ext cx="4368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14" dirty="0">
                <a:solidFill>
                  <a:srgbClr val="222C3F"/>
                </a:solidFill>
                <a:latin typeface="Gill Sans MT"/>
                <a:cs typeface="Gill Sans MT"/>
              </a:rPr>
              <a:t>Staff</a:t>
            </a:r>
            <a:endParaRPr sz="1500">
              <a:latin typeface="Gill Sans MT"/>
              <a:cs typeface="Gill Sans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397124" y="1854033"/>
            <a:ext cx="939800" cy="739140"/>
            <a:chOff x="3397124" y="1854033"/>
            <a:chExt cx="939800" cy="739140"/>
          </a:xfrm>
        </p:grpSpPr>
        <p:sp>
          <p:nvSpPr>
            <p:cNvPr id="49" name="object 49"/>
            <p:cNvSpPr/>
            <p:nvPr/>
          </p:nvSpPr>
          <p:spPr>
            <a:xfrm>
              <a:off x="3950472" y="2242295"/>
              <a:ext cx="386715" cy="333375"/>
            </a:xfrm>
            <a:custGeom>
              <a:avLst/>
              <a:gdLst/>
              <a:ahLst/>
              <a:cxnLst/>
              <a:rect l="l" t="t" r="r" b="b"/>
              <a:pathLst>
                <a:path w="386714" h="333375">
                  <a:moveTo>
                    <a:pt x="290200" y="0"/>
                  </a:moveTo>
                  <a:lnTo>
                    <a:pt x="96224" y="0"/>
                  </a:lnTo>
                  <a:lnTo>
                    <a:pt x="0" y="166477"/>
                  </a:lnTo>
                  <a:lnTo>
                    <a:pt x="96224" y="332955"/>
                  </a:lnTo>
                  <a:lnTo>
                    <a:pt x="290200" y="332955"/>
                  </a:lnTo>
                  <a:lnTo>
                    <a:pt x="386424" y="166477"/>
                  </a:lnTo>
                  <a:lnTo>
                    <a:pt x="290200" y="0"/>
                  </a:lnTo>
                  <a:close/>
                </a:path>
              </a:pathLst>
            </a:custGeom>
            <a:solidFill>
              <a:srgbClr val="D6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03474" y="1860383"/>
              <a:ext cx="839469" cy="726440"/>
            </a:xfrm>
            <a:custGeom>
              <a:avLst/>
              <a:gdLst/>
              <a:ahLst/>
              <a:cxnLst/>
              <a:rect l="l" t="t" r="r" b="b"/>
              <a:pathLst>
                <a:path w="839470" h="726439">
                  <a:moveTo>
                    <a:pt x="631868" y="0"/>
                  </a:moveTo>
                  <a:lnTo>
                    <a:pt x="207449" y="0"/>
                  </a:lnTo>
                  <a:lnTo>
                    <a:pt x="0" y="363054"/>
                  </a:lnTo>
                  <a:lnTo>
                    <a:pt x="207449" y="726109"/>
                  </a:lnTo>
                  <a:lnTo>
                    <a:pt x="631868" y="726109"/>
                  </a:lnTo>
                  <a:lnTo>
                    <a:pt x="839317" y="363054"/>
                  </a:lnTo>
                  <a:lnTo>
                    <a:pt x="631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403474" y="1860383"/>
              <a:ext cx="839469" cy="726440"/>
            </a:xfrm>
            <a:custGeom>
              <a:avLst/>
              <a:gdLst/>
              <a:ahLst/>
              <a:cxnLst/>
              <a:rect l="l" t="t" r="r" b="b"/>
              <a:pathLst>
                <a:path w="839470" h="726439">
                  <a:moveTo>
                    <a:pt x="0" y="363055"/>
                  </a:moveTo>
                  <a:lnTo>
                    <a:pt x="207449" y="0"/>
                  </a:lnTo>
                  <a:lnTo>
                    <a:pt x="631868" y="0"/>
                  </a:lnTo>
                  <a:lnTo>
                    <a:pt x="839318" y="363055"/>
                  </a:lnTo>
                  <a:lnTo>
                    <a:pt x="631868" y="726109"/>
                  </a:lnTo>
                  <a:lnTo>
                    <a:pt x="207449" y="726109"/>
                  </a:lnTo>
                  <a:lnTo>
                    <a:pt x="0" y="363055"/>
                  </a:lnTo>
                  <a:close/>
                </a:path>
              </a:pathLst>
            </a:custGeom>
            <a:ln w="12700">
              <a:solidFill>
                <a:srgbClr val="68A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554877" y="2004567"/>
            <a:ext cx="536575" cy="4127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ctr">
              <a:lnSpc>
                <a:spcPct val="87600"/>
              </a:lnSpc>
              <a:spcBef>
                <a:spcPts val="204"/>
              </a:spcBef>
            </a:pP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ED</a:t>
            </a:r>
            <a:r>
              <a:rPr sz="700" spc="-4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35" dirty="0">
                <a:solidFill>
                  <a:srgbClr val="222C3F"/>
                </a:solidFill>
                <a:latin typeface="Gill Sans MT"/>
                <a:cs typeface="Gill Sans MT"/>
              </a:rPr>
              <a:t>Physician </a:t>
            </a:r>
            <a:r>
              <a:rPr sz="700" spc="-20" dirty="0">
                <a:solidFill>
                  <a:srgbClr val="222C3F"/>
                </a:solidFill>
                <a:latin typeface="Gill Sans MT"/>
                <a:cs typeface="Gill Sans MT"/>
              </a:rPr>
              <a:t>with</a:t>
            </a:r>
            <a:r>
              <a:rPr sz="700" spc="50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Geriatrics</a:t>
            </a:r>
            <a:r>
              <a:rPr sz="700" spc="50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training</a:t>
            </a:r>
            <a:endParaRPr sz="700">
              <a:latin typeface="Gill Sans MT"/>
              <a:cs typeface="Gill Sans MT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166876" y="2300639"/>
            <a:ext cx="852169" cy="897255"/>
            <a:chOff x="4166876" y="2300639"/>
            <a:chExt cx="852169" cy="897255"/>
          </a:xfrm>
        </p:grpSpPr>
        <p:sp>
          <p:nvSpPr>
            <p:cNvPr id="54" name="object 54"/>
            <p:cNvSpPr/>
            <p:nvPr/>
          </p:nvSpPr>
          <p:spPr>
            <a:xfrm>
              <a:off x="4401460" y="2864746"/>
              <a:ext cx="386715" cy="333375"/>
            </a:xfrm>
            <a:custGeom>
              <a:avLst/>
              <a:gdLst/>
              <a:ahLst/>
              <a:cxnLst/>
              <a:rect l="l" t="t" r="r" b="b"/>
              <a:pathLst>
                <a:path w="386714" h="333375">
                  <a:moveTo>
                    <a:pt x="290198" y="0"/>
                  </a:moveTo>
                  <a:lnTo>
                    <a:pt x="96222" y="0"/>
                  </a:lnTo>
                  <a:lnTo>
                    <a:pt x="0" y="166477"/>
                  </a:lnTo>
                  <a:lnTo>
                    <a:pt x="96222" y="332955"/>
                  </a:lnTo>
                  <a:lnTo>
                    <a:pt x="290198" y="332955"/>
                  </a:lnTo>
                  <a:lnTo>
                    <a:pt x="386422" y="166477"/>
                  </a:lnTo>
                  <a:lnTo>
                    <a:pt x="290198" y="0"/>
                  </a:lnTo>
                  <a:close/>
                </a:path>
              </a:pathLst>
            </a:custGeom>
            <a:solidFill>
              <a:srgbClr val="D6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73226" y="2306989"/>
              <a:ext cx="839469" cy="726440"/>
            </a:xfrm>
            <a:custGeom>
              <a:avLst/>
              <a:gdLst/>
              <a:ahLst/>
              <a:cxnLst/>
              <a:rect l="l" t="t" r="r" b="b"/>
              <a:pathLst>
                <a:path w="839470" h="726439">
                  <a:moveTo>
                    <a:pt x="631868" y="0"/>
                  </a:moveTo>
                  <a:lnTo>
                    <a:pt x="207449" y="0"/>
                  </a:lnTo>
                  <a:lnTo>
                    <a:pt x="0" y="363054"/>
                  </a:lnTo>
                  <a:lnTo>
                    <a:pt x="207449" y="726109"/>
                  </a:lnTo>
                  <a:lnTo>
                    <a:pt x="631868" y="726109"/>
                  </a:lnTo>
                  <a:lnTo>
                    <a:pt x="839317" y="363054"/>
                  </a:lnTo>
                  <a:lnTo>
                    <a:pt x="631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73226" y="2306989"/>
              <a:ext cx="839469" cy="726440"/>
            </a:xfrm>
            <a:custGeom>
              <a:avLst/>
              <a:gdLst/>
              <a:ahLst/>
              <a:cxnLst/>
              <a:rect l="l" t="t" r="r" b="b"/>
              <a:pathLst>
                <a:path w="839470" h="726439">
                  <a:moveTo>
                    <a:pt x="0" y="363055"/>
                  </a:moveTo>
                  <a:lnTo>
                    <a:pt x="207449" y="0"/>
                  </a:lnTo>
                  <a:lnTo>
                    <a:pt x="631868" y="0"/>
                  </a:lnTo>
                  <a:lnTo>
                    <a:pt x="839318" y="363055"/>
                  </a:lnTo>
                  <a:lnTo>
                    <a:pt x="631868" y="726109"/>
                  </a:lnTo>
                  <a:lnTo>
                    <a:pt x="207449" y="726109"/>
                  </a:lnTo>
                  <a:lnTo>
                    <a:pt x="0" y="363055"/>
                  </a:lnTo>
                  <a:close/>
                </a:path>
              </a:pathLst>
            </a:custGeom>
            <a:ln w="12700">
              <a:solidFill>
                <a:srgbClr val="68A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412640" y="2547111"/>
            <a:ext cx="360680" cy="2235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62230" marR="5080" indent="-50165">
              <a:lnSpc>
                <a:spcPts val="720"/>
              </a:lnSpc>
              <a:spcBef>
                <a:spcPts val="225"/>
              </a:spcBef>
            </a:pP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Geriatric</a:t>
            </a:r>
            <a:r>
              <a:rPr sz="700" spc="50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Nurse</a:t>
            </a:r>
            <a:endParaRPr sz="700">
              <a:latin typeface="Gill Sans MT"/>
              <a:cs typeface="Gill Sans MT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088173" y="3178614"/>
            <a:ext cx="930910" cy="739140"/>
            <a:chOff x="4088173" y="3178614"/>
            <a:chExt cx="930910" cy="739140"/>
          </a:xfrm>
        </p:grpSpPr>
        <p:sp>
          <p:nvSpPr>
            <p:cNvPr id="59" name="object 59"/>
            <p:cNvSpPr/>
            <p:nvPr/>
          </p:nvSpPr>
          <p:spPr>
            <a:xfrm>
              <a:off x="4088173" y="3567376"/>
              <a:ext cx="386715" cy="333375"/>
            </a:xfrm>
            <a:custGeom>
              <a:avLst/>
              <a:gdLst/>
              <a:ahLst/>
              <a:cxnLst/>
              <a:rect l="l" t="t" r="r" b="b"/>
              <a:pathLst>
                <a:path w="386714" h="333375">
                  <a:moveTo>
                    <a:pt x="290200" y="0"/>
                  </a:moveTo>
                  <a:lnTo>
                    <a:pt x="96224" y="0"/>
                  </a:lnTo>
                  <a:lnTo>
                    <a:pt x="0" y="166477"/>
                  </a:lnTo>
                  <a:lnTo>
                    <a:pt x="96224" y="332955"/>
                  </a:lnTo>
                  <a:lnTo>
                    <a:pt x="290200" y="332955"/>
                  </a:lnTo>
                  <a:lnTo>
                    <a:pt x="386424" y="166477"/>
                  </a:lnTo>
                  <a:lnTo>
                    <a:pt x="290200" y="0"/>
                  </a:lnTo>
                  <a:close/>
                </a:path>
              </a:pathLst>
            </a:custGeom>
            <a:solidFill>
              <a:srgbClr val="D6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173226" y="3184964"/>
              <a:ext cx="839469" cy="726440"/>
            </a:xfrm>
            <a:custGeom>
              <a:avLst/>
              <a:gdLst/>
              <a:ahLst/>
              <a:cxnLst/>
              <a:rect l="l" t="t" r="r" b="b"/>
              <a:pathLst>
                <a:path w="839470" h="726439">
                  <a:moveTo>
                    <a:pt x="631868" y="0"/>
                  </a:moveTo>
                  <a:lnTo>
                    <a:pt x="207449" y="0"/>
                  </a:lnTo>
                  <a:lnTo>
                    <a:pt x="0" y="363054"/>
                  </a:lnTo>
                  <a:lnTo>
                    <a:pt x="207449" y="726109"/>
                  </a:lnTo>
                  <a:lnTo>
                    <a:pt x="631868" y="726109"/>
                  </a:lnTo>
                  <a:lnTo>
                    <a:pt x="839317" y="363054"/>
                  </a:lnTo>
                  <a:lnTo>
                    <a:pt x="631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173226" y="3184964"/>
              <a:ext cx="839469" cy="726440"/>
            </a:xfrm>
            <a:custGeom>
              <a:avLst/>
              <a:gdLst/>
              <a:ahLst/>
              <a:cxnLst/>
              <a:rect l="l" t="t" r="r" b="b"/>
              <a:pathLst>
                <a:path w="839470" h="726439">
                  <a:moveTo>
                    <a:pt x="0" y="363055"/>
                  </a:moveTo>
                  <a:lnTo>
                    <a:pt x="207449" y="0"/>
                  </a:lnTo>
                  <a:lnTo>
                    <a:pt x="631868" y="0"/>
                  </a:lnTo>
                  <a:lnTo>
                    <a:pt x="839318" y="363055"/>
                  </a:lnTo>
                  <a:lnTo>
                    <a:pt x="631868" y="726109"/>
                  </a:lnTo>
                  <a:lnTo>
                    <a:pt x="207449" y="726109"/>
                  </a:lnTo>
                  <a:lnTo>
                    <a:pt x="0" y="363055"/>
                  </a:lnTo>
                  <a:close/>
                </a:path>
              </a:pathLst>
            </a:custGeom>
            <a:ln w="12700">
              <a:solidFill>
                <a:srgbClr val="68A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4345997" y="3427984"/>
            <a:ext cx="494030" cy="22097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42240">
              <a:lnSpc>
                <a:spcPts val="700"/>
              </a:lnSpc>
              <a:spcBef>
                <a:spcPts val="240"/>
              </a:spcBef>
            </a:pPr>
            <a:r>
              <a:rPr sz="700" spc="-20" dirty="0">
                <a:solidFill>
                  <a:srgbClr val="222C3F"/>
                </a:solidFill>
                <a:latin typeface="Gill Sans MT"/>
                <a:cs typeface="Gill Sans MT"/>
              </a:rPr>
              <a:t>Care</a:t>
            </a:r>
            <a:r>
              <a:rPr sz="700" spc="50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Coordinator</a:t>
            </a:r>
            <a:endParaRPr sz="700">
              <a:latin typeface="Gill Sans MT"/>
              <a:cs typeface="Gill Sans MT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311037" y="3625719"/>
            <a:ext cx="936625" cy="739140"/>
            <a:chOff x="3311037" y="3625719"/>
            <a:chExt cx="936625" cy="739140"/>
          </a:xfrm>
        </p:grpSpPr>
        <p:sp>
          <p:nvSpPr>
            <p:cNvPr id="64" name="object 64"/>
            <p:cNvSpPr/>
            <p:nvPr/>
          </p:nvSpPr>
          <p:spPr>
            <a:xfrm>
              <a:off x="3311037" y="3640311"/>
              <a:ext cx="386715" cy="333375"/>
            </a:xfrm>
            <a:custGeom>
              <a:avLst/>
              <a:gdLst/>
              <a:ahLst/>
              <a:cxnLst/>
              <a:rect l="l" t="t" r="r" b="b"/>
              <a:pathLst>
                <a:path w="386714" h="333375">
                  <a:moveTo>
                    <a:pt x="290200" y="0"/>
                  </a:moveTo>
                  <a:lnTo>
                    <a:pt x="96224" y="0"/>
                  </a:lnTo>
                  <a:lnTo>
                    <a:pt x="0" y="166477"/>
                  </a:lnTo>
                  <a:lnTo>
                    <a:pt x="96224" y="332955"/>
                  </a:lnTo>
                  <a:lnTo>
                    <a:pt x="290200" y="332955"/>
                  </a:lnTo>
                  <a:lnTo>
                    <a:pt x="386424" y="166477"/>
                  </a:lnTo>
                  <a:lnTo>
                    <a:pt x="290200" y="0"/>
                  </a:lnTo>
                  <a:close/>
                </a:path>
              </a:pathLst>
            </a:custGeom>
            <a:solidFill>
              <a:srgbClr val="D6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401686" y="3632069"/>
              <a:ext cx="839469" cy="726440"/>
            </a:xfrm>
            <a:custGeom>
              <a:avLst/>
              <a:gdLst/>
              <a:ahLst/>
              <a:cxnLst/>
              <a:rect l="l" t="t" r="r" b="b"/>
              <a:pathLst>
                <a:path w="839470" h="726439">
                  <a:moveTo>
                    <a:pt x="631868" y="0"/>
                  </a:moveTo>
                  <a:lnTo>
                    <a:pt x="207449" y="0"/>
                  </a:lnTo>
                  <a:lnTo>
                    <a:pt x="0" y="363054"/>
                  </a:lnTo>
                  <a:lnTo>
                    <a:pt x="207449" y="726109"/>
                  </a:lnTo>
                  <a:lnTo>
                    <a:pt x="631868" y="726109"/>
                  </a:lnTo>
                  <a:lnTo>
                    <a:pt x="839317" y="363054"/>
                  </a:lnTo>
                  <a:lnTo>
                    <a:pt x="631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401686" y="3632069"/>
              <a:ext cx="839469" cy="726440"/>
            </a:xfrm>
            <a:custGeom>
              <a:avLst/>
              <a:gdLst/>
              <a:ahLst/>
              <a:cxnLst/>
              <a:rect l="l" t="t" r="r" b="b"/>
              <a:pathLst>
                <a:path w="839470" h="726439">
                  <a:moveTo>
                    <a:pt x="0" y="363055"/>
                  </a:moveTo>
                  <a:lnTo>
                    <a:pt x="207449" y="0"/>
                  </a:lnTo>
                  <a:lnTo>
                    <a:pt x="631868" y="0"/>
                  </a:lnTo>
                  <a:lnTo>
                    <a:pt x="839318" y="363055"/>
                  </a:lnTo>
                  <a:lnTo>
                    <a:pt x="631868" y="726109"/>
                  </a:lnTo>
                  <a:lnTo>
                    <a:pt x="207449" y="726109"/>
                  </a:lnTo>
                  <a:lnTo>
                    <a:pt x="0" y="363055"/>
                  </a:lnTo>
                  <a:close/>
                </a:path>
              </a:pathLst>
            </a:custGeom>
            <a:ln w="12700">
              <a:solidFill>
                <a:srgbClr val="68A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3578933" y="3824223"/>
            <a:ext cx="485140" cy="3244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ct val="90000"/>
              </a:lnSpc>
              <a:spcBef>
                <a:spcPts val="185"/>
              </a:spcBef>
            </a:pP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Geriatric</a:t>
            </a:r>
            <a:r>
              <a:rPr sz="700" spc="50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Nurse</a:t>
            </a:r>
            <a:r>
              <a:rPr sz="700" spc="50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Practitioner</a:t>
            </a:r>
            <a:endParaRPr sz="700">
              <a:latin typeface="Gill Sans MT"/>
              <a:cs typeface="Gill Sans MT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2623798" y="3018110"/>
            <a:ext cx="852169" cy="900430"/>
            <a:chOff x="2623798" y="3018110"/>
            <a:chExt cx="852169" cy="900430"/>
          </a:xfrm>
        </p:grpSpPr>
        <p:sp>
          <p:nvSpPr>
            <p:cNvPr id="69" name="object 69"/>
            <p:cNvSpPr/>
            <p:nvPr/>
          </p:nvSpPr>
          <p:spPr>
            <a:xfrm>
              <a:off x="2852662" y="3018110"/>
              <a:ext cx="386715" cy="333375"/>
            </a:xfrm>
            <a:custGeom>
              <a:avLst/>
              <a:gdLst/>
              <a:ahLst/>
              <a:cxnLst/>
              <a:rect l="l" t="t" r="r" b="b"/>
              <a:pathLst>
                <a:path w="386714" h="333375">
                  <a:moveTo>
                    <a:pt x="290200" y="0"/>
                  </a:moveTo>
                  <a:lnTo>
                    <a:pt x="96224" y="0"/>
                  </a:lnTo>
                  <a:lnTo>
                    <a:pt x="0" y="166477"/>
                  </a:lnTo>
                  <a:lnTo>
                    <a:pt x="96224" y="332955"/>
                  </a:lnTo>
                  <a:lnTo>
                    <a:pt x="290200" y="332955"/>
                  </a:lnTo>
                  <a:lnTo>
                    <a:pt x="386424" y="166477"/>
                  </a:lnTo>
                  <a:lnTo>
                    <a:pt x="290200" y="0"/>
                  </a:lnTo>
                  <a:close/>
                </a:path>
              </a:pathLst>
            </a:custGeom>
            <a:solidFill>
              <a:srgbClr val="D6E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630148" y="3185463"/>
              <a:ext cx="839469" cy="726440"/>
            </a:xfrm>
            <a:custGeom>
              <a:avLst/>
              <a:gdLst/>
              <a:ahLst/>
              <a:cxnLst/>
              <a:rect l="l" t="t" r="r" b="b"/>
              <a:pathLst>
                <a:path w="839470" h="726439">
                  <a:moveTo>
                    <a:pt x="631868" y="0"/>
                  </a:moveTo>
                  <a:lnTo>
                    <a:pt x="207449" y="0"/>
                  </a:lnTo>
                  <a:lnTo>
                    <a:pt x="0" y="363054"/>
                  </a:lnTo>
                  <a:lnTo>
                    <a:pt x="207449" y="726109"/>
                  </a:lnTo>
                  <a:lnTo>
                    <a:pt x="631868" y="726109"/>
                  </a:lnTo>
                  <a:lnTo>
                    <a:pt x="839317" y="363054"/>
                  </a:lnTo>
                  <a:lnTo>
                    <a:pt x="631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30148" y="3185463"/>
              <a:ext cx="839469" cy="726440"/>
            </a:xfrm>
            <a:custGeom>
              <a:avLst/>
              <a:gdLst/>
              <a:ahLst/>
              <a:cxnLst/>
              <a:rect l="l" t="t" r="r" b="b"/>
              <a:pathLst>
                <a:path w="839470" h="726439">
                  <a:moveTo>
                    <a:pt x="0" y="363055"/>
                  </a:moveTo>
                  <a:lnTo>
                    <a:pt x="207449" y="0"/>
                  </a:lnTo>
                  <a:lnTo>
                    <a:pt x="631868" y="0"/>
                  </a:lnTo>
                  <a:lnTo>
                    <a:pt x="839318" y="363055"/>
                  </a:lnTo>
                  <a:lnTo>
                    <a:pt x="631868" y="726109"/>
                  </a:lnTo>
                  <a:lnTo>
                    <a:pt x="207449" y="726109"/>
                  </a:lnTo>
                  <a:lnTo>
                    <a:pt x="0" y="363055"/>
                  </a:lnTo>
                  <a:close/>
                </a:path>
              </a:pathLst>
            </a:custGeom>
            <a:ln w="12700">
              <a:solidFill>
                <a:srgbClr val="68A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2810031" y="3473703"/>
            <a:ext cx="48005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Geriatrician</a:t>
            </a:r>
            <a:endParaRPr sz="700">
              <a:latin typeface="Gill Sans MT"/>
              <a:cs typeface="Gill Sans MT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623798" y="2299639"/>
            <a:ext cx="852169" cy="739140"/>
            <a:chOff x="2623798" y="2299639"/>
            <a:chExt cx="852169" cy="739140"/>
          </a:xfrm>
        </p:grpSpPr>
        <p:sp>
          <p:nvSpPr>
            <p:cNvPr id="74" name="object 74"/>
            <p:cNvSpPr/>
            <p:nvPr/>
          </p:nvSpPr>
          <p:spPr>
            <a:xfrm>
              <a:off x="2630148" y="2305989"/>
              <a:ext cx="839469" cy="726440"/>
            </a:xfrm>
            <a:custGeom>
              <a:avLst/>
              <a:gdLst/>
              <a:ahLst/>
              <a:cxnLst/>
              <a:rect l="l" t="t" r="r" b="b"/>
              <a:pathLst>
                <a:path w="839470" h="726439">
                  <a:moveTo>
                    <a:pt x="631868" y="0"/>
                  </a:moveTo>
                  <a:lnTo>
                    <a:pt x="207449" y="0"/>
                  </a:lnTo>
                  <a:lnTo>
                    <a:pt x="0" y="363054"/>
                  </a:lnTo>
                  <a:lnTo>
                    <a:pt x="207449" y="726109"/>
                  </a:lnTo>
                  <a:lnTo>
                    <a:pt x="631868" y="726109"/>
                  </a:lnTo>
                  <a:lnTo>
                    <a:pt x="839317" y="363054"/>
                  </a:lnTo>
                  <a:lnTo>
                    <a:pt x="631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30148" y="2305989"/>
              <a:ext cx="839469" cy="726440"/>
            </a:xfrm>
            <a:custGeom>
              <a:avLst/>
              <a:gdLst/>
              <a:ahLst/>
              <a:cxnLst/>
              <a:rect l="l" t="t" r="r" b="b"/>
              <a:pathLst>
                <a:path w="839470" h="726439">
                  <a:moveTo>
                    <a:pt x="0" y="363055"/>
                  </a:moveTo>
                  <a:lnTo>
                    <a:pt x="207449" y="0"/>
                  </a:lnTo>
                  <a:lnTo>
                    <a:pt x="631868" y="0"/>
                  </a:lnTo>
                  <a:lnTo>
                    <a:pt x="839318" y="363055"/>
                  </a:lnTo>
                  <a:lnTo>
                    <a:pt x="631868" y="726109"/>
                  </a:lnTo>
                  <a:lnTo>
                    <a:pt x="207449" y="726109"/>
                  </a:lnTo>
                  <a:lnTo>
                    <a:pt x="0" y="363055"/>
                  </a:lnTo>
                  <a:close/>
                </a:path>
              </a:pathLst>
            </a:custGeom>
            <a:ln w="12700">
              <a:solidFill>
                <a:srgbClr val="68A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2778216" y="2452623"/>
            <a:ext cx="543560" cy="40957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ctr">
              <a:lnSpc>
                <a:spcPct val="86700"/>
              </a:lnSpc>
              <a:spcBef>
                <a:spcPts val="210"/>
              </a:spcBef>
            </a:pPr>
            <a:r>
              <a:rPr sz="700" dirty="0">
                <a:solidFill>
                  <a:srgbClr val="222C3F"/>
                </a:solidFill>
                <a:latin typeface="Gill Sans MT"/>
                <a:cs typeface="Gill Sans MT"/>
              </a:rPr>
              <a:t>Emergency</a:t>
            </a:r>
            <a:r>
              <a:rPr sz="700" spc="30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50" dirty="0">
                <a:solidFill>
                  <a:srgbClr val="222C3F"/>
                </a:solidFill>
                <a:latin typeface="Gill Sans MT"/>
                <a:cs typeface="Gill Sans MT"/>
              </a:rPr>
              <a:t>&amp;</a:t>
            </a:r>
            <a:r>
              <a:rPr sz="700" spc="50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Geriatrics</a:t>
            </a:r>
            <a:r>
              <a:rPr sz="700" spc="50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trained</a:t>
            </a:r>
            <a:r>
              <a:rPr sz="700" spc="50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physician</a:t>
            </a:r>
            <a:endParaRPr sz="700">
              <a:latin typeface="Gill Sans MT"/>
              <a:cs typeface="Gill Sans MT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604645" y="4164868"/>
            <a:ext cx="969010" cy="739140"/>
            <a:chOff x="2604645" y="4164868"/>
            <a:chExt cx="969010" cy="739140"/>
          </a:xfrm>
        </p:grpSpPr>
        <p:sp>
          <p:nvSpPr>
            <p:cNvPr id="78" name="object 78"/>
            <p:cNvSpPr/>
            <p:nvPr/>
          </p:nvSpPr>
          <p:spPr>
            <a:xfrm>
              <a:off x="3174973" y="4553131"/>
              <a:ext cx="398780" cy="333375"/>
            </a:xfrm>
            <a:custGeom>
              <a:avLst/>
              <a:gdLst/>
              <a:ahLst/>
              <a:cxnLst/>
              <a:rect l="l" t="t" r="r" b="b"/>
              <a:pathLst>
                <a:path w="398779" h="333375">
                  <a:moveTo>
                    <a:pt x="302195" y="0"/>
                  </a:moveTo>
                  <a:lnTo>
                    <a:pt x="96224" y="0"/>
                  </a:lnTo>
                  <a:lnTo>
                    <a:pt x="0" y="166477"/>
                  </a:lnTo>
                  <a:lnTo>
                    <a:pt x="96224" y="332955"/>
                  </a:lnTo>
                  <a:lnTo>
                    <a:pt x="302195" y="332955"/>
                  </a:lnTo>
                  <a:lnTo>
                    <a:pt x="398419" y="166477"/>
                  </a:lnTo>
                  <a:lnTo>
                    <a:pt x="302195" y="0"/>
                  </a:lnTo>
                  <a:close/>
                </a:path>
              </a:pathLst>
            </a:custGeom>
            <a:solidFill>
              <a:srgbClr val="CDD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10995" y="4171218"/>
              <a:ext cx="865505" cy="726440"/>
            </a:xfrm>
            <a:custGeom>
              <a:avLst/>
              <a:gdLst/>
              <a:ahLst/>
              <a:cxnLst/>
              <a:rect l="l" t="t" r="r" b="b"/>
              <a:pathLst>
                <a:path w="865504" h="726439">
                  <a:moveTo>
                    <a:pt x="651483" y="0"/>
                  </a:moveTo>
                  <a:lnTo>
                    <a:pt x="213889" y="0"/>
                  </a:lnTo>
                  <a:lnTo>
                    <a:pt x="0" y="363054"/>
                  </a:lnTo>
                  <a:lnTo>
                    <a:pt x="213889" y="726109"/>
                  </a:lnTo>
                  <a:lnTo>
                    <a:pt x="651483" y="726109"/>
                  </a:lnTo>
                  <a:lnTo>
                    <a:pt x="865372" y="363054"/>
                  </a:lnTo>
                  <a:lnTo>
                    <a:pt x="651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10995" y="4171218"/>
              <a:ext cx="865505" cy="726440"/>
            </a:xfrm>
            <a:custGeom>
              <a:avLst/>
              <a:gdLst/>
              <a:ahLst/>
              <a:cxnLst/>
              <a:rect l="l" t="t" r="r" b="b"/>
              <a:pathLst>
                <a:path w="865504" h="726439">
                  <a:moveTo>
                    <a:pt x="0" y="363054"/>
                  </a:moveTo>
                  <a:lnTo>
                    <a:pt x="213889" y="0"/>
                  </a:lnTo>
                  <a:lnTo>
                    <a:pt x="651483" y="0"/>
                  </a:lnTo>
                  <a:lnTo>
                    <a:pt x="865372" y="363054"/>
                  </a:lnTo>
                  <a:lnTo>
                    <a:pt x="651483" y="726109"/>
                  </a:lnTo>
                  <a:lnTo>
                    <a:pt x="213889" y="726109"/>
                  </a:lnTo>
                  <a:lnTo>
                    <a:pt x="0" y="363054"/>
                  </a:lnTo>
                  <a:close/>
                </a:path>
              </a:pathLst>
            </a:custGeom>
            <a:ln w="12700">
              <a:solidFill>
                <a:srgbClr val="217B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2806350" y="4249928"/>
            <a:ext cx="475615" cy="5435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algn="ctr">
              <a:lnSpc>
                <a:spcPct val="92600"/>
              </a:lnSpc>
              <a:spcBef>
                <a:spcPts val="180"/>
              </a:spcBef>
            </a:pPr>
            <a:r>
              <a:rPr sz="900" spc="-10" dirty="0">
                <a:solidFill>
                  <a:srgbClr val="222C3F"/>
                </a:solidFill>
                <a:latin typeface="Gill Sans MT"/>
                <a:cs typeface="Gill Sans MT"/>
              </a:rPr>
              <a:t>Dedicate </a:t>
            </a:r>
            <a:r>
              <a:rPr sz="900" spc="-25" dirty="0">
                <a:solidFill>
                  <a:srgbClr val="222C3F"/>
                </a:solidFill>
                <a:latin typeface="Gill Sans MT"/>
                <a:cs typeface="Gill Sans MT"/>
              </a:rPr>
              <a:t>d, </a:t>
            </a:r>
            <a:r>
              <a:rPr sz="900" spc="35" dirty="0">
                <a:solidFill>
                  <a:srgbClr val="222C3F"/>
                </a:solidFill>
                <a:latin typeface="Gill Sans MT"/>
                <a:cs typeface="Gill Sans MT"/>
              </a:rPr>
              <a:t>separate </a:t>
            </a:r>
            <a:r>
              <a:rPr sz="900" spc="60" dirty="0">
                <a:solidFill>
                  <a:srgbClr val="222C3F"/>
                </a:solidFill>
                <a:latin typeface="Gill Sans MT"/>
                <a:cs typeface="Gill Sans MT"/>
              </a:rPr>
              <a:t>space</a:t>
            </a:r>
            <a:endParaRPr sz="900">
              <a:latin typeface="Gill Sans MT"/>
              <a:cs typeface="Gill Sans MT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3398292" y="4611475"/>
            <a:ext cx="878205" cy="897255"/>
            <a:chOff x="3398292" y="4611475"/>
            <a:chExt cx="878205" cy="897255"/>
          </a:xfrm>
        </p:grpSpPr>
        <p:sp>
          <p:nvSpPr>
            <p:cNvPr id="83" name="object 83"/>
            <p:cNvSpPr/>
            <p:nvPr/>
          </p:nvSpPr>
          <p:spPr>
            <a:xfrm>
              <a:off x="3639962" y="5175581"/>
              <a:ext cx="398780" cy="333375"/>
            </a:xfrm>
            <a:custGeom>
              <a:avLst/>
              <a:gdLst/>
              <a:ahLst/>
              <a:cxnLst/>
              <a:rect l="l" t="t" r="r" b="b"/>
              <a:pathLst>
                <a:path w="398779" h="333375">
                  <a:moveTo>
                    <a:pt x="302195" y="0"/>
                  </a:moveTo>
                  <a:lnTo>
                    <a:pt x="96224" y="0"/>
                  </a:lnTo>
                  <a:lnTo>
                    <a:pt x="0" y="166479"/>
                  </a:lnTo>
                  <a:lnTo>
                    <a:pt x="96224" y="332957"/>
                  </a:lnTo>
                  <a:lnTo>
                    <a:pt x="302195" y="332957"/>
                  </a:lnTo>
                  <a:lnTo>
                    <a:pt x="398419" y="166479"/>
                  </a:lnTo>
                  <a:lnTo>
                    <a:pt x="302195" y="0"/>
                  </a:lnTo>
                  <a:close/>
                </a:path>
              </a:pathLst>
            </a:custGeom>
            <a:solidFill>
              <a:srgbClr val="CDD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404642" y="4617825"/>
              <a:ext cx="865505" cy="726440"/>
            </a:xfrm>
            <a:custGeom>
              <a:avLst/>
              <a:gdLst/>
              <a:ahLst/>
              <a:cxnLst/>
              <a:rect l="l" t="t" r="r" b="b"/>
              <a:pathLst>
                <a:path w="865504" h="726439">
                  <a:moveTo>
                    <a:pt x="651483" y="0"/>
                  </a:moveTo>
                  <a:lnTo>
                    <a:pt x="213889" y="0"/>
                  </a:lnTo>
                  <a:lnTo>
                    <a:pt x="0" y="363054"/>
                  </a:lnTo>
                  <a:lnTo>
                    <a:pt x="213889" y="726108"/>
                  </a:lnTo>
                  <a:lnTo>
                    <a:pt x="651483" y="726108"/>
                  </a:lnTo>
                  <a:lnTo>
                    <a:pt x="865372" y="363054"/>
                  </a:lnTo>
                  <a:lnTo>
                    <a:pt x="651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04642" y="4617825"/>
              <a:ext cx="865505" cy="726440"/>
            </a:xfrm>
            <a:custGeom>
              <a:avLst/>
              <a:gdLst/>
              <a:ahLst/>
              <a:cxnLst/>
              <a:rect l="l" t="t" r="r" b="b"/>
              <a:pathLst>
                <a:path w="865504" h="726439">
                  <a:moveTo>
                    <a:pt x="0" y="363054"/>
                  </a:moveTo>
                  <a:lnTo>
                    <a:pt x="213889" y="0"/>
                  </a:lnTo>
                  <a:lnTo>
                    <a:pt x="651483" y="0"/>
                  </a:lnTo>
                  <a:lnTo>
                    <a:pt x="865372" y="363054"/>
                  </a:lnTo>
                  <a:lnTo>
                    <a:pt x="651483" y="726109"/>
                  </a:lnTo>
                  <a:lnTo>
                    <a:pt x="213889" y="726109"/>
                  </a:lnTo>
                  <a:lnTo>
                    <a:pt x="0" y="363054"/>
                  </a:lnTo>
                  <a:close/>
                </a:path>
              </a:pathLst>
            </a:custGeom>
            <a:ln w="12700">
              <a:solidFill>
                <a:srgbClr val="217B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3608728" y="4694935"/>
            <a:ext cx="457834" cy="5435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indent="-1270" algn="ctr">
              <a:lnSpc>
                <a:spcPct val="92600"/>
              </a:lnSpc>
              <a:spcBef>
                <a:spcPts val="180"/>
              </a:spcBef>
            </a:pPr>
            <a:r>
              <a:rPr sz="900" spc="-25" dirty="0">
                <a:solidFill>
                  <a:srgbClr val="222C3F"/>
                </a:solidFill>
                <a:latin typeface="Gill Sans MT"/>
                <a:cs typeface="Gill Sans MT"/>
              </a:rPr>
              <a:t>No </a:t>
            </a:r>
            <a:r>
              <a:rPr sz="900" spc="45" dirty="0">
                <a:solidFill>
                  <a:srgbClr val="222C3F"/>
                </a:solidFill>
                <a:latin typeface="Gill Sans MT"/>
                <a:cs typeface="Gill Sans MT"/>
              </a:rPr>
              <a:t>physical </a:t>
            </a:r>
            <a:r>
              <a:rPr sz="900" spc="50" dirty="0">
                <a:solidFill>
                  <a:srgbClr val="222C3F"/>
                </a:solidFill>
                <a:latin typeface="Gill Sans MT"/>
                <a:cs typeface="Gill Sans MT"/>
              </a:rPr>
              <a:t>space </a:t>
            </a:r>
            <a:r>
              <a:rPr sz="900" spc="65" dirty="0">
                <a:solidFill>
                  <a:srgbClr val="222C3F"/>
                </a:solidFill>
                <a:latin typeface="Gill Sans MT"/>
                <a:cs typeface="Gill Sans MT"/>
              </a:rPr>
              <a:t>changes</a:t>
            </a:r>
            <a:endParaRPr sz="900">
              <a:latin typeface="Gill Sans MT"/>
              <a:cs typeface="Gill Sans MT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755816" y="4575881"/>
            <a:ext cx="878205" cy="918210"/>
            <a:chOff x="1755816" y="4575881"/>
            <a:chExt cx="878205" cy="918210"/>
          </a:xfrm>
        </p:grpSpPr>
        <p:sp>
          <p:nvSpPr>
            <p:cNvPr id="88" name="object 88"/>
            <p:cNvSpPr/>
            <p:nvPr/>
          </p:nvSpPr>
          <p:spPr>
            <a:xfrm>
              <a:off x="2199355" y="5160614"/>
              <a:ext cx="398780" cy="333375"/>
            </a:xfrm>
            <a:custGeom>
              <a:avLst/>
              <a:gdLst/>
              <a:ahLst/>
              <a:cxnLst/>
              <a:rect l="l" t="t" r="r" b="b"/>
              <a:pathLst>
                <a:path w="398780" h="333375">
                  <a:moveTo>
                    <a:pt x="302195" y="0"/>
                  </a:moveTo>
                  <a:lnTo>
                    <a:pt x="96224" y="0"/>
                  </a:lnTo>
                  <a:lnTo>
                    <a:pt x="0" y="166477"/>
                  </a:lnTo>
                  <a:lnTo>
                    <a:pt x="96224" y="332955"/>
                  </a:lnTo>
                  <a:lnTo>
                    <a:pt x="302195" y="332955"/>
                  </a:lnTo>
                  <a:lnTo>
                    <a:pt x="398419" y="166477"/>
                  </a:lnTo>
                  <a:lnTo>
                    <a:pt x="302195" y="0"/>
                  </a:lnTo>
                  <a:close/>
                </a:path>
              </a:pathLst>
            </a:custGeom>
            <a:solidFill>
              <a:srgbClr val="CDD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762166" y="4582231"/>
              <a:ext cx="865505" cy="726440"/>
            </a:xfrm>
            <a:custGeom>
              <a:avLst/>
              <a:gdLst/>
              <a:ahLst/>
              <a:cxnLst/>
              <a:rect l="l" t="t" r="r" b="b"/>
              <a:pathLst>
                <a:path w="865505" h="726439">
                  <a:moveTo>
                    <a:pt x="651483" y="0"/>
                  </a:moveTo>
                  <a:lnTo>
                    <a:pt x="213889" y="0"/>
                  </a:lnTo>
                  <a:lnTo>
                    <a:pt x="0" y="363054"/>
                  </a:lnTo>
                  <a:lnTo>
                    <a:pt x="213889" y="726108"/>
                  </a:lnTo>
                  <a:lnTo>
                    <a:pt x="651483" y="726108"/>
                  </a:lnTo>
                  <a:lnTo>
                    <a:pt x="865371" y="363054"/>
                  </a:lnTo>
                  <a:lnTo>
                    <a:pt x="651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762166" y="4582231"/>
              <a:ext cx="865505" cy="726440"/>
            </a:xfrm>
            <a:custGeom>
              <a:avLst/>
              <a:gdLst/>
              <a:ahLst/>
              <a:cxnLst/>
              <a:rect l="l" t="t" r="r" b="b"/>
              <a:pathLst>
                <a:path w="865505" h="726439">
                  <a:moveTo>
                    <a:pt x="0" y="363054"/>
                  </a:moveTo>
                  <a:lnTo>
                    <a:pt x="213889" y="0"/>
                  </a:lnTo>
                  <a:lnTo>
                    <a:pt x="651483" y="0"/>
                  </a:lnTo>
                  <a:lnTo>
                    <a:pt x="865372" y="363054"/>
                  </a:lnTo>
                  <a:lnTo>
                    <a:pt x="651483" y="726109"/>
                  </a:lnTo>
                  <a:lnTo>
                    <a:pt x="213889" y="726109"/>
                  </a:lnTo>
                  <a:lnTo>
                    <a:pt x="0" y="363054"/>
                  </a:lnTo>
                  <a:close/>
                </a:path>
              </a:pathLst>
            </a:custGeom>
            <a:ln w="12700">
              <a:solidFill>
                <a:srgbClr val="217B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1962283" y="4722367"/>
            <a:ext cx="465455" cy="4159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ct val="92200"/>
              </a:lnSpc>
              <a:spcBef>
                <a:spcPts val="185"/>
              </a:spcBef>
            </a:pPr>
            <a:r>
              <a:rPr sz="900" spc="-20" dirty="0">
                <a:solidFill>
                  <a:srgbClr val="222C3F"/>
                </a:solidFill>
                <a:latin typeface="Gill Sans MT"/>
                <a:cs typeface="Gill Sans MT"/>
              </a:rPr>
              <a:t>Few, </a:t>
            </a:r>
            <a:r>
              <a:rPr sz="900" spc="35" dirty="0">
                <a:solidFill>
                  <a:srgbClr val="222C3F"/>
                </a:solidFill>
                <a:latin typeface="Gill Sans MT"/>
                <a:cs typeface="Gill Sans MT"/>
              </a:rPr>
              <a:t>dedicate </a:t>
            </a:r>
            <a:r>
              <a:rPr sz="900" dirty="0">
                <a:solidFill>
                  <a:srgbClr val="222C3F"/>
                </a:solidFill>
                <a:latin typeface="Gill Sans MT"/>
                <a:cs typeface="Gill Sans MT"/>
              </a:rPr>
              <a:t>d</a:t>
            </a:r>
            <a:r>
              <a:rPr sz="900" spc="2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900" spc="40" dirty="0">
                <a:solidFill>
                  <a:srgbClr val="222C3F"/>
                </a:solidFill>
                <a:latin typeface="Gill Sans MT"/>
                <a:cs typeface="Gill Sans MT"/>
              </a:rPr>
              <a:t>beds</a:t>
            </a:r>
            <a:endParaRPr sz="900">
              <a:latin typeface="Gill Sans MT"/>
              <a:cs typeface="Gill Sans MT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2515689" y="5936554"/>
            <a:ext cx="967105" cy="739140"/>
            <a:chOff x="2515689" y="5936554"/>
            <a:chExt cx="967105" cy="739140"/>
          </a:xfrm>
        </p:grpSpPr>
        <p:sp>
          <p:nvSpPr>
            <p:cNvPr id="93" name="object 93"/>
            <p:cNvSpPr/>
            <p:nvPr/>
          </p:nvSpPr>
          <p:spPr>
            <a:xfrm>
              <a:off x="2515689" y="5951147"/>
              <a:ext cx="398780" cy="333375"/>
            </a:xfrm>
            <a:custGeom>
              <a:avLst/>
              <a:gdLst/>
              <a:ahLst/>
              <a:cxnLst/>
              <a:rect l="l" t="t" r="r" b="b"/>
              <a:pathLst>
                <a:path w="398780" h="333375">
                  <a:moveTo>
                    <a:pt x="302195" y="0"/>
                  </a:moveTo>
                  <a:lnTo>
                    <a:pt x="96224" y="0"/>
                  </a:lnTo>
                  <a:lnTo>
                    <a:pt x="0" y="166478"/>
                  </a:lnTo>
                  <a:lnTo>
                    <a:pt x="96224" y="332955"/>
                  </a:lnTo>
                  <a:lnTo>
                    <a:pt x="302195" y="332955"/>
                  </a:lnTo>
                  <a:lnTo>
                    <a:pt x="398419" y="166478"/>
                  </a:lnTo>
                  <a:lnTo>
                    <a:pt x="302195" y="0"/>
                  </a:lnTo>
                  <a:close/>
                </a:path>
              </a:pathLst>
            </a:custGeom>
            <a:solidFill>
              <a:srgbClr val="CDD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10995" y="5942904"/>
              <a:ext cx="865505" cy="726440"/>
            </a:xfrm>
            <a:custGeom>
              <a:avLst/>
              <a:gdLst/>
              <a:ahLst/>
              <a:cxnLst/>
              <a:rect l="l" t="t" r="r" b="b"/>
              <a:pathLst>
                <a:path w="865504" h="726440">
                  <a:moveTo>
                    <a:pt x="651483" y="0"/>
                  </a:moveTo>
                  <a:lnTo>
                    <a:pt x="213889" y="0"/>
                  </a:lnTo>
                  <a:lnTo>
                    <a:pt x="0" y="363054"/>
                  </a:lnTo>
                  <a:lnTo>
                    <a:pt x="213889" y="726109"/>
                  </a:lnTo>
                  <a:lnTo>
                    <a:pt x="651483" y="726109"/>
                  </a:lnTo>
                  <a:lnTo>
                    <a:pt x="865372" y="363054"/>
                  </a:lnTo>
                  <a:lnTo>
                    <a:pt x="651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0995" y="5942904"/>
              <a:ext cx="865505" cy="726440"/>
            </a:xfrm>
            <a:custGeom>
              <a:avLst/>
              <a:gdLst/>
              <a:ahLst/>
              <a:cxnLst/>
              <a:rect l="l" t="t" r="r" b="b"/>
              <a:pathLst>
                <a:path w="865504" h="726440">
                  <a:moveTo>
                    <a:pt x="0" y="363054"/>
                  </a:moveTo>
                  <a:lnTo>
                    <a:pt x="213889" y="0"/>
                  </a:lnTo>
                  <a:lnTo>
                    <a:pt x="651483" y="0"/>
                  </a:lnTo>
                  <a:lnTo>
                    <a:pt x="865372" y="363054"/>
                  </a:lnTo>
                  <a:lnTo>
                    <a:pt x="651483" y="726109"/>
                  </a:lnTo>
                  <a:lnTo>
                    <a:pt x="213889" y="726109"/>
                  </a:lnTo>
                  <a:lnTo>
                    <a:pt x="0" y="363054"/>
                  </a:lnTo>
                  <a:close/>
                </a:path>
              </a:pathLst>
            </a:custGeom>
            <a:ln w="12700">
              <a:solidFill>
                <a:srgbClr val="217B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2796032" y="5959855"/>
            <a:ext cx="494665" cy="6565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065" marR="5080" indent="635" algn="ctr">
              <a:lnSpc>
                <a:spcPct val="90000"/>
              </a:lnSpc>
              <a:spcBef>
                <a:spcPts val="204"/>
              </a:spcBef>
            </a:pPr>
            <a:r>
              <a:rPr sz="900" spc="-20" dirty="0">
                <a:solidFill>
                  <a:srgbClr val="222C3F"/>
                </a:solidFill>
                <a:latin typeface="Gill Sans MT"/>
                <a:cs typeface="Gill Sans MT"/>
              </a:rPr>
              <a:t>Few, </a:t>
            </a:r>
            <a:r>
              <a:rPr sz="900" spc="35" dirty="0">
                <a:solidFill>
                  <a:srgbClr val="222C3F"/>
                </a:solidFill>
                <a:latin typeface="Gill Sans MT"/>
                <a:cs typeface="Gill Sans MT"/>
              </a:rPr>
              <a:t>dedicate </a:t>
            </a:r>
            <a:r>
              <a:rPr sz="900" dirty="0">
                <a:solidFill>
                  <a:srgbClr val="222C3F"/>
                </a:solidFill>
                <a:latin typeface="Gill Sans MT"/>
                <a:cs typeface="Gill Sans MT"/>
              </a:rPr>
              <a:t>d</a:t>
            </a:r>
            <a:r>
              <a:rPr sz="900" spc="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900" spc="60" dirty="0">
                <a:solidFill>
                  <a:srgbClr val="222C3F"/>
                </a:solidFill>
                <a:latin typeface="Gill Sans MT"/>
                <a:cs typeface="Gill Sans MT"/>
              </a:rPr>
              <a:t>beds</a:t>
            </a:r>
            <a:r>
              <a:rPr sz="900" spc="-1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900" spc="-25" dirty="0">
                <a:solidFill>
                  <a:srgbClr val="222C3F"/>
                </a:solidFill>
                <a:latin typeface="Gill Sans MT"/>
                <a:cs typeface="Gill Sans MT"/>
              </a:rPr>
              <a:t>at </a:t>
            </a:r>
            <a:r>
              <a:rPr sz="900" spc="45" dirty="0">
                <a:solidFill>
                  <a:srgbClr val="222C3F"/>
                </a:solidFill>
                <a:latin typeface="Gill Sans MT"/>
                <a:cs typeface="Gill Sans MT"/>
              </a:rPr>
              <a:t>specific </a:t>
            </a:r>
            <a:r>
              <a:rPr sz="900" spc="40" dirty="0">
                <a:solidFill>
                  <a:srgbClr val="222C3F"/>
                </a:solidFill>
                <a:latin typeface="Gill Sans MT"/>
                <a:cs typeface="Gill Sans MT"/>
              </a:rPr>
              <a:t>times</a:t>
            </a:r>
            <a:endParaRPr sz="900">
              <a:latin typeface="Gill Sans MT"/>
              <a:cs typeface="Gill Sans MT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1807315" y="5328946"/>
            <a:ext cx="878205" cy="900430"/>
            <a:chOff x="1807315" y="5328946"/>
            <a:chExt cx="878205" cy="900430"/>
          </a:xfrm>
        </p:grpSpPr>
        <p:sp>
          <p:nvSpPr>
            <p:cNvPr id="98" name="object 98"/>
            <p:cNvSpPr/>
            <p:nvPr/>
          </p:nvSpPr>
          <p:spPr>
            <a:xfrm>
              <a:off x="2043089" y="5328946"/>
              <a:ext cx="398780" cy="333375"/>
            </a:xfrm>
            <a:custGeom>
              <a:avLst/>
              <a:gdLst/>
              <a:ahLst/>
              <a:cxnLst/>
              <a:rect l="l" t="t" r="r" b="b"/>
              <a:pathLst>
                <a:path w="398780" h="333375">
                  <a:moveTo>
                    <a:pt x="302193" y="0"/>
                  </a:moveTo>
                  <a:lnTo>
                    <a:pt x="96222" y="0"/>
                  </a:lnTo>
                  <a:lnTo>
                    <a:pt x="0" y="166477"/>
                  </a:lnTo>
                  <a:lnTo>
                    <a:pt x="96222" y="332956"/>
                  </a:lnTo>
                  <a:lnTo>
                    <a:pt x="302193" y="332956"/>
                  </a:lnTo>
                  <a:lnTo>
                    <a:pt x="398418" y="166477"/>
                  </a:lnTo>
                  <a:lnTo>
                    <a:pt x="302193" y="0"/>
                  </a:lnTo>
                  <a:close/>
                </a:path>
              </a:pathLst>
            </a:custGeom>
            <a:solidFill>
              <a:srgbClr val="CDD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13665" y="5496298"/>
              <a:ext cx="865505" cy="726440"/>
            </a:xfrm>
            <a:custGeom>
              <a:avLst/>
              <a:gdLst/>
              <a:ahLst/>
              <a:cxnLst/>
              <a:rect l="l" t="t" r="r" b="b"/>
              <a:pathLst>
                <a:path w="865505" h="726439">
                  <a:moveTo>
                    <a:pt x="651482" y="0"/>
                  </a:moveTo>
                  <a:lnTo>
                    <a:pt x="213888" y="0"/>
                  </a:lnTo>
                  <a:lnTo>
                    <a:pt x="0" y="363055"/>
                  </a:lnTo>
                  <a:lnTo>
                    <a:pt x="213888" y="726109"/>
                  </a:lnTo>
                  <a:lnTo>
                    <a:pt x="651482" y="726109"/>
                  </a:lnTo>
                  <a:lnTo>
                    <a:pt x="865371" y="363055"/>
                  </a:lnTo>
                  <a:lnTo>
                    <a:pt x="65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13665" y="5496298"/>
              <a:ext cx="865505" cy="726440"/>
            </a:xfrm>
            <a:custGeom>
              <a:avLst/>
              <a:gdLst/>
              <a:ahLst/>
              <a:cxnLst/>
              <a:rect l="l" t="t" r="r" b="b"/>
              <a:pathLst>
                <a:path w="865505" h="726439">
                  <a:moveTo>
                    <a:pt x="0" y="363054"/>
                  </a:moveTo>
                  <a:lnTo>
                    <a:pt x="213889" y="0"/>
                  </a:lnTo>
                  <a:lnTo>
                    <a:pt x="651483" y="0"/>
                  </a:lnTo>
                  <a:lnTo>
                    <a:pt x="865372" y="363054"/>
                  </a:lnTo>
                  <a:lnTo>
                    <a:pt x="651483" y="726109"/>
                  </a:lnTo>
                  <a:lnTo>
                    <a:pt x="213889" y="726109"/>
                  </a:lnTo>
                  <a:lnTo>
                    <a:pt x="0" y="363054"/>
                  </a:lnTo>
                  <a:close/>
                </a:path>
              </a:pathLst>
            </a:custGeom>
            <a:ln w="12700">
              <a:solidFill>
                <a:srgbClr val="217B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2009019" y="5511800"/>
            <a:ext cx="474980" cy="6597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90170" marR="81915" algn="ctr">
              <a:lnSpc>
                <a:spcPts val="1010"/>
              </a:lnSpc>
              <a:spcBef>
                <a:spcPts val="190"/>
              </a:spcBef>
            </a:pPr>
            <a:r>
              <a:rPr sz="900" spc="-10" dirty="0">
                <a:solidFill>
                  <a:srgbClr val="222C3F"/>
                </a:solidFill>
                <a:latin typeface="Gill Sans MT"/>
                <a:cs typeface="Gill Sans MT"/>
              </a:rPr>
              <a:t>Entire </a:t>
            </a:r>
            <a:r>
              <a:rPr sz="900" spc="-25" dirty="0">
                <a:solidFill>
                  <a:srgbClr val="222C3F"/>
                </a:solidFill>
                <a:latin typeface="Gill Sans MT"/>
                <a:cs typeface="Gill Sans MT"/>
              </a:rPr>
              <a:t>GED</a:t>
            </a:r>
            <a:endParaRPr sz="900">
              <a:latin typeface="Gill Sans MT"/>
              <a:cs typeface="Gill Sans MT"/>
            </a:endParaRPr>
          </a:p>
          <a:p>
            <a:pPr marL="12700" marR="5080" algn="ctr">
              <a:lnSpc>
                <a:spcPct val="87800"/>
              </a:lnSpc>
              <a:spcBef>
                <a:spcPts val="35"/>
              </a:spcBef>
            </a:pPr>
            <a:r>
              <a:rPr sz="900" spc="45" dirty="0">
                <a:solidFill>
                  <a:srgbClr val="222C3F"/>
                </a:solidFill>
                <a:latin typeface="Gill Sans MT"/>
                <a:cs typeface="Gill Sans MT"/>
              </a:rPr>
              <a:t>made </a:t>
            </a:r>
            <a:r>
              <a:rPr sz="900" spc="-10" dirty="0">
                <a:solidFill>
                  <a:srgbClr val="222C3F"/>
                </a:solidFill>
                <a:latin typeface="Gill Sans MT"/>
                <a:cs typeface="Gill Sans MT"/>
              </a:rPr>
              <a:t>geriatric- friendly</a:t>
            </a:r>
            <a:endParaRPr sz="900">
              <a:latin typeface="Gill Sans MT"/>
              <a:cs typeface="Gill Sans MT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387432" y="5499821"/>
            <a:ext cx="878205" cy="739140"/>
            <a:chOff x="3387432" y="5499821"/>
            <a:chExt cx="878205" cy="739140"/>
          </a:xfrm>
        </p:grpSpPr>
        <p:sp>
          <p:nvSpPr>
            <p:cNvPr id="103" name="object 103"/>
            <p:cNvSpPr/>
            <p:nvPr/>
          </p:nvSpPr>
          <p:spPr>
            <a:xfrm>
              <a:off x="3393782" y="5506171"/>
              <a:ext cx="865505" cy="726440"/>
            </a:xfrm>
            <a:custGeom>
              <a:avLst/>
              <a:gdLst/>
              <a:ahLst/>
              <a:cxnLst/>
              <a:rect l="l" t="t" r="r" b="b"/>
              <a:pathLst>
                <a:path w="865504" h="726439">
                  <a:moveTo>
                    <a:pt x="651483" y="0"/>
                  </a:moveTo>
                  <a:lnTo>
                    <a:pt x="213889" y="0"/>
                  </a:lnTo>
                  <a:lnTo>
                    <a:pt x="0" y="363054"/>
                  </a:lnTo>
                  <a:lnTo>
                    <a:pt x="213889" y="726108"/>
                  </a:lnTo>
                  <a:lnTo>
                    <a:pt x="651483" y="726108"/>
                  </a:lnTo>
                  <a:lnTo>
                    <a:pt x="865371" y="363054"/>
                  </a:lnTo>
                  <a:lnTo>
                    <a:pt x="651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393782" y="5506171"/>
              <a:ext cx="865505" cy="726440"/>
            </a:xfrm>
            <a:custGeom>
              <a:avLst/>
              <a:gdLst/>
              <a:ahLst/>
              <a:cxnLst/>
              <a:rect l="l" t="t" r="r" b="b"/>
              <a:pathLst>
                <a:path w="865504" h="726439">
                  <a:moveTo>
                    <a:pt x="0" y="363054"/>
                  </a:moveTo>
                  <a:lnTo>
                    <a:pt x="213889" y="0"/>
                  </a:lnTo>
                  <a:lnTo>
                    <a:pt x="651483" y="0"/>
                  </a:lnTo>
                  <a:lnTo>
                    <a:pt x="865372" y="363054"/>
                  </a:lnTo>
                  <a:lnTo>
                    <a:pt x="651483" y="726109"/>
                  </a:lnTo>
                  <a:lnTo>
                    <a:pt x="213889" y="726109"/>
                  </a:lnTo>
                  <a:lnTo>
                    <a:pt x="0" y="363054"/>
                  </a:lnTo>
                  <a:close/>
                </a:path>
              </a:pathLst>
            </a:custGeom>
            <a:ln w="12700">
              <a:solidFill>
                <a:srgbClr val="217B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3574055" y="5706871"/>
            <a:ext cx="504190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63500" marR="5080" indent="-50800">
              <a:lnSpc>
                <a:spcPts val="1010"/>
              </a:lnSpc>
              <a:spcBef>
                <a:spcPts val="190"/>
              </a:spcBef>
            </a:pPr>
            <a:r>
              <a:rPr sz="900" spc="-10" dirty="0">
                <a:solidFill>
                  <a:srgbClr val="222C3F"/>
                </a:solidFill>
                <a:latin typeface="Gill Sans MT"/>
                <a:cs typeface="Gill Sans MT"/>
              </a:rPr>
              <a:t>Improved </a:t>
            </a:r>
            <a:r>
              <a:rPr sz="900" spc="35" dirty="0">
                <a:solidFill>
                  <a:srgbClr val="222C3F"/>
                </a:solidFill>
                <a:latin typeface="Gill Sans MT"/>
                <a:cs typeface="Gill Sans MT"/>
              </a:rPr>
              <a:t>lighting</a:t>
            </a:r>
            <a:endParaRPr sz="900">
              <a:latin typeface="Gill Sans MT"/>
              <a:cs typeface="Gill Sans MT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2507375" y="4970658"/>
            <a:ext cx="1137920" cy="899160"/>
            <a:chOff x="2507375" y="4970658"/>
            <a:chExt cx="1137920" cy="899160"/>
          </a:xfrm>
        </p:grpSpPr>
        <p:sp>
          <p:nvSpPr>
            <p:cNvPr id="107" name="object 107"/>
            <p:cNvSpPr/>
            <p:nvPr/>
          </p:nvSpPr>
          <p:spPr>
            <a:xfrm>
              <a:off x="2513725" y="4977008"/>
              <a:ext cx="1125220" cy="886460"/>
            </a:xfrm>
            <a:custGeom>
              <a:avLst/>
              <a:gdLst/>
              <a:ahLst/>
              <a:cxnLst/>
              <a:rect l="l" t="t" r="r" b="b"/>
              <a:pathLst>
                <a:path w="1125220" h="886460">
                  <a:moveTo>
                    <a:pt x="846776" y="0"/>
                  </a:moveTo>
                  <a:lnTo>
                    <a:pt x="277972" y="0"/>
                  </a:lnTo>
                  <a:lnTo>
                    <a:pt x="0" y="442983"/>
                  </a:lnTo>
                  <a:lnTo>
                    <a:pt x="277972" y="885967"/>
                  </a:lnTo>
                  <a:lnTo>
                    <a:pt x="846776" y="885967"/>
                  </a:lnTo>
                  <a:lnTo>
                    <a:pt x="1124748" y="442983"/>
                  </a:lnTo>
                  <a:lnTo>
                    <a:pt x="846776" y="0"/>
                  </a:lnTo>
                  <a:close/>
                </a:path>
              </a:pathLst>
            </a:custGeom>
            <a:solidFill>
              <a:srgbClr val="558ED5">
                <a:alpha val="7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513725" y="4977008"/>
              <a:ext cx="1125220" cy="886460"/>
            </a:xfrm>
            <a:custGeom>
              <a:avLst/>
              <a:gdLst/>
              <a:ahLst/>
              <a:cxnLst/>
              <a:rect l="l" t="t" r="r" b="b"/>
              <a:pathLst>
                <a:path w="1125220" h="886460">
                  <a:moveTo>
                    <a:pt x="0" y="442984"/>
                  </a:moveTo>
                  <a:lnTo>
                    <a:pt x="277972" y="0"/>
                  </a:lnTo>
                  <a:lnTo>
                    <a:pt x="846776" y="0"/>
                  </a:lnTo>
                  <a:lnTo>
                    <a:pt x="1124749" y="442984"/>
                  </a:lnTo>
                  <a:lnTo>
                    <a:pt x="846776" y="885968"/>
                  </a:lnTo>
                  <a:lnTo>
                    <a:pt x="277972" y="885968"/>
                  </a:lnTo>
                  <a:lnTo>
                    <a:pt x="0" y="442984"/>
                  </a:lnTo>
                  <a:close/>
                </a:path>
              </a:pathLst>
            </a:custGeom>
            <a:ln w="12700">
              <a:solidFill>
                <a:srgbClr val="217B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2731611" y="5189220"/>
            <a:ext cx="689610" cy="431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99060" marR="5080" indent="-86995">
              <a:lnSpc>
                <a:spcPts val="1510"/>
              </a:lnSpc>
              <a:spcBef>
                <a:spcPts val="290"/>
              </a:spcBef>
            </a:pPr>
            <a:r>
              <a:rPr sz="1400" spc="90" dirty="0">
                <a:solidFill>
                  <a:srgbClr val="222C3F"/>
                </a:solidFill>
                <a:latin typeface="Gill Sans MT"/>
                <a:cs typeface="Gill Sans MT"/>
              </a:rPr>
              <a:t>Physical </a:t>
            </a:r>
            <a:r>
              <a:rPr sz="1400" spc="110" dirty="0">
                <a:solidFill>
                  <a:srgbClr val="222C3F"/>
                </a:solidFill>
                <a:latin typeface="Gill Sans MT"/>
                <a:cs typeface="Gill Sans MT"/>
              </a:rPr>
              <a:t>Space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4379349" y="4531287"/>
            <a:ext cx="1901825" cy="852805"/>
            <a:chOff x="4379349" y="4531287"/>
            <a:chExt cx="1901825" cy="852805"/>
          </a:xfrm>
        </p:grpSpPr>
        <p:sp>
          <p:nvSpPr>
            <p:cNvPr id="111" name="object 111"/>
            <p:cNvSpPr/>
            <p:nvPr/>
          </p:nvSpPr>
          <p:spPr>
            <a:xfrm>
              <a:off x="4385699" y="4537637"/>
              <a:ext cx="1889125" cy="840105"/>
            </a:xfrm>
            <a:custGeom>
              <a:avLst/>
              <a:gdLst/>
              <a:ahLst/>
              <a:cxnLst/>
              <a:rect l="l" t="t" r="r" b="b"/>
              <a:pathLst>
                <a:path w="1889125" h="840104">
                  <a:moveTo>
                    <a:pt x="1649026" y="0"/>
                  </a:moveTo>
                  <a:lnTo>
                    <a:pt x="239961" y="0"/>
                  </a:lnTo>
                  <a:lnTo>
                    <a:pt x="0" y="419957"/>
                  </a:lnTo>
                  <a:lnTo>
                    <a:pt x="239961" y="839913"/>
                  </a:lnTo>
                  <a:lnTo>
                    <a:pt x="1649026" y="839913"/>
                  </a:lnTo>
                  <a:lnTo>
                    <a:pt x="1888989" y="419957"/>
                  </a:lnTo>
                  <a:lnTo>
                    <a:pt x="1649026" y="0"/>
                  </a:lnTo>
                  <a:close/>
                </a:path>
              </a:pathLst>
            </a:custGeom>
            <a:solidFill>
              <a:srgbClr val="2D9384">
                <a:alpha val="7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385699" y="4537637"/>
              <a:ext cx="1889125" cy="840105"/>
            </a:xfrm>
            <a:custGeom>
              <a:avLst/>
              <a:gdLst/>
              <a:ahLst/>
              <a:cxnLst/>
              <a:rect l="l" t="t" r="r" b="b"/>
              <a:pathLst>
                <a:path w="1889125" h="840104">
                  <a:moveTo>
                    <a:pt x="0" y="419957"/>
                  </a:moveTo>
                  <a:lnTo>
                    <a:pt x="239961" y="0"/>
                  </a:lnTo>
                  <a:lnTo>
                    <a:pt x="1649027" y="0"/>
                  </a:lnTo>
                  <a:lnTo>
                    <a:pt x="1888989" y="419957"/>
                  </a:lnTo>
                  <a:lnTo>
                    <a:pt x="1649027" y="839913"/>
                  </a:lnTo>
                  <a:lnTo>
                    <a:pt x="239961" y="839913"/>
                  </a:lnTo>
                  <a:lnTo>
                    <a:pt x="0" y="419957"/>
                  </a:lnTo>
                  <a:close/>
                </a:path>
              </a:pathLst>
            </a:custGeom>
            <a:ln w="12700">
              <a:solidFill>
                <a:srgbClr val="3351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4927159" y="4836667"/>
            <a:ext cx="806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22C3F"/>
                </a:solidFill>
                <a:latin typeface="Trebuchet MS"/>
                <a:cs typeface="Trebuchet MS"/>
              </a:rPr>
              <a:t>Community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4927806" y="3725538"/>
            <a:ext cx="1532255" cy="742950"/>
            <a:chOff x="4927806" y="3725538"/>
            <a:chExt cx="1532255" cy="742950"/>
          </a:xfrm>
        </p:grpSpPr>
        <p:sp>
          <p:nvSpPr>
            <p:cNvPr id="115" name="object 115"/>
            <p:cNvSpPr/>
            <p:nvPr/>
          </p:nvSpPr>
          <p:spPr>
            <a:xfrm>
              <a:off x="6093247" y="3725538"/>
              <a:ext cx="366395" cy="316230"/>
            </a:xfrm>
            <a:custGeom>
              <a:avLst/>
              <a:gdLst/>
              <a:ahLst/>
              <a:cxnLst/>
              <a:rect l="l" t="t" r="r" b="b"/>
              <a:pathLst>
                <a:path w="366395" h="316229">
                  <a:moveTo>
                    <a:pt x="275115" y="0"/>
                  </a:moveTo>
                  <a:lnTo>
                    <a:pt x="91222" y="0"/>
                  </a:lnTo>
                  <a:lnTo>
                    <a:pt x="0" y="157822"/>
                  </a:lnTo>
                  <a:lnTo>
                    <a:pt x="91222" y="315647"/>
                  </a:lnTo>
                  <a:lnTo>
                    <a:pt x="275115" y="315647"/>
                  </a:lnTo>
                  <a:lnTo>
                    <a:pt x="366336" y="157822"/>
                  </a:lnTo>
                  <a:lnTo>
                    <a:pt x="275115" y="0"/>
                  </a:lnTo>
                  <a:close/>
                </a:path>
              </a:pathLst>
            </a:custGeom>
            <a:solidFill>
              <a:srgbClr val="CED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934156" y="3773734"/>
              <a:ext cx="796290" cy="688975"/>
            </a:xfrm>
            <a:custGeom>
              <a:avLst/>
              <a:gdLst/>
              <a:ahLst/>
              <a:cxnLst/>
              <a:rect l="l" t="t" r="r" b="b"/>
              <a:pathLst>
                <a:path w="796289" h="688975">
                  <a:moveTo>
                    <a:pt x="599023" y="0"/>
                  </a:moveTo>
                  <a:lnTo>
                    <a:pt x="196665" y="0"/>
                  </a:lnTo>
                  <a:lnTo>
                    <a:pt x="0" y="344182"/>
                  </a:lnTo>
                  <a:lnTo>
                    <a:pt x="196665" y="688365"/>
                  </a:lnTo>
                  <a:lnTo>
                    <a:pt x="599023" y="688365"/>
                  </a:lnTo>
                  <a:lnTo>
                    <a:pt x="795689" y="344182"/>
                  </a:lnTo>
                  <a:lnTo>
                    <a:pt x="599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934156" y="3773734"/>
              <a:ext cx="796290" cy="688975"/>
            </a:xfrm>
            <a:custGeom>
              <a:avLst/>
              <a:gdLst/>
              <a:ahLst/>
              <a:cxnLst/>
              <a:rect l="l" t="t" r="r" b="b"/>
              <a:pathLst>
                <a:path w="796289" h="688975">
                  <a:moveTo>
                    <a:pt x="0" y="344182"/>
                  </a:moveTo>
                  <a:lnTo>
                    <a:pt x="196665" y="0"/>
                  </a:lnTo>
                  <a:lnTo>
                    <a:pt x="599023" y="0"/>
                  </a:lnTo>
                  <a:lnTo>
                    <a:pt x="795689" y="344182"/>
                  </a:lnTo>
                  <a:lnTo>
                    <a:pt x="599023" y="688365"/>
                  </a:lnTo>
                  <a:lnTo>
                    <a:pt x="196665" y="688365"/>
                  </a:lnTo>
                  <a:lnTo>
                    <a:pt x="0" y="344182"/>
                  </a:lnTo>
                  <a:close/>
                </a:path>
              </a:pathLst>
            </a:custGeom>
            <a:ln w="12700">
              <a:solidFill>
                <a:srgbClr val="3351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5094860" y="4043679"/>
            <a:ext cx="4749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35" dirty="0">
                <a:solidFill>
                  <a:srgbClr val="222C3F"/>
                </a:solidFill>
                <a:latin typeface="Gill Sans MT"/>
                <a:cs typeface="Gill Sans MT"/>
              </a:rPr>
              <a:t>SNFs/ALFs</a:t>
            </a:r>
            <a:endParaRPr sz="700">
              <a:latin typeface="Gill Sans MT"/>
              <a:cs typeface="Gill Sans MT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5657546" y="4148213"/>
            <a:ext cx="808990" cy="893444"/>
            <a:chOff x="5657546" y="4148213"/>
            <a:chExt cx="808990" cy="893444"/>
          </a:xfrm>
        </p:grpSpPr>
        <p:sp>
          <p:nvSpPr>
            <p:cNvPr id="120" name="object 120"/>
            <p:cNvSpPr/>
            <p:nvPr/>
          </p:nvSpPr>
          <p:spPr>
            <a:xfrm>
              <a:off x="5880265" y="4725889"/>
              <a:ext cx="366395" cy="316230"/>
            </a:xfrm>
            <a:custGeom>
              <a:avLst/>
              <a:gdLst/>
              <a:ahLst/>
              <a:cxnLst/>
              <a:rect l="l" t="t" r="r" b="b"/>
              <a:pathLst>
                <a:path w="366395" h="316229">
                  <a:moveTo>
                    <a:pt x="275115" y="0"/>
                  </a:moveTo>
                  <a:lnTo>
                    <a:pt x="91222" y="0"/>
                  </a:lnTo>
                  <a:lnTo>
                    <a:pt x="0" y="157824"/>
                  </a:lnTo>
                  <a:lnTo>
                    <a:pt x="91222" y="315648"/>
                  </a:lnTo>
                  <a:lnTo>
                    <a:pt x="275115" y="315648"/>
                  </a:lnTo>
                  <a:lnTo>
                    <a:pt x="366337" y="157824"/>
                  </a:lnTo>
                  <a:lnTo>
                    <a:pt x="275115" y="0"/>
                  </a:lnTo>
                  <a:close/>
                </a:path>
              </a:pathLst>
            </a:custGeom>
            <a:solidFill>
              <a:srgbClr val="CED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63896" y="4154563"/>
              <a:ext cx="796290" cy="688975"/>
            </a:xfrm>
            <a:custGeom>
              <a:avLst/>
              <a:gdLst/>
              <a:ahLst/>
              <a:cxnLst/>
              <a:rect l="l" t="t" r="r" b="b"/>
              <a:pathLst>
                <a:path w="796289" h="688975">
                  <a:moveTo>
                    <a:pt x="599022" y="0"/>
                  </a:moveTo>
                  <a:lnTo>
                    <a:pt x="196665" y="0"/>
                  </a:lnTo>
                  <a:lnTo>
                    <a:pt x="0" y="344182"/>
                  </a:lnTo>
                  <a:lnTo>
                    <a:pt x="196665" y="688365"/>
                  </a:lnTo>
                  <a:lnTo>
                    <a:pt x="599022" y="688365"/>
                  </a:lnTo>
                  <a:lnTo>
                    <a:pt x="795688" y="344182"/>
                  </a:lnTo>
                  <a:lnTo>
                    <a:pt x="599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63896" y="4154563"/>
              <a:ext cx="796290" cy="688975"/>
            </a:xfrm>
            <a:custGeom>
              <a:avLst/>
              <a:gdLst/>
              <a:ahLst/>
              <a:cxnLst/>
              <a:rect l="l" t="t" r="r" b="b"/>
              <a:pathLst>
                <a:path w="796289" h="688975">
                  <a:moveTo>
                    <a:pt x="0" y="344182"/>
                  </a:moveTo>
                  <a:lnTo>
                    <a:pt x="196665" y="0"/>
                  </a:lnTo>
                  <a:lnTo>
                    <a:pt x="599023" y="0"/>
                  </a:lnTo>
                  <a:lnTo>
                    <a:pt x="795689" y="344182"/>
                  </a:lnTo>
                  <a:lnTo>
                    <a:pt x="599023" y="688365"/>
                  </a:lnTo>
                  <a:lnTo>
                    <a:pt x="196665" y="688365"/>
                  </a:lnTo>
                  <a:lnTo>
                    <a:pt x="0" y="344182"/>
                  </a:lnTo>
                  <a:close/>
                </a:path>
              </a:pathLst>
            </a:custGeom>
            <a:ln w="12700">
              <a:solidFill>
                <a:srgbClr val="3351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5919754" y="4375911"/>
            <a:ext cx="284480" cy="2235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9525">
              <a:lnSpc>
                <a:spcPts val="720"/>
              </a:lnSpc>
              <a:spcBef>
                <a:spcPts val="225"/>
              </a:spcBef>
            </a:pPr>
            <a:r>
              <a:rPr sz="700" spc="-20" dirty="0">
                <a:solidFill>
                  <a:srgbClr val="222C3F"/>
                </a:solidFill>
                <a:latin typeface="Gill Sans MT"/>
                <a:cs typeface="Gill Sans MT"/>
              </a:rPr>
              <a:t>Home</a:t>
            </a:r>
            <a:r>
              <a:rPr sz="700" spc="50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Health</a:t>
            </a:r>
            <a:endParaRPr sz="700">
              <a:latin typeface="Gill Sans MT"/>
              <a:cs typeface="Gill Sans MT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4194679" y="4118655"/>
            <a:ext cx="1755139" cy="1589405"/>
            <a:chOff x="4194679" y="4118655"/>
            <a:chExt cx="1755139" cy="1589405"/>
          </a:xfrm>
        </p:grpSpPr>
        <p:sp>
          <p:nvSpPr>
            <p:cNvPr id="125" name="object 125"/>
            <p:cNvSpPr/>
            <p:nvPr/>
          </p:nvSpPr>
          <p:spPr>
            <a:xfrm>
              <a:off x="5583265" y="5391995"/>
              <a:ext cx="366395" cy="316230"/>
            </a:xfrm>
            <a:custGeom>
              <a:avLst/>
              <a:gdLst/>
              <a:ahLst/>
              <a:cxnLst/>
              <a:rect l="l" t="t" r="r" b="b"/>
              <a:pathLst>
                <a:path w="366395" h="316229">
                  <a:moveTo>
                    <a:pt x="275115" y="0"/>
                  </a:moveTo>
                  <a:lnTo>
                    <a:pt x="91222" y="0"/>
                  </a:lnTo>
                  <a:lnTo>
                    <a:pt x="0" y="157824"/>
                  </a:lnTo>
                  <a:lnTo>
                    <a:pt x="91222" y="315647"/>
                  </a:lnTo>
                  <a:lnTo>
                    <a:pt x="275115" y="315647"/>
                  </a:lnTo>
                  <a:lnTo>
                    <a:pt x="366337" y="157824"/>
                  </a:lnTo>
                  <a:lnTo>
                    <a:pt x="275115" y="0"/>
                  </a:lnTo>
                  <a:close/>
                </a:path>
              </a:pathLst>
            </a:custGeom>
            <a:solidFill>
              <a:srgbClr val="CED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201029" y="4125005"/>
              <a:ext cx="796290" cy="688975"/>
            </a:xfrm>
            <a:custGeom>
              <a:avLst/>
              <a:gdLst/>
              <a:ahLst/>
              <a:cxnLst/>
              <a:rect l="l" t="t" r="r" b="b"/>
              <a:pathLst>
                <a:path w="796289" h="688975">
                  <a:moveTo>
                    <a:pt x="599023" y="0"/>
                  </a:moveTo>
                  <a:lnTo>
                    <a:pt x="196667" y="0"/>
                  </a:lnTo>
                  <a:lnTo>
                    <a:pt x="0" y="344182"/>
                  </a:lnTo>
                  <a:lnTo>
                    <a:pt x="196667" y="688365"/>
                  </a:lnTo>
                  <a:lnTo>
                    <a:pt x="599023" y="688365"/>
                  </a:lnTo>
                  <a:lnTo>
                    <a:pt x="795689" y="344182"/>
                  </a:lnTo>
                  <a:lnTo>
                    <a:pt x="599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201029" y="4125005"/>
              <a:ext cx="796290" cy="688975"/>
            </a:xfrm>
            <a:custGeom>
              <a:avLst/>
              <a:gdLst/>
              <a:ahLst/>
              <a:cxnLst/>
              <a:rect l="l" t="t" r="r" b="b"/>
              <a:pathLst>
                <a:path w="796289" h="688975">
                  <a:moveTo>
                    <a:pt x="0" y="344182"/>
                  </a:moveTo>
                  <a:lnTo>
                    <a:pt x="196665" y="0"/>
                  </a:lnTo>
                  <a:lnTo>
                    <a:pt x="599023" y="0"/>
                  </a:lnTo>
                  <a:lnTo>
                    <a:pt x="795689" y="344182"/>
                  </a:lnTo>
                  <a:lnTo>
                    <a:pt x="599023" y="688365"/>
                  </a:lnTo>
                  <a:lnTo>
                    <a:pt x="196665" y="688365"/>
                  </a:lnTo>
                  <a:lnTo>
                    <a:pt x="0" y="344182"/>
                  </a:lnTo>
                  <a:close/>
                </a:path>
              </a:pathLst>
            </a:custGeom>
            <a:ln w="12700">
              <a:solidFill>
                <a:srgbClr val="3351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4379418" y="4299711"/>
            <a:ext cx="439420" cy="32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770"/>
              </a:lnSpc>
              <a:spcBef>
                <a:spcPts val="100"/>
              </a:spcBef>
            </a:pPr>
            <a:r>
              <a:rPr sz="700" dirty="0">
                <a:solidFill>
                  <a:srgbClr val="222C3F"/>
                </a:solidFill>
                <a:latin typeface="Gill Sans MT"/>
                <a:cs typeface="Gill Sans MT"/>
              </a:rPr>
              <a:t>PCP</a:t>
            </a:r>
            <a:r>
              <a:rPr sz="700" spc="9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50" dirty="0">
                <a:solidFill>
                  <a:srgbClr val="222C3F"/>
                </a:solidFill>
                <a:latin typeface="Gill Sans MT"/>
                <a:cs typeface="Gill Sans MT"/>
              </a:rPr>
              <a:t>&amp;</a:t>
            </a:r>
            <a:endParaRPr sz="700">
              <a:latin typeface="Gill Sans MT"/>
              <a:cs typeface="Gill Sans MT"/>
            </a:endParaRPr>
          </a:p>
          <a:p>
            <a:pPr algn="ctr">
              <a:lnSpc>
                <a:spcPts val="755"/>
              </a:lnSpc>
            </a:pP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Outpatient</a:t>
            </a:r>
            <a:endParaRPr sz="700">
              <a:latin typeface="Gill Sans MT"/>
              <a:cs typeface="Gill Sans MT"/>
            </a:endParaRPr>
          </a:p>
          <a:p>
            <a:pPr algn="ctr">
              <a:lnSpc>
                <a:spcPts val="830"/>
              </a:lnSpc>
            </a:pPr>
            <a:r>
              <a:rPr sz="700" spc="-20" dirty="0">
                <a:solidFill>
                  <a:srgbClr val="222C3F"/>
                </a:solidFill>
                <a:latin typeface="Gill Sans MT"/>
                <a:cs typeface="Gill Sans MT"/>
              </a:rPr>
              <a:t>Care</a:t>
            </a:r>
            <a:endParaRPr sz="700">
              <a:latin typeface="Gill Sans MT"/>
              <a:cs typeface="Gill Sans MT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4846524" y="5446975"/>
            <a:ext cx="890269" cy="701675"/>
            <a:chOff x="4846524" y="5446975"/>
            <a:chExt cx="890269" cy="701675"/>
          </a:xfrm>
        </p:grpSpPr>
        <p:sp>
          <p:nvSpPr>
            <p:cNvPr id="130" name="object 130"/>
            <p:cNvSpPr/>
            <p:nvPr/>
          </p:nvSpPr>
          <p:spPr>
            <a:xfrm>
              <a:off x="4846524" y="5461139"/>
              <a:ext cx="366395" cy="316230"/>
            </a:xfrm>
            <a:custGeom>
              <a:avLst/>
              <a:gdLst/>
              <a:ahLst/>
              <a:cxnLst/>
              <a:rect l="l" t="t" r="r" b="b"/>
              <a:pathLst>
                <a:path w="366395" h="316229">
                  <a:moveTo>
                    <a:pt x="275115" y="0"/>
                  </a:moveTo>
                  <a:lnTo>
                    <a:pt x="91222" y="0"/>
                  </a:lnTo>
                  <a:lnTo>
                    <a:pt x="0" y="157824"/>
                  </a:lnTo>
                  <a:lnTo>
                    <a:pt x="91222" y="315647"/>
                  </a:lnTo>
                  <a:lnTo>
                    <a:pt x="275115" y="315647"/>
                  </a:lnTo>
                  <a:lnTo>
                    <a:pt x="366337" y="157824"/>
                  </a:lnTo>
                  <a:lnTo>
                    <a:pt x="275115" y="0"/>
                  </a:lnTo>
                  <a:close/>
                </a:path>
              </a:pathLst>
            </a:custGeom>
            <a:solidFill>
              <a:srgbClr val="CED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934156" y="5453325"/>
              <a:ext cx="796290" cy="688975"/>
            </a:xfrm>
            <a:custGeom>
              <a:avLst/>
              <a:gdLst/>
              <a:ahLst/>
              <a:cxnLst/>
              <a:rect l="l" t="t" r="r" b="b"/>
              <a:pathLst>
                <a:path w="796289" h="688975">
                  <a:moveTo>
                    <a:pt x="599023" y="0"/>
                  </a:moveTo>
                  <a:lnTo>
                    <a:pt x="196665" y="0"/>
                  </a:lnTo>
                  <a:lnTo>
                    <a:pt x="0" y="344183"/>
                  </a:lnTo>
                  <a:lnTo>
                    <a:pt x="196665" y="688366"/>
                  </a:lnTo>
                  <a:lnTo>
                    <a:pt x="599023" y="688366"/>
                  </a:lnTo>
                  <a:lnTo>
                    <a:pt x="795689" y="344183"/>
                  </a:lnTo>
                  <a:lnTo>
                    <a:pt x="599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934156" y="5453325"/>
              <a:ext cx="796290" cy="688975"/>
            </a:xfrm>
            <a:custGeom>
              <a:avLst/>
              <a:gdLst/>
              <a:ahLst/>
              <a:cxnLst/>
              <a:rect l="l" t="t" r="r" b="b"/>
              <a:pathLst>
                <a:path w="796289" h="688975">
                  <a:moveTo>
                    <a:pt x="0" y="344182"/>
                  </a:moveTo>
                  <a:lnTo>
                    <a:pt x="196665" y="0"/>
                  </a:lnTo>
                  <a:lnTo>
                    <a:pt x="599023" y="0"/>
                  </a:lnTo>
                  <a:lnTo>
                    <a:pt x="795689" y="344182"/>
                  </a:lnTo>
                  <a:lnTo>
                    <a:pt x="599023" y="688365"/>
                  </a:lnTo>
                  <a:lnTo>
                    <a:pt x="196665" y="688365"/>
                  </a:lnTo>
                  <a:lnTo>
                    <a:pt x="0" y="344182"/>
                  </a:lnTo>
                  <a:close/>
                </a:path>
              </a:pathLst>
            </a:custGeom>
            <a:ln w="12700">
              <a:solidFill>
                <a:srgbClr val="3351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5138103" y="5677408"/>
            <a:ext cx="387985" cy="22097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8895" marR="5080" indent="-36830">
              <a:lnSpc>
                <a:spcPts val="700"/>
              </a:lnSpc>
              <a:spcBef>
                <a:spcPts val="240"/>
              </a:spcBef>
            </a:pPr>
            <a:r>
              <a:rPr sz="700" spc="50" dirty="0">
                <a:solidFill>
                  <a:srgbClr val="222C3F"/>
                </a:solidFill>
                <a:latin typeface="Gill Sans MT"/>
                <a:cs typeface="Gill Sans MT"/>
              </a:rPr>
              <a:t>Meals</a:t>
            </a: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25" dirty="0">
                <a:solidFill>
                  <a:srgbClr val="222C3F"/>
                </a:solidFill>
                <a:latin typeface="Gill Sans MT"/>
                <a:cs typeface="Gill Sans MT"/>
              </a:rPr>
              <a:t>on</a:t>
            </a:r>
            <a:r>
              <a:rPr sz="700" spc="50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Wheels</a:t>
            </a:r>
            <a:endParaRPr sz="700">
              <a:latin typeface="Gill Sans MT"/>
              <a:cs typeface="Gill Sans MT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4194679" y="4871283"/>
            <a:ext cx="808990" cy="901065"/>
            <a:chOff x="4194679" y="4871283"/>
            <a:chExt cx="808990" cy="901065"/>
          </a:xfrm>
        </p:grpSpPr>
        <p:sp>
          <p:nvSpPr>
            <p:cNvPr id="135" name="object 135"/>
            <p:cNvSpPr/>
            <p:nvPr/>
          </p:nvSpPr>
          <p:spPr>
            <a:xfrm>
              <a:off x="4411978" y="4871283"/>
              <a:ext cx="366395" cy="316230"/>
            </a:xfrm>
            <a:custGeom>
              <a:avLst/>
              <a:gdLst/>
              <a:ahLst/>
              <a:cxnLst/>
              <a:rect l="l" t="t" r="r" b="b"/>
              <a:pathLst>
                <a:path w="366395" h="316229">
                  <a:moveTo>
                    <a:pt x="275115" y="0"/>
                  </a:moveTo>
                  <a:lnTo>
                    <a:pt x="91221" y="0"/>
                  </a:lnTo>
                  <a:lnTo>
                    <a:pt x="0" y="157822"/>
                  </a:lnTo>
                  <a:lnTo>
                    <a:pt x="91221" y="315647"/>
                  </a:lnTo>
                  <a:lnTo>
                    <a:pt x="275115" y="315647"/>
                  </a:lnTo>
                  <a:lnTo>
                    <a:pt x="366336" y="157822"/>
                  </a:lnTo>
                  <a:lnTo>
                    <a:pt x="275115" y="0"/>
                  </a:lnTo>
                  <a:close/>
                </a:path>
              </a:pathLst>
            </a:custGeom>
            <a:solidFill>
              <a:srgbClr val="CED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201029" y="5077185"/>
              <a:ext cx="796290" cy="688975"/>
            </a:xfrm>
            <a:custGeom>
              <a:avLst/>
              <a:gdLst/>
              <a:ahLst/>
              <a:cxnLst/>
              <a:rect l="l" t="t" r="r" b="b"/>
              <a:pathLst>
                <a:path w="796289" h="688975">
                  <a:moveTo>
                    <a:pt x="599023" y="0"/>
                  </a:moveTo>
                  <a:lnTo>
                    <a:pt x="196667" y="0"/>
                  </a:lnTo>
                  <a:lnTo>
                    <a:pt x="0" y="344182"/>
                  </a:lnTo>
                  <a:lnTo>
                    <a:pt x="196667" y="688365"/>
                  </a:lnTo>
                  <a:lnTo>
                    <a:pt x="599023" y="688365"/>
                  </a:lnTo>
                  <a:lnTo>
                    <a:pt x="795689" y="344182"/>
                  </a:lnTo>
                  <a:lnTo>
                    <a:pt x="599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201029" y="5077185"/>
              <a:ext cx="796290" cy="688975"/>
            </a:xfrm>
            <a:custGeom>
              <a:avLst/>
              <a:gdLst/>
              <a:ahLst/>
              <a:cxnLst/>
              <a:rect l="l" t="t" r="r" b="b"/>
              <a:pathLst>
                <a:path w="796289" h="688975">
                  <a:moveTo>
                    <a:pt x="0" y="344182"/>
                  </a:moveTo>
                  <a:lnTo>
                    <a:pt x="196665" y="0"/>
                  </a:lnTo>
                  <a:lnTo>
                    <a:pt x="599023" y="0"/>
                  </a:lnTo>
                  <a:lnTo>
                    <a:pt x="795689" y="344182"/>
                  </a:lnTo>
                  <a:lnTo>
                    <a:pt x="599023" y="688365"/>
                  </a:lnTo>
                  <a:lnTo>
                    <a:pt x="196665" y="688365"/>
                  </a:lnTo>
                  <a:lnTo>
                    <a:pt x="0" y="344182"/>
                  </a:lnTo>
                  <a:close/>
                </a:path>
              </a:pathLst>
            </a:custGeom>
            <a:ln w="12700">
              <a:solidFill>
                <a:srgbClr val="3351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4342651" y="5299455"/>
            <a:ext cx="512445" cy="22097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41605" marR="5080" indent="-129539">
              <a:lnSpc>
                <a:spcPts val="700"/>
              </a:lnSpc>
              <a:spcBef>
                <a:spcPts val="240"/>
              </a:spcBef>
            </a:pPr>
            <a:r>
              <a:rPr sz="700" dirty="0">
                <a:solidFill>
                  <a:srgbClr val="222C3F"/>
                </a:solidFill>
                <a:latin typeface="Gill Sans MT"/>
                <a:cs typeface="Gill Sans MT"/>
              </a:rPr>
              <a:t>Agencies</a:t>
            </a:r>
            <a:r>
              <a:rPr sz="700" spc="29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25" dirty="0">
                <a:solidFill>
                  <a:srgbClr val="222C3F"/>
                </a:solidFill>
                <a:latin typeface="Gill Sans MT"/>
                <a:cs typeface="Gill Sans MT"/>
              </a:rPr>
              <a:t>on</a:t>
            </a:r>
            <a:r>
              <a:rPr sz="700" spc="50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Aging</a:t>
            </a:r>
            <a:endParaRPr sz="700">
              <a:latin typeface="Gill Sans MT"/>
              <a:cs typeface="Gill Sans MT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5657546" y="5013525"/>
            <a:ext cx="808990" cy="701675"/>
            <a:chOff x="5657546" y="5013525"/>
            <a:chExt cx="808990" cy="701675"/>
          </a:xfrm>
        </p:grpSpPr>
        <p:sp>
          <p:nvSpPr>
            <p:cNvPr id="140" name="object 140"/>
            <p:cNvSpPr/>
            <p:nvPr/>
          </p:nvSpPr>
          <p:spPr>
            <a:xfrm>
              <a:off x="5663896" y="5019875"/>
              <a:ext cx="796290" cy="688975"/>
            </a:xfrm>
            <a:custGeom>
              <a:avLst/>
              <a:gdLst/>
              <a:ahLst/>
              <a:cxnLst/>
              <a:rect l="l" t="t" r="r" b="b"/>
              <a:pathLst>
                <a:path w="796289" h="688975">
                  <a:moveTo>
                    <a:pt x="599022" y="0"/>
                  </a:moveTo>
                  <a:lnTo>
                    <a:pt x="196665" y="0"/>
                  </a:lnTo>
                  <a:lnTo>
                    <a:pt x="0" y="344182"/>
                  </a:lnTo>
                  <a:lnTo>
                    <a:pt x="196665" y="688365"/>
                  </a:lnTo>
                  <a:lnTo>
                    <a:pt x="599022" y="688365"/>
                  </a:lnTo>
                  <a:lnTo>
                    <a:pt x="795688" y="344182"/>
                  </a:lnTo>
                  <a:lnTo>
                    <a:pt x="599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663896" y="5019875"/>
              <a:ext cx="796290" cy="688975"/>
            </a:xfrm>
            <a:custGeom>
              <a:avLst/>
              <a:gdLst/>
              <a:ahLst/>
              <a:cxnLst/>
              <a:rect l="l" t="t" r="r" b="b"/>
              <a:pathLst>
                <a:path w="796289" h="688975">
                  <a:moveTo>
                    <a:pt x="0" y="344182"/>
                  </a:moveTo>
                  <a:lnTo>
                    <a:pt x="196665" y="0"/>
                  </a:lnTo>
                  <a:lnTo>
                    <a:pt x="599023" y="0"/>
                  </a:lnTo>
                  <a:lnTo>
                    <a:pt x="795689" y="344182"/>
                  </a:lnTo>
                  <a:lnTo>
                    <a:pt x="599023" y="688365"/>
                  </a:lnTo>
                  <a:lnTo>
                    <a:pt x="196665" y="688365"/>
                  </a:lnTo>
                  <a:lnTo>
                    <a:pt x="0" y="344182"/>
                  </a:lnTo>
                  <a:close/>
                </a:path>
              </a:pathLst>
            </a:custGeom>
            <a:ln w="12700">
              <a:solidFill>
                <a:srgbClr val="3351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 txBox="1"/>
          <p:nvPr/>
        </p:nvSpPr>
        <p:spPr>
          <a:xfrm>
            <a:off x="5824028" y="5195823"/>
            <a:ext cx="475615" cy="3213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065" marR="5080" algn="ctr">
              <a:lnSpc>
                <a:spcPct val="88600"/>
              </a:lnSpc>
              <a:spcBef>
                <a:spcPts val="195"/>
              </a:spcBef>
            </a:pP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Connecting</a:t>
            </a:r>
            <a:r>
              <a:rPr sz="700" spc="50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20" dirty="0">
                <a:solidFill>
                  <a:srgbClr val="222C3F"/>
                </a:solidFill>
                <a:latin typeface="Gill Sans MT"/>
                <a:cs typeface="Gill Sans MT"/>
              </a:rPr>
              <a:t>with</a:t>
            </a:r>
            <a:r>
              <a:rPr sz="700" spc="50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700" spc="-10" dirty="0">
                <a:solidFill>
                  <a:srgbClr val="222C3F"/>
                </a:solidFill>
                <a:latin typeface="Gill Sans MT"/>
                <a:cs typeface="Gill Sans MT"/>
              </a:rPr>
              <a:t>Caregivers</a:t>
            </a:r>
            <a:endParaRPr sz="700">
              <a:latin typeface="Gill Sans MT"/>
              <a:cs typeface="Gill Sans MT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5700876" y="97054"/>
            <a:ext cx="6430010" cy="5313680"/>
            <a:chOff x="5700876" y="97054"/>
            <a:chExt cx="6430010" cy="5313680"/>
          </a:xfrm>
        </p:grpSpPr>
        <p:pic>
          <p:nvPicPr>
            <p:cNvPr id="144" name="object 14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0876" y="97054"/>
              <a:ext cx="2849707" cy="2974563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8911427" y="1502989"/>
              <a:ext cx="2266315" cy="2338705"/>
            </a:xfrm>
            <a:custGeom>
              <a:avLst/>
              <a:gdLst/>
              <a:ahLst/>
              <a:cxnLst/>
              <a:rect l="l" t="t" r="r" b="b"/>
              <a:pathLst>
                <a:path w="2266315" h="2338704">
                  <a:moveTo>
                    <a:pt x="1133059" y="0"/>
                  </a:moveTo>
                  <a:lnTo>
                    <a:pt x="1085163" y="1025"/>
                  </a:lnTo>
                  <a:lnTo>
                    <a:pt x="1037774" y="4076"/>
                  </a:lnTo>
                  <a:lnTo>
                    <a:pt x="990930" y="9110"/>
                  </a:lnTo>
                  <a:lnTo>
                    <a:pt x="944673" y="16087"/>
                  </a:lnTo>
                  <a:lnTo>
                    <a:pt x="899039" y="24968"/>
                  </a:lnTo>
                  <a:lnTo>
                    <a:pt x="854070" y="35710"/>
                  </a:lnTo>
                  <a:lnTo>
                    <a:pt x="809804" y="48274"/>
                  </a:lnTo>
                  <a:lnTo>
                    <a:pt x="766281" y="62619"/>
                  </a:lnTo>
                  <a:lnTo>
                    <a:pt x="723540" y="78705"/>
                  </a:lnTo>
                  <a:lnTo>
                    <a:pt x="681620" y="96490"/>
                  </a:lnTo>
                  <a:lnTo>
                    <a:pt x="640561" y="115935"/>
                  </a:lnTo>
                  <a:lnTo>
                    <a:pt x="600402" y="136998"/>
                  </a:lnTo>
                  <a:lnTo>
                    <a:pt x="561182" y="159639"/>
                  </a:lnTo>
                  <a:lnTo>
                    <a:pt x="522941" y="183818"/>
                  </a:lnTo>
                  <a:lnTo>
                    <a:pt x="485718" y="209494"/>
                  </a:lnTo>
                  <a:lnTo>
                    <a:pt x="449552" y="236626"/>
                  </a:lnTo>
                  <a:lnTo>
                    <a:pt x="414482" y="265174"/>
                  </a:lnTo>
                  <a:lnTo>
                    <a:pt x="380549" y="295097"/>
                  </a:lnTo>
                  <a:lnTo>
                    <a:pt x="347791" y="326355"/>
                  </a:lnTo>
                  <a:lnTo>
                    <a:pt x="316247" y="358906"/>
                  </a:lnTo>
                  <a:lnTo>
                    <a:pt x="285958" y="392711"/>
                  </a:lnTo>
                  <a:lnTo>
                    <a:pt x="256961" y="427729"/>
                  </a:lnTo>
                  <a:lnTo>
                    <a:pt x="229298" y="463919"/>
                  </a:lnTo>
                  <a:lnTo>
                    <a:pt x="203006" y="501241"/>
                  </a:lnTo>
                  <a:lnTo>
                    <a:pt x="178125" y="539654"/>
                  </a:lnTo>
                  <a:lnTo>
                    <a:pt x="154695" y="579117"/>
                  </a:lnTo>
                  <a:lnTo>
                    <a:pt x="132755" y="619591"/>
                  </a:lnTo>
                  <a:lnTo>
                    <a:pt x="112344" y="661033"/>
                  </a:lnTo>
                  <a:lnTo>
                    <a:pt x="93502" y="703405"/>
                  </a:lnTo>
                  <a:lnTo>
                    <a:pt x="76267" y="746664"/>
                  </a:lnTo>
                  <a:lnTo>
                    <a:pt x="60680" y="790772"/>
                  </a:lnTo>
                  <a:lnTo>
                    <a:pt x="46779" y="835686"/>
                  </a:lnTo>
                  <a:lnTo>
                    <a:pt x="34604" y="881366"/>
                  </a:lnTo>
                  <a:lnTo>
                    <a:pt x="24194" y="927773"/>
                  </a:lnTo>
                  <a:lnTo>
                    <a:pt x="15589" y="974864"/>
                  </a:lnTo>
                  <a:lnTo>
                    <a:pt x="8828" y="1022601"/>
                  </a:lnTo>
                  <a:lnTo>
                    <a:pt x="3949" y="1070941"/>
                  </a:lnTo>
                  <a:lnTo>
                    <a:pt x="994" y="1119845"/>
                  </a:lnTo>
                  <a:lnTo>
                    <a:pt x="0" y="1169272"/>
                  </a:lnTo>
                  <a:lnTo>
                    <a:pt x="994" y="1218699"/>
                  </a:lnTo>
                  <a:lnTo>
                    <a:pt x="3949" y="1267603"/>
                  </a:lnTo>
                  <a:lnTo>
                    <a:pt x="8828" y="1315943"/>
                  </a:lnTo>
                  <a:lnTo>
                    <a:pt x="15589" y="1363679"/>
                  </a:lnTo>
                  <a:lnTo>
                    <a:pt x="24194" y="1410771"/>
                  </a:lnTo>
                  <a:lnTo>
                    <a:pt x="34604" y="1457177"/>
                  </a:lnTo>
                  <a:lnTo>
                    <a:pt x="46779" y="1502858"/>
                  </a:lnTo>
                  <a:lnTo>
                    <a:pt x="60680" y="1547772"/>
                  </a:lnTo>
                  <a:lnTo>
                    <a:pt x="76267" y="1591879"/>
                  </a:lnTo>
                  <a:lnTo>
                    <a:pt x="93502" y="1635138"/>
                  </a:lnTo>
                  <a:lnTo>
                    <a:pt x="112344" y="1677510"/>
                  </a:lnTo>
                  <a:lnTo>
                    <a:pt x="132755" y="1718952"/>
                  </a:lnTo>
                  <a:lnTo>
                    <a:pt x="154695" y="1759426"/>
                  </a:lnTo>
                  <a:lnTo>
                    <a:pt x="178125" y="1798889"/>
                  </a:lnTo>
                  <a:lnTo>
                    <a:pt x="203006" y="1837302"/>
                  </a:lnTo>
                  <a:lnTo>
                    <a:pt x="229298" y="1874624"/>
                  </a:lnTo>
                  <a:lnTo>
                    <a:pt x="256961" y="1910814"/>
                  </a:lnTo>
                  <a:lnTo>
                    <a:pt x="285958" y="1945832"/>
                  </a:lnTo>
                  <a:lnTo>
                    <a:pt x="316247" y="1979637"/>
                  </a:lnTo>
                  <a:lnTo>
                    <a:pt x="347791" y="2012188"/>
                  </a:lnTo>
                  <a:lnTo>
                    <a:pt x="380549" y="2043446"/>
                  </a:lnTo>
                  <a:lnTo>
                    <a:pt x="414482" y="2073369"/>
                  </a:lnTo>
                  <a:lnTo>
                    <a:pt x="449552" y="2101917"/>
                  </a:lnTo>
                  <a:lnTo>
                    <a:pt x="485718" y="2129049"/>
                  </a:lnTo>
                  <a:lnTo>
                    <a:pt x="522941" y="2154725"/>
                  </a:lnTo>
                  <a:lnTo>
                    <a:pt x="561182" y="2178903"/>
                  </a:lnTo>
                  <a:lnTo>
                    <a:pt x="600402" y="2201545"/>
                  </a:lnTo>
                  <a:lnTo>
                    <a:pt x="640561" y="2222608"/>
                  </a:lnTo>
                  <a:lnTo>
                    <a:pt x="681620" y="2242053"/>
                  </a:lnTo>
                  <a:lnTo>
                    <a:pt x="723540" y="2259838"/>
                  </a:lnTo>
                  <a:lnTo>
                    <a:pt x="766281" y="2275923"/>
                  </a:lnTo>
                  <a:lnTo>
                    <a:pt x="809804" y="2290269"/>
                  </a:lnTo>
                  <a:lnTo>
                    <a:pt x="854070" y="2302833"/>
                  </a:lnTo>
                  <a:lnTo>
                    <a:pt x="899039" y="2313575"/>
                  </a:lnTo>
                  <a:lnTo>
                    <a:pt x="944673" y="2322455"/>
                  </a:lnTo>
                  <a:lnTo>
                    <a:pt x="990930" y="2329433"/>
                  </a:lnTo>
                  <a:lnTo>
                    <a:pt x="1037774" y="2334467"/>
                  </a:lnTo>
                  <a:lnTo>
                    <a:pt x="1085163" y="2337517"/>
                  </a:lnTo>
                  <a:lnTo>
                    <a:pt x="1133059" y="2338543"/>
                  </a:lnTo>
                  <a:lnTo>
                    <a:pt x="1180955" y="2337517"/>
                  </a:lnTo>
                  <a:lnTo>
                    <a:pt x="1228344" y="2334467"/>
                  </a:lnTo>
                  <a:lnTo>
                    <a:pt x="1275188" y="2329433"/>
                  </a:lnTo>
                  <a:lnTo>
                    <a:pt x="1321446" y="2322455"/>
                  </a:lnTo>
                  <a:lnTo>
                    <a:pt x="1367079" y="2313575"/>
                  </a:lnTo>
                  <a:lnTo>
                    <a:pt x="1412048" y="2302833"/>
                  </a:lnTo>
                  <a:lnTo>
                    <a:pt x="1456314" y="2290269"/>
                  </a:lnTo>
                  <a:lnTo>
                    <a:pt x="1499837" y="2275923"/>
                  </a:lnTo>
                  <a:lnTo>
                    <a:pt x="1542578" y="2259838"/>
                  </a:lnTo>
                  <a:lnTo>
                    <a:pt x="1584498" y="2242053"/>
                  </a:lnTo>
                  <a:lnTo>
                    <a:pt x="1625557" y="2222608"/>
                  </a:lnTo>
                  <a:lnTo>
                    <a:pt x="1665716" y="2201545"/>
                  </a:lnTo>
                  <a:lnTo>
                    <a:pt x="1704936" y="2178903"/>
                  </a:lnTo>
                  <a:lnTo>
                    <a:pt x="1743177" y="2154725"/>
                  </a:lnTo>
                  <a:lnTo>
                    <a:pt x="1780400" y="2129049"/>
                  </a:lnTo>
                  <a:lnTo>
                    <a:pt x="1816566" y="2101917"/>
                  </a:lnTo>
                  <a:lnTo>
                    <a:pt x="1851636" y="2073369"/>
                  </a:lnTo>
                  <a:lnTo>
                    <a:pt x="1885569" y="2043446"/>
                  </a:lnTo>
                  <a:lnTo>
                    <a:pt x="1918327" y="2012188"/>
                  </a:lnTo>
                  <a:lnTo>
                    <a:pt x="1949871" y="1979637"/>
                  </a:lnTo>
                  <a:lnTo>
                    <a:pt x="1980160" y="1945832"/>
                  </a:lnTo>
                  <a:lnTo>
                    <a:pt x="2009157" y="1910814"/>
                  </a:lnTo>
                  <a:lnTo>
                    <a:pt x="2036820" y="1874624"/>
                  </a:lnTo>
                  <a:lnTo>
                    <a:pt x="2063112" y="1837302"/>
                  </a:lnTo>
                  <a:lnTo>
                    <a:pt x="2087993" y="1798889"/>
                  </a:lnTo>
                  <a:lnTo>
                    <a:pt x="2111423" y="1759426"/>
                  </a:lnTo>
                  <a:lnTo>
                    <a:pt x="2133363" y="1718952"/>
                  </a:lnTo>
                  <a:lnTo>
                    <a:pt x="2153774" y="1677510"/>
                  </a:lnTo>
                  <a:lnTo>
                    <a:pt x="2172616" y="1635138"/>
                  </a:lnTo>
                  <a:lnTo>
                    <a:pt x="2189851" y="1591879"/>
                  </a:lnTo>
                  <a:lnTo>
                    <a:pt x="2205438" y="1547772"/>
                  </a:lnTo>
                  <a:lnTo>
                    <a:pt x="2219339" y="1502858"/>
                  </a:lnTo>
                  <a:lnTo>
                    <a:pt x="2231514" y="1457177"/>
                  </a:lnTo>
                  <a:lnTo>
                    <a:pt x="2241924" y="1410771"/>
                  </a:lnTo>
                  <a:lnTo>
                    <a:pt x="2250529" y="1363679"/>
                  </a:lnTo>
                  <a:lnTo>
                    <a:pt x="2257291" y="1315943"/>
                  </a:lnTo>
                  <a:lnTo>
                    <a:pt x="2262169" y="1267603"/>
                  </a:lnTo>
                  <a:lnTo>
                    <a:pt x="2265125" y="1218699"/>
                  </a:lnTo>
                  <a:lnTo>
                    <a:pt x="2266119" y="1169272"/>
                  </a:lnTo>
                  <a:lnTo>
                    <a:pt x="2265125" y="1119845"/>
                  </a:lnTo>
                  <a:lnTo>
                    <a:pt x="2262169" y="1070941"/>
                  </a:lnTo>
                  <a:lnTo>
                    <a:pt x="2257291" y="1022601"/>
                  </a:lnTo>
                  <a:lnTo>
                    <a:pt x="2250529" y="974864"/>
                  </a:lnTo>
                  <a:lnTo>
                    <a:pt x="2241924" y="927773"/>
                  </a:lnTo>
                  <a:lnTo>
                    <a:pt x="2231514" y="881366"/>
                  </a:lnTo>
                  <a:lnTo>
                    <a:pt x="2219339" y="835686"/>
                  </a:lnTo>
                  <a:lnTo>
                    <a:pt x="2205438" y="790772"/>
                  </a:lnTo>
                  <a:lnTo>
                    <a:pt x="2189851" y="746664"/>
                  </a:lnTo>
                  <a:lnTo>
                    <a:pt x="2172616" y="703405"/>
                  </a:lnTo>
                  <a:lnTo>
                    <a:pt x="2153774" y="661033"/>
                  </a:lnTo>
                  <a:lnTo>
                    <a:pt x="2133363" y="619591"/>
                  </a:lnTo>
                  <a:lnTo>
                    <a:pt x="2111423" y="579117"/>
                  </a:lnTo>
                  <a:lnTo>
                    <a:pt x="2087993" y="539654"/>
                  </a:lnTo>
                  <a:lnTo>
                    <a:pt x="2063112" y="501241"/>
                  </a:lnTo>
                  <a:lnTo>
                    <a:pt x="2036820" y="463919"/>
                  </a:lnTo>
                  <a:lnTo>
                    <a:pt x="2009157" y="427729"/>
                  </a:lnTo>
                  <a:lnTo>
                    <a:pt x="1980160" y="392711"/>
                  </a:lnTo>
                  <a:lnTo>
                    <a:pt x="1949871" y="358906"/>
                  </a:lnTo>
                  <a:lnTo>
                    <a:pt x="1918327" y="326355"/>
                  </a:lnTo>
                  <a:lnTo>
                    <a:pt x="1885569" y="295097"/>
                  </a:lnTo>
                  <a:lnTo>
                    <a:pt x="1851636" y="265174"/>
                  </a:lnTo>
                  <a:lnTo>
                    <a:pt x="1816566" y="236626"/>
                  </a:lnTo>
                  <a:lnTo>
                    <a:pt x="1780400" y="209494"/>
                  </a:lnTo>
                  <a:lnTo>
                    <a:pt x="1743177" y="183818"/>
                  </a:lnTo>
                  <a:lnTo>
                    <a:pt x="1704936" y="159639"/>
                  </a:lnTo>
                  <a:lnTo>
                    <a:pt x="1665716" y="136998"/>
                  </a:lnTo>
                  <a:lnTo>
                    <a:pt x="1625557" y="115935"/>
                  </a:lnTo>
                  <a:lnTo>
                    <a:pt x="1584498" y="96490"/>
                  </a:lnTo>
                  <a:lnTo>
                    <a:pt x="1542578" y="78705"/>
                  </a:lnTo>
                  <a:lnTo>
                    <a:pt x="1499837" y="62619"/>
                  </a:lnTo>
                  <a:lnTo>
                    <a:pt x="1456314" y="48274"/>
                  </a:lnTo>
                  <a:lnTo>
                    <a:pt x="1412048" y="35710"/>
                  </a:lnTo>
                  <a:lnTo>
                    <a:pt x="1367079" y="24968"/>
                  </a:lnTo>
                  <a:lnTo>
                    <a:pt x="1321446" y="16087"/>
                  </a:lnTo>
                  <a:lnTo>
                    <a:pt x="1275188" y="9110"/>
                  </a:lnTo>
                  <a:lnTo>
                    <a:pt x="1228344" y="4076"/>
                  </a:lnTo>
                  <a:lnTo>
                    <a:pt x="1180955" y="1025"/>
                  </a:lnTo>
                  <a:lnTo>
                    <a:pt x="1133059" y="0"/>
                  </a:lnTo>
                  <a:close/>
                </a:path>
              </a:pathLst>
            </a:custGeom>
            <a:solidFill>
              <a:srgbClr val="01929F">
                <a:alpha val="78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864461" y="3045819"/>
              <a:ext cx="2266315" cy="2338705"/>
            </a:xfrm>
            <a:custGeom>
              <a:avLst/>
              <a:gdLst/>
              <a:ahLst/>
              <a:cxnLst/>
              <a:rect l="l" t="t" r="r" b="b"/>
              <a:pathLst>
                <a:path w="2266315" h="2338704">
                  <a:moveTo>
                    <a:pt x="1133059" y="0"/>
                  </a:moveTo>
                  <a:lnTo>
                    <a:pt x="1085163" y="1025"/>
                  </a:lnTo>
                  <a:lnTo>
                    <a:pt x="1037774" y="4076"/>
                  </a:lnTo>
                  <a:lnTo>
                    <a:pt x="990931" y="9110"/>
                  </a:lnTo>
                  <a:lnTo>
                    <a:pt x="944673" y="16087"/>
                  </a:lnTo>
                  <a:lnTo>
                    <a:pt x="899040" y="24968"/>
                  </a:lnTo>
                  <a:lnTo>
                    <a:pt x="854071" y="35710"/>
                  </a:lnTo>
                  <a:lnTo>
                    <a:pt x="809805" y="48274"/>
                  </a:lnTo>
                  <a:lnTo>
                    <a:pt x="766282" y="62619"/>
                  </a:lnTo>
                  <a:lnTo>
                    <a:pt x="723541" y="78705"/>
                  </a:lnTo>
                  <a:lnTo>
                    <a:pt x="681621" y="96490"/>
                  </a:lnTo>
                  <a:lnTo>
                    <a:pt x="640562" y="115935"/>
                  </a:lnTo>
                  <a:lnTo>
                    <a:pt x="600402" y="136998"/>
                  </a:lnTo>
                  <a:lnTo>
                    <a:pt x="561183" y="159640"/>
                  </a:lnTo>
                  <a:lnTo>
                    <a:pt x="522941" y="183818"/>
                  </a:lnTo>
                  <a:lnTo>
                    <a:pt x="485718" y="209494"/>
                  </a:lnTo>
                  <a:lnTo>
                    <a:pt x="449552" y="236626"/>
                  </a:lnTo>
                  <a:lnTo>
                    <a:pt x="414483" y="265174"/>
                  </a:lnTo>
                  <a:lnTo>
                    <a:pt x="380549" y="295097"/>
                  </a:lnTo>
                  <a:lnTo>
                    <a:pt x="347791" y="326355"/>
                  </a:lnTo>
                  <a:lnTo>
                    <a:pt x="316248" y="358907"/>
                  </a:lnTo>
                  <a:lnTo>
                    <a:pt x="285958" y="392712"/>
                  </a:lnTo>
                  <a:lnTo>
                    <a:pt x="256962" y="427730"/>
                  </a:lnTo>
                  <a:lnTo>
                    <a:pt x="229298" y="463920"/>
                  </a:lnTo>
                  <a:lnTo>
                    <a:pt x="203006" y="501242"/>
                  </a:lnTo>
                  <a:lnTo>
                    <a:pt x="178126" y="539655"/>
                  </a:lnTo>
                  <a:lnTo>
                    <a:pt x="154696" y="579118"/>
                  </a:lnTo>
                  <a:lnTo>
                    <a:pt x="132755" y="619591"/>
                  </a:lnTo>
                  <a:lnTo>
                    <a:pt x="112344" y="661034"/>
                  </a:lnTo>
                  <a:lnTo>
                    <a:pt x="93502" y="703405"/>
                  </a:lnTo>
                  <a:lnTo>
                    <a:pt x="76267" y="746665"/>
                  </a:lnTo>
                  <a:lnTo>
                    <a:pt x="60680" y="790772"/>
                  </a:lnTo>
                  <a:lnTo>
                    <a:pt x="46779" y="835686"/>
                  </a:lnTo>
                  <a:lnTo>
                    <a:pt x="34604" y="881367"/>
                  </a:lnTo>
                  <a:lnTo>
                    <a:pt x="24194" y="927773"/>
                  </a:lnTo>
                  <a:lnTo>
                    <a:pt x="15589" y="974865"/>
                  </a:lnTo>
                  <a:lnTo>
                    <a:pt x="8828" y="1022601"/>
                  </a:lnTo>
                  <a:lnTo>
                    <a:pt x="3949" y="1070941"/>
                  </a:lnTo>
                  <a:lnTo>
                    <a:pt x="994" y="1119845"/>
                  </a:lnTo>
                  <a:lnTo>
                    <a:pt x="0" y="1169272"/>
                  </a:lnTo>
                  <a:lnTo>
                    <a:pt x="994" y="1218699"/>
                  </a:lnTo>
                  <a:lnTo>
                    <a:pt x="3949" y="1267603"/>
                  </a:lnTo>
                  <a:lnTo>
                    <a:pt x="8828" y="1315943"/>
                  </a:lnTo>
                  <a:lnTo>
                    <a:pt x="15589" y="1363679"/>
                  </a:lnTo>
                  <a:lnTo>
                    <a:pt x="24194" y="1410771"/>
                  </a:lnTo>
                  <a:lnTo>
                    <a:pt x="34604" y="1457177"/>
                  </a:lnTo>
                  <a:lnTo>
                    <a:pt x="46779" y="1502858"/>
                  </a:lnTo>
                  <a:lnTo>
                    <a:pt x="60680" y="1547772"/>
                  </a:lnTo>
                  <a:lnTo>
                    <a:pt x="76267" y="1591879"/>
                  </a:lnTo>
                  <a:lnTo>
                    <a:pt x="93502" y="1635139"/>
                  </a:lnTo>
                  <a:lnTo>
                    <a:pt x="112344" y="1677510"/>
                  </a:lnTo>
                  <a:lnTo>
                    <a:pt x="132755" y="1718953"/>
                  </a:lnTo>
                  <a:lnTo>
                    <a:pt x="154696" y="1759426"/>
                  </a:lnTo>
                  <a:lnTo>
                    <a:pt x="178126" y="1798889"/>
                  </a:lnTo>
                  <a:lnTo>
                    <a:pt x="203006" y="1837302"/>
                  </a:lnTo>
                  <a:lnTo>
                    <a:pt x="229298" y="1874624"/>
                  </a:lnTo>
                  <a:lnTo>
                    <a:pt x="256962" y="1910814"/>
                  </a:lnTo>
                  <a:lnTo>
                    <a:pt x="285958" y="1945832"/>
                  </a:lnTo>
                  <a:lnTo>
                    <a:pt x="316248" y="1979637"/>
                  </a:lnTo>
                  <a:lnTo>
                    <a:pt x="347791" y="2012189"/>
                  </a:lnTo>
                  <a:lnTo>
                    <a:pt x="380549" y="2043447"/>
                  </a:lnTo>
                  <a:lnTo>
                    <a:pt x="414483" y="2073370"/>
                  </a:lnTo>
                  <a:lnTo>
                    <a:pt x="449552" y="2101918"/>
                  </a:lnTo>
                  <a:lnTo>
                    <a:pt x="485718" y="2129050"/>
                  </a:lnTo>
                  <a:lnTo>
                    <a:pt x="522941" y="2154726"/>
                  </a:lnTo>
                  <a:lnTo>
                    <a:pt x="561183" y="2178904"/>
                  </a:lnTo>
                  <a:lnTo>
                    <a:pt x="600402" y="2201546"/>
                  </a:lnTo>
                  <a:lnTo>
                    <a:pt x="640562" y="2222609"/>
                  </a:lnTo>
                  <a:lnTo>
                    <a:pt x="681621" y="2242054"/>
                  </a:lnTo>
                  <a:lnTo>
                    <a:pt x="723541" y="2259839"/>
                  </a:lnTo>
                  <a:lnTo>
                    <a:pt x="766282" y="2275925"/>
                  </a:lnTo>
                  <a:lnTo>
                    <a:pt x="809805" y="2290270"/>
                  </a:lnTo>
                  <a:lnTo>
                    <a:pt x="854071" y="2302834"/>
                  </a:lnTo>
                  <a:lnTo>
                    <a:pt x="899040" y="2313576"/>
                  </a:lnTo>
                  <a:lnTo>
                    <a:pt x="944673" y="2322457"/>
                  </a:lnTo>
                  <a:lnTo>
                    <a:pt x="990931" y="2329434"/>
                  </a:lnTo>
                  <a:lnTo>
                    <a:pt x="1037774" y="2334468"/>
                  </a:lnTo>
                  <a:lnTo>
                    <a:pt x="1085163" y="2337519"/>
                  </a:lnTo>
                  <a:lnTo>
                    <a:pt x="1133059" y="2338544"/>
                  </a:lnTo>
                  <a:lnTo>
                    <a:pt x="1180955" y="2337519"/>
                  </a:lnTo>
                  <a:lnTo>
                    <a:pt x="1228345" y="2334468"/>
                  </a:lnTo>
                  <a:lnTo>
                    <a:pt x="1275188" y="2329434"/>
                  </a:lnTo>
                  <a:lnTo>
                    <a:pt x="1321446" y="2322457"/>
                  </a:lnTo>
                  <a:lnTo>
                    <a:pt x="1367079" y="2313576"/>
                  </a:lnTo>
                  <a:lnTo>
                    <a:pt x="1412048" y="2302834"/>
                  </a:lnTo>
                  <a:lnTo>
                    <a:pt x="1456314" y="2290270"/>
                  </a:lnTo>
                  <a:lnTo>
                    <a:pt x="1499837" y="2275925"/>
                  </a:lnTo>
                  <a:lnTo>
                    <a:pt x="1542579" y="2259839"/>
                  </a:lnTo>
                  <a:lnTo>
                    <a:pt x="1584498" y="2242054"/>
                  </a:lnTo>
                  <a:lnTo>
                    <a:pt x="1625558" y="2222609"/>
                  </a:lnTo>
                  <a:lnTo>
                    <a:pt x="1665717" y="2201546"/>
                  </a:lnTo>
                  <a:lnTo>
                    <a:pt x="1704937" y="2178904"/>
                  </a:lnTo>
                  <a:lnTo>
                    <a:pt x="1743178" y="2154726"/>
                  </a:lnTo>
                  <a:lnTo>
                    <a:pt x="1780401" y="2129050"/>
                  </a:lnTo>
                  <a:lnTo>
                    <a:pt x="1816567" y="2101918"/>
                  </a:lnTo>
                  <a:lnTo>
                    <a:pt x="1851637" y="2073370"/>
                  </a:lnTo>
                  <a:lnTo>
                    <a:pt x="1885570" y="2043447"/>
                  </a:lnTo>
                  <a:lnTo>
                    <a:pt x="1918328" y="2012189"/>
                  </a:lnTo>
                  <a:lnTo>
                    <a:pt x="1949872" y="1979637"/>
                  </a:lnTo>
                  <a:lnTo>
                    <a:pt x="1980161" y="1945832"/>
                  </a:lnTo>
                  <a:lnTo>
                    <a:pt x="2009158" y="1910814"/>
                  </a:lnTo>
                  <a:lnTo>
                    <a:pt x="2036822" y="1874624"/>
                  </a:lnTo>
                  <a:lnTo>
                    <a:pt x="2063113" y="1837302"/>
                  </a:lnTo>
                  <a:lnTo>
                    <a:pt x="2087994" y="1798889"/>
                  </a:lnTo>
                  <a:lnTo>
                    <a:pt x="2111424" y="1759426"/>
                  </a:lnTo>
                  <a:lnTo>
                    <a:pt x="2133364" y="1718953"/>
                  </a:lnTo>
                  <a:lnTo>
                    <a:pt x="2153775" y="1677510"/>
                  </a:lnTo>
                  <a:lnTo>
                    <a:pt x="2172618" y="1635139"/>
                  </a:lnTo>
                  <a:lnTo>
                    <a:pt x="2189852" y="1591879"/>
                  </a:lnTo>
                  <a:lnTo>
                    <a:pt x="2205440" y="1547772"/>
                  </a:lnTo>
                  <a:lnTo>
                    <a:pt x="2219340" y="1502858"/>
                  </a:lnTo>
                  <a:lnTo>
                    <a:pt x="2231515" y="1457177"/>
                  </a:lnTo>
                  <a:lnTo>
                    <a:pt x="2241925" y="1410771"/>
                  </a:lnTo>
                  <a:lnTo>
                    <a:pt x="2250531" y="1363679"/>
                  </a:lnTo>
                  <a:lnTo>
                    <a:pt x="2257292" y="1315943"/>
                  </a:lnTo>
                  <a:lnTo>
                    <a:pt x="2262170" y="1267603"/>
                  </a:lnTo>
                  <a:lnTo>
                    <a:pt x="2265126" y="1218699"/>
                  </a:lnTo>
                  <a:lnTo>
                    <a:pt x="2266120" y="1169272"/>
                  </a:lnTo>
                  <a:lnTo>
                    <a:pt x="2265126" y="1119845"/>
                  </a:lnTo>
                  <a:lnTo>
                    <a:pt x="2262170" y="1070941"/>
                  </a:lnTo>
                  <a:lnTo>
                    <a:pt x="2257292" y="1022601"/>
                  </a:lnTo>
                  <a:lnTo>
                    <a:pt x="2250531" y="974865"/>
                  </a:lnTo>
                  <a:lnTo>
                    <a:pt x="2241925" y="927773"/>
                  </a:lnTo>
                  <a:lnTo>
                    <a:pt x="2231515" y="881367"/>
                  </a:lnTo>
                  <a:lnTo>
                    <a:pt x="2219340" y="835686"/>
                  </a:lnTo>
                  <a:lnTo>
                    <a:pt x="2205440" y="790772"/>
                  </a:lnTo>
                  <a:lnTo>
                    <a:pt x="2189852" y="746665"/>
                  </a:lnTo>
                  <a:lnTo>
                    <a:pt x="2172618" y="703405"/>
                  </a:lnTo>
                  <a:lnTo>
                    <a:pt x="2153775" y="661034"/>
                  </a:lnTo>
                  <a:lnTo>
                    <a:pt x="2133364" y="619591"/>
                  </a:lnTo>
                  <a:lnTo>
                    <a:pt x="2111424" y="579118"/>
                  </a:lnTo>
                  <a:lnTo>
                    <a:pt x="2087994" y="539655"/>
                  </a:lnTo>
                  <a:lnTo>
                    <a:pt x="2063113" y="501242"/>
                  </a:lnTo>
                  <a:lnTo>
                    <a:pt x="2036822" y="463920"/>
                  </a:lnTo>
                  <a:lnTo>
                    <a:pt x="2009158" y="427730"/>
                  </a:lnTo>
                  <a:lnTo>
                    <a:pt x="1980161" y="392712"/>
                  </a:lnTo>
                  <a:lnTo>
                    <a:pt x="1949872" y="358907"/>
                  </a:lnTo>
                  <a:lnTo>
                    <a:pt x="1918328" y="326355"/>
                  </a:lnTo>
                  <a:lnTo>
                    <a:pt x="1885570" y="295097"/>
                  </a:lnTo>
                  <a:lnTo>
                    <a:pt x="1851637" y="265174"/>
                  </a:lnTo>
                  <a:lnTo>
                    <a:pt x="1816567" y="236626"/>
                  </a:lnTo>
                  <a:lnTo>
                    <a:pt x="1780401" y="209494"/>
                  </a:lnTo>
                  <a:lnTo>
                    <a:pt x="1743178" y="183818"/>
                  </a:lnTo>
                  <a:lnTo>
                    <a:pt x="1704937" y="159640"/>
                  </a:lnTo>
                  <a:lnTo>
                    <a:pt x="1665717" y="136998"/>
                  </a:lnTo>
                  <a:lnTo>
                    <a:pt x="1625558" y="115935"/>
                  </a:lnTo>
                  <a:lnTo>
                    <a:pt x="1584498" y="96490"/>
                  </a:lnTo>
                  <a:lnTo>
                    <a:pt x="1542579" y="78705"/>
                  </a:lnTo>
                  <a:lnTo>
                    <a:pt x="1499837" y="62619"/>
                  </a:lnTo>
                  <a:lnTo>
                    <a:pt x="1456314" y="48274"/>
                  </a:lnTo>
                  <a:lnTo>
                    <a:pt x="1412048" y="35710"/>
                  </a:lnTo>
                  <a:lnTo>
                    <a:pt x="1367079" y="24968"/>
                  </a:lnTo>
                  <a:lnTo>
                    <a:pt x="1321446" y="16087"/>
                  </a:lnTo>
                  <a:lnTo>
                    <a:pt x="1275188" y="9110"/>
                  </a:lnTo>
                  <a:lnTo>
                    <a:pt x="1228345" y="4076"/>
                  </a:lnTo>
                  <a:lnTo>
                    <a:pt x="1180955" y="1025"/>
                  </a:lnTo>
                  <a:lnTo>
                    <a:pt x="1133059" y="0"/>
                  </a:lnTo>
                  <a:close/>
                </a:path>
              </a:pathLst>
            </a:custGeom>
            <a:solidFill>
              <a:srgbClr val="13443B">
                <a:alpha val="811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008895" y="3071616"/>
              <a:ext cx="2266315" cy="2338705"/>
            </a:xfrm>
            <a:custGeom>
              <a:avLst/>
              <a:gdLst/>
              <a:ahLst/>
              <a:cxnLst/>
              <a:rect l="l" t="t" r="r" b="b"/>
              <a:pathLst>
                <a:path w="2266315" h="2338704">
                  <a:moveTo>
                    <a:pt x="1133060" y="0"/>
                  </a:moveTo>
                  <a:lnTo>
                    <a:pt x="1085164" y="1025"/>
                  </a:lnTo>
                  <a:lnTo>
                    <a:pt x="1037775" y="4076"/>
                  </a:lnTo>
                  <a:lnTo>
                    <a:pt x="990932" y="9110"/>
                  </a:lnTo>
                  <a:lnTo>
                    <a:pt x="944674" y="16087"/>
                  </a:lnTo>
                  <a:lnTo>
                    <a:pt x="899041" y="24968"/>
                  </a:lnTo>
                  <a:lnTo>
                    <a:pt x="854071" y="35710"/>
                  </a:lnTo>
                  <a:lnTo>
                    <a:pt x="809805" y="48274"/>
                  </a:lnTo>
                  <a:lnTo>
                    <a:pt x="766282" y="62619"/>
                  </a:lnTo>
                  <a:lnTo>
                    <a:pt x="723541" y="78705"/>
                  </a:lnTo>
                  <a:lnTo>
                    <a:pt x="681621" y="96490"/>
                  </a:lnTo>
                  <a:lnTo>
                    <a:pt x="640562" y="115935"/>
                  </a:lnTo>
                  <a:lnTo>
                    <a:pt x="600403" y="136998"/>
                  </a:lnTo>
                  <a:lnTo>
                    <a:pt x="561183" y="159639"/>
                  </a:lnTo>
                  <a:lnTo>
                    <a:pt x="522942" y="183818"/>
                  </a:lnTo>
                  <a:lnTo>
                    <a:pt x="485718" y="209494"/>
                  </a:lnTo>
                  <a:lnTo>
                    <a:pt x="449552" y="236626"/>
                  </a:lnTo>
                  <a:lnTo>
                    <a:pt x="414483" y="265174"/>
                  </a:lnTo>
                  <a:lnTo>
                    <a:pt x="380550" y="295097"/>
                  </a:lnTo>
                  <a:lnTo>
                    <a:pt x="347791" y="326355"/>
                  </a:lnTo>
                  <a:lnTo>
                    <a:pt x="316248" y="358906"/>
                  </a:lnTo>
                  <a:lnTo>
                    <a:pt x="285958" y="392711"/>
                  </a:lnTo>
                  <a:lnTo>
                    <a:pt x="256962" y="427729"/>
                  </a:lnTo>
                  <a:lnTo>
                    <a:pt x="229298" y="463919"/>
                  </a:lnTo>
                  <a:lnTo>
                    <a:pt x="203006" y="501241"/>
                  </a:lnTo>
                  <a:lnTo>
                    <a:pt x="178126" y="539654"/>
                  </a:lnTo>
                  <a:lnTo>
                    <a:pt x="154696" y="579117"/>
                  </a:lnTo>
                  <a:lnTo>
                    <a:pt x="132755" y="619591"/>
                  </a:lnTo>
                  <a:lnTo>
                    <a:pt x="112344" y="661033"/>
                  </a:lnTo>
                  <a:lnTo>
                    <a:pt x="93502" y="703405"/>
                  </a:lnTo>
                  <a:lnTo>
                    <a:pt x="76267" y="746664"/>
                  </a:lnTo>
                  <a:lnTo>
                    <a:pt x="60680" y="790772"/>
                  </a:lnTo>
                  <a:lnTo>
                    <a:pt x="46779" y="835686"/>
                  </a:lnTo>
                  <a:lnTo>
                    <a:pt x="34604" y="881366"/>
                  </a:lnTo>
                  <a:lnTo>
                    <a:pt x="24194" y="927773"/>
                  </a:lnTo>
                  <a:lnTo>
                    <a:pt x="15589" y="974864"/>
                  </a:lnTo>
                  <a:lnTo>
                    <a:pt x="8828" y="1022601"/>
                  </a:lnTo>
                  <a:lnTo>
                    <a:pt x="3949" y="1070941"/>
                  </a:lnTo>
                  <a:lnTo>
                    <a:pt x="994" y="1119845"/>
                  </a:lnTo>
                  <a:lnTo>
                    <a:pt x="0" y="1169272"/>
                  </a:lnTo>
                  <a:lnTo>
                    <a:pt x="994" y="1218699"/>
                  </a:lnTo>
                  <a:lnTo>
                    <a:pt x="3949" y="1267603"/>
                  </a:lnTo>
                  <a:lnTo>
                    <a:pt x="8828" y="1315943"/>
                  </a:lnTo>
                  <a:lnTo>
                    <a:pt x="15589" y="1363679"/>
                  </a:lnTo>
                  <a:lnTo>
                    <a:pt x="24194" y="1410771"/>
                  </a:lnTo>
                  <a:lnTo>
                    <a:pt x="34604" y="1457177"/>
                  </a:lnTo>
                  <a:lnTo>
                    <a:pt x="46779" y="1502858"/>
                  </a:lnTo>
                  <a:lnTo>
                    <a:pt x="60680" y="1547772"/>
                  </a:lnTo>
                  <a:lnTo>
                    <a:pt x="76267" y="1591879"/>
                  </a:lnTo>
                  <a:lnTo>
                    <a:pt x="93502" y="1635138"/>
                  </a:lnTo>
                  <a:lnTo>
                    <a:pt x="112344" y="1677510"/>
                  </a:lnTo>
                  <a:lnTo>
                    <a:pt x="132755" y="1718952"/>
                  </a:lnTo>
                  <a:lnTo>
                    <a:pt x="154696" y="1759426"/>
                  </a:lnTo>
                  <a:lnTo>
                    <a:pt x="178126" y="1798889"/>
                  </a:lnTo>
                  <a:lnTo>
                    <a:pt x="203006" y="1837302"/>
                  </a:lnTo>
                  <a:lnTo>
                    <a:pt x="229298" y="1874624"/>
                  </a:lnTo>
                  <a:lnTo>
                    <a:pt x="256962" y="1910814"/>
                  </a:lnTo>
                  <a:lnTo>
                    <a:pt x="285958" y="1945832"/>
                  </a:lnTo>
                  <a:lnTo>
                    <a:pt x="316248" y="1979637"/>
                  </a:lnTo>
                  <a:lnTo>
                    <a:pt x="347791" y="2012188"/>
                  </a:lnTo>
                  <a:lnTo>
                    <a:pt x="380550" y="2043446"/>
                  </a:lnTo>
                  <a:lnTo>
                    <a:pt x="414483" y="2073369"/>
                  </a:lnTo>
                  <a:lnTo>
                    <a:pt x="449552" y="2101917"/>
                  </a:lnTo>
                  <a:lnTo>
                    <a:pt x="485718" y="2129049"/>
                  </a:lnTo>
                  <a:lnTo>
                    <a:pt x="522942" y="2154725"/>
                  </a:lnTo>
                  <a:lnTo>
                    <a:pt x="561183" y="2178903"/>
                  </a:lnTo>
                  <a:lnTo>
                    <a:pt x="600403" y="2201545"/>
                  </a:lnTo>
                  <a:lnTo>
                    <a:pt x="640562" y="2222608"/>
                  </a:lnTo>
                  <a:lnTo>
                    <a:pt x="681621" y="2242053"/>
                  </a:lnTo>
                  <a:lnTo>
                    <a:pt x="723541" y="2259838"/>
                  </a:lnTo>
                  <a:lnTo>
                    <a:pt x="766282" y="2275923"/>
                  </a:lnTo>
                  <a:lnTo>
                    <a:pt x="809805" y="2290269"/>
                  </a:lnTo>
                  <a:lnTo>
                    <a:pt x="854071" y="2302833"/>
                  </a:lnTo>
                  <a:lnTo>
                    <a:pt x="899041" y="2313575"/>
                  </a:lnTo>
                  <a:lnTo>
                    <a:pt x="944674" y="2322455"/>
                  </a:lnTo>
                  <a:lnTo>
                    <a:pt x="990932" y="2329433"/>
                  </a:lnTo>
                  <a:lnTo>
                    <a:pt x="1037775" y="2334467"/>
                  </a:lnTo>
                  <a:lnTo>
                    <a:pt x="1085164" y="2337517"/>
                  </a:lnTo>
                  <a:lnTo>
                    <a:pt x="1133060" y="2338543"/>
                  </a:lnTo>
                  <a:lnTo>
                    <a:pt x="1180957" y="2337517"/>
                  </a:lnTo>
                  <a:lnTo>
                    <a:pt x="1228346" y="2334467"/>
                  </a:lnTo>
                  <a:lnTo>
                    <a:pt x="1275189" y="2329433"/>
                  </a:lnTo>
                  <a:lnTo>
                    <a:pt x="1321447" y="2322455"/>
                  </a:lnTo>
                  <a:lnTo>
                    <a:pt x="1367080" y="2313575"/>
                  </a:lnTo>
                  <a:lnTo>
                    <a:pt x="1412050" y="2302833"/>
                  </a:lnTo>
                  <a:lnTo>
                    <a:pt x="1456315" y="2290269"/>
                  </a:lnTo>
                  <a:lnTo>
                    <a:pt x="1499839" y="2275923"/>
                  </a:lnTo>
                  <a:lnTo>
                    <a:pt x="1542580" y="2259838"/>
                  </a:lnTo>
                  <a:lnTo>
                    <a:pt x="1584500" y="2242053"/>
                  </a:lnTo>
                  <a:lnTo>
                    <a:pt x="1625559" y="2222608"/>
                  </a:lnTo>
                  <a:lnTo>
                    <a:pt x="1665718" y="2201545"/>
                  </a:lnTo>
                  <a:lnTo>
                    <a:pt x="1704938" y="2178903"/>
                  </a:lnTo>
                  <a:lnTo>
                    <a:pt x="1743179" y="2154725"/>
                  </a:lnTo>
                  <a:lnTo>
                    <a:pt x="1780402" y="2129049"/>
                  </a:lnTo>
                  <a:lnTo>
                    <a:pt x="1816568" y="2101917"/>
                  </a:lnTo>
                  <a:lnTo>
                    <a:pt x="1851637" y="2073369"/>
                  </a:lnTo>
                  <a:lnTo>
                    <a:pt x="1885571" y="2043446"/>
                  </a:lnTo>
                  <a:lnTo>
                    <a:pt x="1918329" y="2012188"/>
                  </a:lnTo>
                  <a:lnTo>
                    <a:pt x="1949872" y="1979637"/>
                  </a:lnTo>
                  <a:lnTo>
                    <a:pt x="1980162" y="1945832"/>
                  </a:lnTo>
                  <a:lnTo>
                    <a:pt x="2009158" y="1910814"/>
                  </a:lnTo>
                  <a:lnTo>
                    <a:pt x="2036822" y="1874624"/>
                  </a:lnTo>
                  <a:lnTo>
                    <a:pt x="2063114" y="1837302"/>
                  </a:lnTo>
                  <a:lnTo>
                    <a:pt x="2087994" y="1798889"/>
                  </a:lnTo>
                  <a:lnTo>
                    <a:pt x="2111424" y="1759426"/>
                  </a:lnTo>
                  <a:lnTo>
                    <a:pt x="2133365" y="1718952"/>
                  </a:lnTo>
                  <a:lnTo>
                    <a:pt x="2153776" y="1677510"/>
                  </a:lnTo>
                  <a:lnTo>
                    <a:pt x="2172618" y="1635138"/>
                  </a:lnTo>
                  <a:lnTo>
                    <a:pt x="2189852" y="1591879"/>
                  </a:lnTo>
                  <a:lnTo>
                    <a:pt x="2205440" y="1547772"/>
                  </a:lnTo>
                  <a:lnTo>
                    <a:pt x="2219341" y="1502858"/>
                  </a:lnTo>
                  <a:lnTo>
                    <a:pt x="2231516" y="1457177"/>
                  </a:lnTo>
                  <a:lnTo>
                    <a:pt x="2241925" y="1410771"/>
                  </a:lnTo>
                  <a:lnTo>
                    <a:pt x="2250531" y="1363679"/>
                  </a:lnTo>
                  <a:lnTo>
                    <a:pt x="2257292" y="1315943"/>
                  </a:lnTo>
                  <a:lnTo>
                    <a:pt x="2262170" y="1267603"/>
                  </a:lnTo>
                  <a:lnTo>
                    <a:pt x="2265126" y="1218699"/>
                  </a:lnTo>
                  <a:lnTo>
                    <a:pt x="2266120" y="1169272"/>
                  </a:lnTo>
                  <a:lnTo>
                    <a:pt x="2265126" y="1119845"/>
                  </a:lnTo>
                  <a:lnTo>
                    <a:pt x="2262170" y="1070941"/>
                  </a:lnTo>
                  <a:lnTo>
                    <a:pt x="2257292" y="1022601"/>
                  </a:lnTo>
                  <a:lnTo>
                    <a:pt x="2250531" y="974864"/>
                  </a:lnTo>
                  <a:lnTo>
                    <a:pt x="2241925" y="927773"/>
                  </a:lnTo>
                  <a:lnTo>
                    <a:pt x="2231516" y="881366"/>
                  </a:lnTo>
                  <a:lnTo>
                    <a:pt x="2219341" y="835686"/>
                  </a:lnTo>
                  <a:lnTo>
                    <a:pt x="2205440" y="790772"/>
                  </a:lnTo>
                  <a:lnTo>
                    <a:pt x="2189852" y="746664"/>
                  </a:lnTo>
                  <a:lnTo>
                    <a:pt x="2172618" y="703405"/>
                  </a:lnTo>
                  <a:lnTo>
                    <a:pt x="2153776" y="661033"/>
                  </a:lnTo>
                  <a:lnTo>
                    <a:pt x="2133365" y="619591"/>
                  </a:lnTo>
                  <a:lnTo>
                    <a:pt x="2111424" y="579117"/>
                  </a:lnTo>
                  <a:lnTo>
                    <a:pt x="2087994" y="539654"/>
                  </a:lnTo>
                  <a:lnTo>
                    <a:pt x="2063114" y="501241"/>
                  </a:lnTo>
                  <a:lnTo>
                    <a:pt x="2036822" y="463919"/>
                  </a:lnTo>
                  <a:lnTo>
                    <a:pt x="2009158" y="427729"/>
                  </a:lnTo>
                  <a:lnTo>
                    <a:pt x="1980162" y="392711"/>
                  </a:lnTo>
                  <a:lnTo>
                    <a:pt x="1949872" y="358906"/>
                  </a:lnTo>
                  <a:lnTo>
                    <a:pt x="1918329" y="326355"/>
                  </a:lnTo>
                  <a:lnTo>
                    <a:pt x="1885571" y="295097"/>
                  </a:lnTo>
                  <a:lnTo>
                    <a:pt x="1851637" y="265174"/>
                  </a:lnTo>
                  <a:lnTo>
                    <a:pt x="1816568" y="236626"/>
                  </a:lnTo>
                  <a:lnTo>
                    <a:pt x="1780402" y="209494"/>
                  </a:lnTo>
                  <a:lnTo>
                    <a:pt x="1743179" y="183818"/>
                  </a:lnTo>
                  <a:lnTo>
                    <a:pt x="1704938" y="159639"/>
                  </a:lnTo>
                  <a:lnTo>
                    <a:pt x="1665718" y="136998"/>
                  </a:lnTo>
                  <a:lnTo>
                    <a:pt x="1625559" y="115935"/>
                  </a:lnTo>
                  <a:lnTo>
                    <a:pt x="1584500" y="96490"/>
                  </a:lnTo>
                  <a:lnTo>
                    <a:pt x="1542580" y="78705"/>
                  </a:lnTo>
                  <a:lnTo>
                    <a:pt x="1499839" y="62619"/>
                  </a:lnTo>
                  <a:lnTo>
                    <a:pt x="1456315" y="48274"/>
                  </a:lnTo>
                  <a:lnTo>
                    <a:pt x="1412050" y="35710"/>
                  </a:lnTo>
                  <a:lnTo>
                    <a:pt x="1367080" y="24968"/>
                  </a:lnTo>
                  <a:lnTo>
                    <a:pt x="1321447" y="16087"/>
                  </a:lnTo>
                  <a:lnTo>
                    <a:pt x="1275189" y="9110"/>
                  </a:lnTo>
                  <a:lnTo>
                    <a:pt x="1228346" y="4076"/>
                  </a:lnTo>
                  <a:lnTo>
                    <a:pt x="1180957" y="1025"/>
                  </a:lnTo>
                  <a:lnTo>
                    <a:pt x="1133060" y="0"/>
                  </a:lnTo>
                  <a:close/>
                </a:path>
              </a:pathLst>
            </a:custGeom>
            <a:solidFill>
              <a:srgbClr val="268876">
                <a:alpha val="78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9404211" y="1688084"/>
            <a:ext cx="1249045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125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GEDC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12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Geriatric</a:t>
            </a:r>
            <a:endParaRPr sz="1800">
              <a:latin typeface="Calibri"/>
              <a:cs typeface="Calibri"/>
            </a:endParaRPr>
          </a:p>
          <a:p>
            <a:pPr marL="12700" marR="5080" indent="99060" algn="just">
              <a:lnSpc>
                <a:spcPct val="99400"/>
              </a:lnSpc>
              <a:spcBef>
                <a:spcPts val="6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Emergency Department Collaborative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8420625" y="3702811"/>
            <a:ext cx="144335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5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AFHS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ts val="2180"/>
              </a:lnSpc>
              <a:spcBef>
                <a:spcPts val="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Friendly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0484289" y="3498595"/>
            <a:ext cx="1265555" cy="1406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815" algn="ctr">
              <a:lnSpc>
                <a:spcPts val="2135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GEDA</a:t>
            </a:r>
            <a:endParaRPr sz="1800">
              <a:latin typeface="Calibri"/>
              <a:cs typeface="Calibri"/>
            </a:endParaRPr>
          </a:p>
          <a:p>
            <a:pPr marL="93345" marR="137795" indent="-1270" algn="ctr">
              <a:lnSpc>
                <a:spcPts val="2180"/>
              </a:lnSpc>
              <a:spcBef>
                <a:spcPts val="3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Geriatric Emergency</a:t>
            </a:r>
            <a:endParaRPr sz="1800">
              <a:latin typeface="Calibri"/>
              <a:cs typeface="Calibri"/>
            </a:endParaRPr>
          </a:p>
          <a:p>
            <a:pPr marL="12065" marR="5080" indent="-52705" algn="ctr">
              <a:lnSpc>
                <a:spcPts val="2210"/>
              </a:lnSpc>
              <a:spcBef>
                <a:spcPts val="1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Department Accreditation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1" name="object 151"/>
          <p:cNvGrpSpPr/>
          <p:nvPr/>
        </p:nvGrpSpPr>
        <p:grpSpPr>
          <a:xfrm>
            <a:off x="6622233" y="4951291"/>
            <a:ext cx="2407920" cy="1736725"/>
            <a:chOff x="6622233" y="4951291"/>
            <a:chExt cx="2407920" cy="1736725"/>
          </a:xfrm>
        </p:grpSpPr>
        <p:pic>
          <p:nvPicPr>
            <p:cNvPr id="152" name="object 15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2233" y="5466591"/>
              <a:ext cx="2407892" cy="1220963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4499" y="4951291"/>
              <a:ext cx="1111991" cy="367049"/>
            </a:xfrm>
            <a:prstGeom prst="rect">
              <a:avLst/>
            </a:prstGeom>
          </p:spPr>
        </p:pic>
      </p:grpSp>
      <p:pic>
        <p:nvPicPr>
          <p:cNvPr id="154" name="Picture 153">
            <a:extLst>
              <a:ext uri="{FF2B5EF4-FFF2-40B4-BE49-F238E27FC236}">
                <a16:creationId xmlns:a16="http://schemas.microsoft.com/office/drawing/2014/main" id="{85E3870D-B5DD-3FB4-A659-E67C08479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0496" y="6183300"/>
            <a:ext cx="2993395" cy="6401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643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1805"/>
              </a:spcBef>
            </a:pPr>
            <a:r>
              <a:rPr sz="3600" dirty="0"/>
              <a:t>AFHS</a:t>
            </a:r>
            <a:r>
              <a:rPr sz="3600" spc="-20" dirty="0"/>
              <a:t> </a:t>
            </a:r>
            <a:r>
              <a:rPr sz="3600" dirty="0"/>
              <a:t>and</a:t>
            </a:r>
            <a:r>
              <a:rPr sz="3600" spc="-5" dirty="0"/>
              <a:t> </a:t>
            </a:r>
            <a:r>
              <a:rPr sz="3600" dirty="0"/>
              <a:t>Geri</a:t>
            </a:r>
            <a:r>
              <a:rPr sz="3600" spc="-10" dirty="0"/>
              <a:t> </a:t>
            </a:r>
            <a:r>
              <a:rPr sz="3600" spc="-25" dirty="0"/>
              <a:t>EDs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49" y="1982831"/>
            <a:ext cx="3636147" cy="46426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879" y="2103197"/>
            <a:ext cx="4023667" cy="43847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998" y="997463"/>
            <a:ext cx="2849707" cy="2974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60C556-96BA-E9F3-AC57-EED78DFFA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605" y="5985389"/>
            <a:ext cx="2993395" cy="6401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363" y="6412484"/>
            <a:ext cx="4147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325" algn="l"/>
              </a:tabLst>
            </a:pPr>
            <a:r>
              <a:rPr sz="1200" spc="-50" dirty="0">
                <a:solidFill>
                  <a:srgbClr val="BFBFBF"/>
                </a:solidFill>
                <a:latin typeface="Trebuchet MS"/>
                <a:cs typeface="Trebuchet MS"/>
              </a:rPr>
              <a:t>7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2021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24558"/>
            <a:ext cx="12192000" cy="6398260"/>
            <a:chOff x="0" y="324558"/>
            <a:chExt cx="12192000" cy="639826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24184" y="6357801"/>
              <a:ext cx="1331367" cy="3648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652015"/>
              <a:ext cx="12188952" cy="47762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961806"/>
              <a:ext cx="12192000" cy="4156710"/>
            </a:xfrm>
            <a:custGeom>
              <a:avLst/>
              <a:gdLst/>
              <a:ahLst/>
              <a:cxnLst/>
              <a:rect l="l" t="t" r="r" b="b"/>
              <a:pathLst>
                <a:path w="12192000" h="4156710">
                  <a:moveTo>
                    <a:pt x="12192000" y="0"/>
                  </a:moveTo>
                  <a:lnTo>
                    <a:pt x="0" y="0"/>
                  </a:lnTo>
                  <a:lnTo>
                    <a:pt x="0" y="4156363"/>
                  </a:lnTo>
                  <a:lnTo>
                    <a:pt x="12192000" y="415636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487168"/>
              <a:ext cx="12188952" cy="18196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026" y="2436453"/>
              <a:ext cx="2411350" cy="18989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8981" y="2483107"/>
              <a:ext cx="2446403" cy="19387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623" y="2488787"/>
              <a:ext cx="2403717" cy="18989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3874" y="324558"/>
              <a:ext cx="2602517" cy="130613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756532" y="532891"/>
            <a:ext cx="6070600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solidFill>
                  <a:srgbClr val="333333"/>
                </a:solidFill>
              </a:rPr>
              <a:t>GEDA </a:t>
            </a:r>
            <a:r>
              <a:rPr sz="2400" spc="185" dirty="0">
                <a:solidFill>
                  <a:srgbClr val="333333"/>
                </a:solidFill>
              </a:rPr>
              <a:t>is</a:t>
            </a:r>
            <a:r>
              <a:rPr sz="2400" spc="-60" dirty="0">
                <a:solidFill>
                  <a:srgbClr val="333333"/>
                </a:solidFill>
              </a:rPr>
              <a:t> </a:t>
            </a:r>
            <a:r>
              <a:rPr sz="2400" spc="90" dirty="0">
                <a:solidFill>
                  <a:srgbClr val="333333"/>
                </a:solidFill>
              </a:rPr>
              <a:t>created</a:t>
            </a:r>
            <a:r>
              <a:rPr sz="2400" spc="-65" dirty="0">
                <a:solidFill>
                  <a:srgbClr val="333333"/>
                </a:solidFill>
              </a:rPr>
              <a:t> </a:t>
            </a:r>
            <a:r>
              <a:rPr sz="2400" spc="85" dirty="0">
                <a:solidFill>
                  <a:srgbClr val="333333"/>
                </a:solidFill>
              </a:rPr>
              <a:t>in</a:t>
            </a:r>
            <a:r>
              <a:rPr sz="2400" spc="-60" dirty="0">
                <a:solidFill>
                  <a:srgbClr val="333333"/>
                </a:solidFill>
              </a:rPr>
              <a:t> </a:t>
            </a:r>
            <a:r>
              <a:rPr sz="2400" spc="85" dirty="0">
                <a:solidFill>
                  <a:srgbClr val="333333"/>
                </a:solidFill>
              </a:rPr>
              <a:t>partnership</a:t>
            </a:r>
            <a:r>
              <a:rPr sz="2400" spc="-55" dirty="0">
                <a:solidFill>
                  <a:srgbClr val="333333"/>
                </a:solidFill>
              </a:rPr>
              <a:t> </a:t>
            </a:r>
            <a:r>
              <a:rPr sz="2400" spc="35" dirty="0">
                <a:solidFill>
                  <a:srgbClr val="333333"/>
                </a:solidFill>
              </a:rPr>
              <a:t>with</a:t>
            </a:r>
            <a:endParaRPr sz="2400"/>
          </a:p>
          <a:p>
            <a:pPr marL="12700" marR="5080">
              <a:lnSpc>
                <a:spcPts val="2810"/>
              </a:lnSpc>
              <a:spcBef>
                <a:spcPts val="175"/>
              </a:spcBef>
            </a:pPr>
            <a:r>
              <a:rPr sz="2400" spc="65" dirty="0">
                <a:solidFill>
                  <a:srgbClr val="333333"/>
                </a:solidFill>
              </a:rPr>
              <a:t>The</a:t>
            </a:r>
            <a:r>
              <a:rPr sz="2400" spc="-50" dirty="0">
                <a:solidFill>
                  <a:srgbClr val="333333"/>
                </a:solidFill>
              </a:rPr>
              <a:t> </a:t>
            </a:r>
            <a:r>
              <a:rPr sz="2400" dirty="0">
                <a:solidFill>
                  <a:srgbClr val="333333"/>
                </a:solidFill>
              </a:rPr>
              <a:t>Gary</a:t>
            </a:r>
            <a:r>
              <a:rPr sz="2400" spc="-45" dirty="0">
                <a:solidFill>
                  <a:srgbClr val="333333"/>
                </a:solidFill>
              </a:rPr>
              <a:t> </a:t>
            </a:r>
            <a:r>
              <a:rPr sz="2400" spc="165" dirty="0">
                <a:solidFill>
                  <a:srgbClr val="333333"/>
                </a:solidFill>
              </a:rPr>
              <a:t>and</a:t>
            </a:r>
            <a:r>
              <a:rPr sz="2400" spc="-50" dirty="0">
                <a:solidFill>
                  <a:srgbClr val="333333"/>
                </a:solidFill>
              </a:rPr>
              <a:t> </a:t>
            </a:r>
            <a:r>
              <a:rPr sz="2400" spc="105" dirty="0">
                <a:solidFill>
                  <a:srgbClr val="333333"/>
                </a:solidFill>
              </a:rPr>
              <a:t>Mary</a:t>
            </a:r>
            <a:r>
              <a:rPr sz="2400" spc="-45" dirty="0">
                <a:solidFill>
                  <a:srgbClr val="333333"/>
                </a:solidFill>
              </a:rPr>
              <a:t> </a:t>
            </a:r>
            <a:r>
              <a:rPr sz="2400" dirty="0">
                <a:solidFill>
                  <a:srgbClr val="333333"/>
                </a:solidFill>
              </a:rPr>
              <a:t>West</a:t>
            </a:r>
            <a:r>
              <a:rPr sz="2400" spc="-40" dirty="0">
                <a:solidFill>
                  <a:srgbClr val="333333"/>
                </a:solidFill>
              </a:rPr>
              <a:t> </a:t>
            </a:r>
            <a:r>
              <a:rPr sz="2400" spc="80" dirty="0">
                <a:solidFill>
                  <a:srgbClr val="333333"/>
                </a:solidFill>
              </a:rPr>
              <a:t>Health</a:t>
            </a:r>
            <a:r>
              <a:rPr sz="2400" spc="-45" dirty="0">
                <a:solidFill>
                  <a:srgbClr val="333333"/>
                </a:solidFill>
              </a:rPr>
              <a:t> </a:t>
            </a:r>
            <a:r>
              <a:rPr sz="2400" spc="75" dirty="0">
                <a:solidFill>
                  <a:srgbClr val="333333"/>
                </a:solidFill>
              </a:rPr>
              <a:t>Institute</a:t>
            </a:r>
            <a:r>
              <a:rPr sz="2400" spc="-50" dirty="0">
                <a:solidFill>
                  <a:srgbClr val="333333"/>
                </a:solidFill>
              </a:rPr>
              <a:t> </a:t>
            </a:r>
            <a:r>
              <a:rPr sz="2400" spc="140" dirty="0">
                <a:solidFill>
                  <a:srgbClr val="333333"/>
                </a:solidFill>
              </a:rPr>
              <a:t>and </a:t>
            </a:r>
            <a:r>
              <a:rPr sz="2400" spc="65" dirty="0">
                <a:solidFill>
                  <a:srgbClr val="333333"/>
                </a:solidFill>
              </a:rPr>
              <a:t>The</a:t>
            </a:r>
            <a:r>
              <a:rPr sz="2400" spc="20" dirty="0">
                <a:solidFill>
                  <a:srgbClr val="333333"/>
                </a:solidFill>
              </a:rPr>
              <a:t> </a:t>
            </a:r>
            <a:r>
              <a:rPr sz="2400" spc="250" dirty="0">
                <a:solidFill>
                  <a:srgbClr val="333333"/>
                </a:solidFill>
              </a:rPr>
              <a:t>John</a:t>
            </a:r>
            <a:r>
              <a:rPr sz="2400" spc="20" dirty="0">
                <a:solidFill>
                  <a:srgbClr val="333333"/>
                </a:solidFill>
              </a:rPr>
              <a:t> </a:t>
            </a:r>
            <a:r>
              <a:rPr sz="2400" dirty="0">
                <a:solidFill>
                  <a:srgbClr val="333333"/>
                </a:solidFill>
              </a:rPr>
              <a:t>A.</a:t>
            </a:r>
            <a:r>
              <a:rPr sz="2400" spc="25" dirty="0">
                <a:solidFill>
                  <a:srgbClr val="333333"/>
                </a:solidFill>
              </a:rPr>
              <a:t> </a:t>
            </a:r>
            <a:r>
              <a:rPr sz="2400" dirty="0">
                <a:solidFill>
                  <a:srgbClr val="333333"/>
                </a:solidFill>
              </a:rPr>
              <a:t>Hartford</a:t>
            </a:r>
            <a:r>
              <a:rPr sz="2400" spc="20" dirty="0">
                <a:solidFill>
                  <a:srgbClr val="333333"/>
                </a:solidFill>
              </a:rPr>
              <a:t> </a:t>
            </a:r>
            <a:r>
              <a:rPr sz="2400" spc="95" dirty="0">
                <a:solidFill>
                  <a:srgbClr val="333333"/>
                </a:solidFill>
              </a:rPr>
              <a:t>Foundation.</a:t>
            </a:r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1359708" y="4571492"/>
            <a:ext cx="5663565" cy="11169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1905" algn="ctr">
              <a:lnSpc>
                <a:spcPct val="99200"/>
              </a:lnSpc>
              <a:spcBef>
                <a:spcPts val="120"/>
              </a:spcBef>
            </a:pPr>
            <a:r>
              <a:rPr sz="2400" spc="130" dirty="0">
                <a:solidFill>
                  <a:srgbClr val="222C3F"/>
                </a:solidFill>
                <a:latin typeface="Gill Sans MT"/>
                <a:cs typeface="Gill Sans MT"/>
              </a:rPr>
              <a:t>Levels</a:t>
            </a:r>
            <a:r>
              <a:rPr sz="2400" spc="-5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140" dirty="0">
                <a:solidFill>
                  <a:srgbClr val="222C3F"/>
                </a:solidFill>
                <a:latin typeface="Gill Sans MT"/>
                <a:cs typeface="Gill Sans MT"/>
              </a:rPr>
              <a:t>1</a:t>
            </a:r>
            <a:r>
              <a:rPr sz="2400" spc="-5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170" dirty="0">
                <a:solidFill>
                  <a:srgbClr val="222C3F"/>
                </a:solidFill>
                <a:latin typeface="Gill Sans MT"/>
                <a:cs typeface="Gill Sans MT"/>
              </a:rPr>
              <a:t>and</a:t>
            </a:r>
            <a:r>
              <a:rPr sz="2400" spc="-5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140" dirty="0">
                <a:solidFill>
                  <a:srgbClr val="222C3F"/>
                </a:solidFill>
                <a:latin typeface="Gill Sans MT"/>
                <a:cs typeface="Gill Sans MT"/>
              </a:rPr>
              <a:t>2</a:t>
            </a:r>
            <a:r>
              <a:rPr sz="2400" spc="-4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75" dirty="0">
                <a:solidFill>
                  <a:srgbClr val="222C3F"/>
                </a:solidFill>
                <a:latin typeface="Gill Sans MT"/>
                <a:cs typeface="Gill Sans MT"/>
              </a:rPr>
              <a:t>are</a:t>
            </a:r>
            <a:r>
              <a:rPr sz="2400" spc="-5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155" dirty="0">
                <a:solidFill>
                  <a:srgbClr val="222C3F"/>
                </a:solidFill>
                <a:latin typeface="Gill Sans MT"/>
                <a:cs typeface="Gill Sans MT"/>
              </a:rPr>
              <a:t>designed</a:t>
            </a:r>
            <a:r>
              <a:rPr sz="2400" spc="-5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22C3F"/>
                </a:solidFill>
                <a:latin typeface="Gill Sans MT"/>
                <a:cs typeface="Gill Sans MT"/>
              </a:rPr>
              <a:t>to</a:t>
            </a:r>
            <a:r>
              <a:rPr sz="2400" spc="-4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75" dirty="0">
                <a:solidFill>
                  <a:srgbClr val="222C3F"/>
                </a:solidFill>
                <a:latin typeface="Gill Sans MT"/>
                <a:cs typeface="Gill Sans MT"/>
              </a:rPr>
              <a:t>reflect</a:t>
            </a:r>
            <a:r>
              <a:rPr sz="2400" spc="-5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165" dirty="0">
                <a:solidFill>
                  <a:srgbClr val="222C3F"/>
                </a:solidFill>
                <a:latin typeface="Gill Sans MT"/>
                <a:cs typeface="Gill Sans MT"/>
              </a:rPr>
              <a:t>an </a:t>
            </a:r>
            <a:r>
              <a:rPr sz="2400" spc="140" dirty="0">
                <a:solidFill>
                  <a:srgbClr val="222C3F"/>
                </a:solidFill>
                <a:latin typeface="Gill Sans MT"/>
                <a:cs typeface="Gill Sans MT"/>
              </a:rPr>
              <a:t>increasing</a:t>
            </a:r>
            <a:r>
              <a:rPr sz="2400" spc="-3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114" dirty="0">
                <a:solidFill>
                  <a:srgbClr val="222C3F"/>
                </a:solidFill>
                <a:latin typeface="Gill Sans MT"/>
                <a:cs typeface="Gill Sans MT"/>
              </a:rPr>
              <a:t>commitment</a:t>
            </a:r>
            <a:r>
              <a:rPr sz="2400" spc="-4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22C3F"/>
                </a:solidFill>
                <a:latin typeface="Gill Sans MT"/>
                <a:cs typeface="Gill Sans MT"/>
              </a:rPr>
              <a:t>to</a:t>
            </a:r>
            <a:r>
              <a:rPr sz="2400" spc="-3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50" dirty="0">
                <a:solidFill>
                  <a:srgbClr val="222C3F"/>
                </a:solidFill>
                <a:latin typeface="Gill Sans MT"/>
                <a:cs typeface="Gill Sans MT"/>
              </a:rPr>
              <a:t>senior-</a:t>
            </a:r>
            <a:r>
              <a:rPr sz="2400" spc="150" dirty="0">
                <a:solidFill>
                  <a:srgbClr val="222C3F"/>
                </a:solidFill>
                <a:latin typeface="Gill Sans MT"/>
                <a:cs typeface="Gill Sans MT"/>
              </a:rPr>
              <a:t>specific </a:t>
            </a:r>
            <a:r>
              <a:rPr sz="2400" spc="110" dirty="0">
                <a:solidFill>
                  <a:srgbClr val="222C3F"/>
                </a:solidFill>
                <a:latin typeface="Gill Sans MT"/>
                <a:cs typeface="Gill Sans MT"/>
              </a:rPr>
              <a:t>care</a:t>
            </a:r>
            <a:r>
              <a:rPr sz="2400" spc="-7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85" dirty="0">
                <a:solidFill>
                  <a:srgbClr val="222C3F"/>
                </a:solidFill>
                <a:latin typeface="Gill Sans MT"/>
                <a:cs typeface="Gill Sans MT"/>
              </a:rPr>
              <a:t>in</a:t>
            </a:r>
            <a:r>
              <a:rPr sz="2400" spc="-6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70" dirty="0">
                <a:solidFill>
                  <a:srgbClr val="222C3F"/>
                </a:solidFill>
                <a:latin typeface="Gill Sans MT"/>
                <a:cs typeface="Gill Sans MT"/>
              </a:rPr>
              <a:t>the</a:t>
            </a:r>
            <a:r>
              <a:rPr sz="2400" spc="-6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130" dirty="0">
                <a:solidFill>
                  <a:srgbClr val="222C3F"/>
                </a:solidFill>
                <a:latin typeface="Gill Sans MT"/>
                <a:cs typeface="Gill Sans MT"/>
              </a:rPr>
              <a:t>Emergency</a:t>
            </a:r>
            <a:r>
              <a:rPr sz="2400" spc="-5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50" dirty="0">
                <a:solidFill>
                  <a:srgbClr val="222C3F"/>
                </a:solidFill>
                <a:latin typeface="Gill Sans MT"/>
                <a:cs typeface="Gill Sans MT"/>
              </a:rPr>
              <a:t>Department.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61138" y="4541011"/>
            <a:ext cx="2956560" cy="11169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algn="ctr">
              <a:lnSpc>
                <a:spcPct val="99200"/>
              </a:lnSpc>
              <a:spcBef>
                <a:spcPts val="120"/>
              </a:spcBef>
            </a:pPr>
            <a:r>
              <a:rPr sz="2400" spc="95" dirty="0">
                <a:solidFill>
                  <a:srgbClr val="222C3F"/>
                </a:solidFill>
                <a:latin typeface="Gill Sans MT"/>
                <a:cs typeface="Gill Sans MT"/>
              </a:rPr>
              <a:t>Level</a:t>
            </a:r>
            <a:r>
              <a:rPr sz="2400" spc="-5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140" dirty="0">
                <a:solidFill>
                  <a:srgbClr val="222C3F"/>
                </a:solidFill>
                <a:latin typeface="Gill Sans MT"/>
                <a:cs typeface="Gill Sans MT"/>
              </a:rPr>
              <a:t>3</a:t>
            </a:r>
            <a:r>
              <a:rPr sz="2400" spc="-5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180" dirty="0">
                <a:solidFill>
                  <a:srgbClr val="222C3F"/>
                </a:solidFill>
                <a:latin typeface="Gill Sans MT"/>
                <a:cs typeface="Gill Sans MT"/>
              </a:rPr>
              <a:t>is</a:t>
            </a:r>
            <a:r>
              <a:rPr sz="2400" spc="-6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155" dirty="0">
                <a:solidFill>
                  <a:srgbClr val="222C3F"/>
                </a:solidFill>
                <a:latin typeface="Gill Sans MT"/>
                <a:cs typeface="Gill Sans MT"/>
              </a:rPr>
              <a:t>designed</a:t>
            </a:r>
            <a:r>
              <a:rPr sz="2400" spc="-5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222C3F"/>
                </a:solidFill>
                <a:latin typeface="Gill Sans MT"/>
                <a:cs typeface="Gill Sans MT"/>
              </a:rPr>
              <a:t>to </a:t>
            </a:r>
            <a:r>
              <a:rPr sz="2400" spc="125" dirty="0">
                <a:solidFill>
                  <a:srgbClr val="222C3F"/>
                </a:solidFill>
                <a:latin typeface="Gill Sans MT"/>
                <a:cs typeface="Gill Sans MT"/>
              </a:rPr>
              <a:t>be</a:t>
            </a:r>
            <a:r>
              <a:rPr sz="2400" spc="-60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65" dirty="0">
                <a:solidFill>
                  <a:srgbClr val="222C3F"/>
                </a:solidFill>
                <a:latin typeface="Gill Sans MT"/>
                <a:cs typeface="Gill Sans MT"/>
              </a:rPr>
              <a:t>within</a:t>
            </a:r>
            <a:r>
              <a:rPr sz="2400" spc="-6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110" dirty="0">
                <a:solidFill>
                  <a:srgbClr val="222C3F"/>
                </a:solidFill>
                <a:latin typeface="Gill Sans MT"/>
                <a:cs typeface="Gill Sans MT"/>
              </a:rPr>
              <a:t>reach</a:t>
            </a:r>
            <a:r>
              <a:rPr sz="2400" spc="-5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110" dirty="0">
                <a:solidFill>
                  <a:srgbClr val="222C3F"/>
                </a:solidFill>
                <a:latin typeface="Gill Sans MT"/>
                <a:cs typeface="Gill Sans MT"/>
              </a:rPr>
              <a:t>of </a:t>
            </a:r>
            <a:r>
              <a:rPr sz="2400" spc="50" dirty="0">
                <a:solidFill>
                  <a:srgbClr val="222C3F"/>
                </a:solidFill>
                <a:latin typeface="Gill Sans MT"/>
                <a:cs typeface="Gill Sans MT"/>
              </a:rPr>
              <a:t>every</a:t>
            </a:r>
            <a:r>
              <a:rPr sz="2400" spc="-45" dirty="0">
                <a:solidFill>
                  <a:srgbClr val="222C3F"/>
                </a:solidFill>
                <a:latin typeface="Gill Sans MT"/>
                <a:cs typeface="Gill Sans MT"/>
              </a:rPr>
              <a:t> </a:t>
            </a:r>
            <a:r>
              <a:rPr sz="2400" spc="110" dirty="0">
                <a:solidFill>
                  <a:srgbClr val="222C3F"/>
                </a:solidFill>
                <a:latin typeface="Gill Sans MT"/>
                <a:cs typeface="Gill Sans MT"/>
              </a:rPr>
              <a:t>hospital</a:t>
            </a:r>
            <a:endParaRPr sz="2400">
              <a:latin typeface="Gill Sans MT"/>
              <a:cs typeface="Gill Sans M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CD341E-8459-EBC9-A68B-9B9F372E6D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108" y="6088544"/>
            <a:ext cx="2993395" cy="6401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063" y="6436197"/>
            <a:ext cx="412242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  <a:tabLst>
                <a:tab pos="301625" algn="l"/>
              </a:tabLst>
            </a:pPr>
            <a:r>
              <a:rPr sz="1200" spc="-50" dirty="0">
                <a:solidFill>
                  <a:srgbClr val="BFBFBF"/>
                </a:solidFill>
                <a:latin typeface="Trebuchet MS"/>
                <a:cs typeface="Trebuchet MS"/>
              </a:rPr>
              <a:t>8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2021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184" y="6357801"/>
            <a:ext cx="1331367" cy="3648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" y="0"/>
            <a:ext cx="5190490" cy="6858000"/>
            <a:chOff x="1" y="0"/>
            <a:chExt cx="519049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0"/>
              <a:ext cx="4944531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" y="391584"/>
              <a:ext cx="5190490" cy="861694"/>
            </a:xfrm>
            <a:custGeom>
              <a:avLst/>
              <a:gdLst/>
              <a:ahLst/>
              <a:cxnLst/>
              <a:rect l="l" t="t" r="r" b="b"/>
              <a:pathLst>
                <a:path w="5190490" h="861694">
                  <a:moveTo>
                    <a:pt x="5190065" y="0"/>
                  </a:moveTo>
                  <a:lnTo>
                    <a:pt x="0" y="0"/>
                  </a:lnTo>
                  <a:lnTo>
                    <a:pt x="0" y="861483"/>
                  </a:lnTo>
                  <a:lnTo>
                    <a:pt x="5190065" y="861483"/>
                  </a:lnTo>
                  <a:lnTo>
                    <a:pt x="5190065" y="0"/>
                  </a:lnTo>
                  <a:close/>
                </a:path>
              </a:pathLst>
            </a:custGeom>
            <a:solidFill>
              <a:srgbClr val="268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24727" y="330707"/>
            <a:ext cx="2626995" cy="94615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410"/>
              </a:lnSpc>
              <a:spcBef>
                <a:spcPts val="570"/>
              </a:spcBef>
            </a:pPr>
            <a:r>
              <a:rPr sz="3200" b="1" spc="-10" dirty="0">
                <a:solidFill>
                  <a:srgbClr val="268876"/>
                </a:solidFill>
                <a:latin typeface="Trebuchet MS"/>
                <a:cs typeface="Trebuchet MS"/>
              </a:rPr>
              <a:t>Good</a:t>
            </a:r>
            <a:r>
              <a:rPr sz="3200" b="1" spc="-204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z="3200" b="1" spc="-75" dirty="0">
                <a:solidFill>
                  <a:srgbClr val="268876"/>
                </a:solidFill>
                <a:latin typeface="Trebuchet MS"/>
                <a:cs typeface="Trebuchet MS"/>
              </a:rPr>
              <a:t>geriatric </a:t>
            </a:r>
            <a:r>
              <a:rPr sz="3200" b="1" dirty="0">
                <a:solidFill>
                  <a:srgbClr val="268876"/>
                </a:solidFill>
                <a:latin typeface="Trebuchet MS"/>
                <a:cs typeface="Trebuchet MS"/>
              </a:rPr>
              <a:t>ED</a:t>
            </a:r>
            <a:r>
              <a:rPr sz="3200" b="1" spc="-190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z="3200" b="1" spc="-20" dirty="0">
                <a:solidFill>
                  <a:srgbClr val="268876"/>
                </a:solidFill>
                <a:latin typeface="Trebuchet MS"/>
                <a:cs typeface="Trebuchet MS"/>
              </a:rPr>
              <a:t>care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4727" y="1850135"/>
            <a:ext cx="4297680" cy="2037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26695" marR="5080" indent="-214629">
              <a:lnSpc>
                <a:spcPct val="102400"/>
              </a:lnSpc>
              <a:spcBef>
                <a:spcPts val="5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z="1700" dirty="0">
                <a:solidFill>
                  <a:srgbClr val="333333"/>
                </a:solidFill>
                <a:latin typeface="Gill Sans MT"/>
                <a:cs typeface="Gill Sans MT"/>
              </a:rPr>
              <a:t>At</a:t>
            </a:r>
            <a:r>
              <a:rPr sz="1700" spc="-5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700" spc="100" dirty="0">
                <a:solidFill>
                  <a:srgbClr val="333333"/>
                </a:solidFill>
                <a:latin typeface="Gill Sans MT"/>
                <a:cs typeface="Gill Sans MT"/>
              </a:rPr>
              <a:t>least</a:t>
            </a:r>
            <a:r>
              <a:rPr sz="1700" spc="-45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700" spc="60" dirty="0">
                <a:solidFill>
                  <a:srgbClr val="333333"/>
                </a:solidFill>
                <a:latin typeface="Gill Sans MT"/>
                <a:cs typeface="Gill Sans MT"/>
              </a:rPr>
              <a:t>one</a:t>
            </a:r>
            <a:r>
              <a:rPr sz="1700" spc="-4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700" dirty="0">
                <a:solidFill>
                  <a:srgbClr val="333333"/>
                </a:solidFill>
                <a:latin typeface="Gill Sans MT"/>
                <a:cs typeface="Gill Sans MT"/>
              </a:rPr>
              <a:t>MD</a:t>
            </a:r>
            <a:r>
              <a:rPr sz="1700" spc="-4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700" spc="120" dirty="0">
                <a:solidFill>
                  <a:srgbClr val="333333"/>
                </a:solidFill>
                <a:latin typeface="Gill Sans MT"/>
                <a:cs typeface="Gill Sans MT"/>
              </a:rPr>
              <a:t>and</a:t>
            </a:r>
            <a:r>
              <a:rPr sz="1700" spc="-35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700" spc="60" dirty="0">
                <a:solidFill>
                  <a:srgbClr val="333333"/>
                </a:solidFill>
                <a:latin typeface="Gill Sans MT"/>
                <a:cs typeface="Gill Sans MT"/>
              </a:rPr>
              <a:t>one</a:t>
            </a:r>
            <a:r>
              <a:rPr sz="1700" spc="-4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700" spc="-35" dirty="0">
                <a:solidFill>
                  <a:srgbClr val="333333"/>
                </a:solidFill>
                <a:latin typeface="Gill Sans MT"/>
                <a:cs typeface="Gill Sans MT"/>
              </a:rPr>
              <a:t>RN</a:t>
            </a:r>
            <a:r>
              <a:rPr sz="1700" spc="-4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700" dirty="0">
                <a:solidFill>
                  <a:srgbClr val="333333"/>
                </a:solidFill>
                <a:latin typeface="Gill Sans MT"/>
                <a:cs typeface="Gill Sans MT"/>
              </a:rPr>
              <a:t>with</a:t>
            </a:r>
            <a:r>
              <a:rPr sz="1700" spc="-4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700" spc="70" dirty="0">
                <a:solidFill>
                  <a:srgbClr val="333333"/>
                </a:solidFill>
                <a:latin typeface="Gill Sans MT"/>
                <a:cs typeface="Gill Sans MT"/>
              </a:rPr>
              <a:t>evidence </a:t>
            </a:r>
            <a:r>
              <a:rPr sz="1700" spc="95" dirty="0">
                <a:solidFill>
                  <a:srgbClr val="333333"/>
                </a:solidFill>
                <a:latin typeface="Gill Sans MT"/>
                <a:cs typeface="Gill Sans MT"/>
              </a:rPr>
              <a:t>of</a:t>
            </a:r>
            <a:r>
              <a:rPr sz="1700" spc="-5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700" spc="50" dirty="0">
                <a:solidFill>
                  <a:srgbClr val="333333"/>
                </a:solidFill>
                <a:latin typeface="Gill Sans MT"/>
                <a:cs typeface="Gill Sans MT"/>
              </a:rPr>
              <a:t>geriatric</a:t>
            </a:r>
            <a:r>
              <a:rPr sz="1700" spc="-4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700" spc="125" dirty="0">
                <a:solidFill>
                  <a:srgbClr val="333333"/>
                </a:solidFill>
                <a:latin typeface="Gill Sans MT"/>
                <a:cs typeface="Gill Sans MT"/>
              </a:rPr>
              <a:t>focus</a:t>
            </a:r>
            <a:r>
              <a:rPr sz="1700" spc="-45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700" spc="90" dirty="0">
                <a:solidFill>
                  <a:srgbClr val="333333"/>
                </a:solidFill>
                <a:latin typeface="Gill Sans MT"/>
                <a:cs typeface="Gill Sans MT"/>
              </a:rPr>
              <a:t>(champions)</a:t>
            </a:r>
            <a:endParaRPr sz="1700">
              <a:latin typeface="Gill Sans MT"/>
              <a:cs typeface="Gill Sans MT"/>
            </a:endParaRPr>
          </a:p>
          <a:p>
            <a:pPr marL="226695" marR="804545" indent="-214629">
              <a:lnSpc>
                <a:spcPts val="1989"/>
              </a:lnSpc>
              <a:spcBef>
                <a:spcPts val="1285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z="1700" spc="85" dirty="0">
                <a:solidFill>
                  <a:srgbClr val="333333"/>
                </a:solidFill>
                <a:latin typeface="Gill Sans MT"/>
                <a:cs typeface="Gill Sans MT"/>
              </a:rPr>
              <a:t>Evidence</a:t>
            </a:r>
            <a:r>
              <a:rPr sz="1700" spc="-45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700" spc="95" dirty="0">
                <a:solidFill>
                  <a:srgbClr val="333333"/>
                </a:solidFill>
                <a:latin typeface="Gill Sans MT"/>
                <a:cs typeface="Gill Sans MT"/>
              </a:rPr>
              <a:t>of</a:t>
            </a:r>
            <a:r>
              <a:rPr sz="1700" spc="-45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700" spc="50" dirty="0">
                <a:solidFill>
                  <a:srgbClr val="333333"/>
                </a:solidFill>
                <a:latin typeface="Gill Sans MT"/>
                <a:cs typeface="Gill Sans MT"/>
              </a:rPr>
              <a:t>geriatric</a:t>
            </a:r>
            <a:r>
              <a:rPr sz="1700" spc="-4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700" spc="110" dirty="0">
                <a:solidFill>
                  <a:srgbClr val="333333"/>
                </a:solidFill>
                <a:latin typeface="Gill Sans MT"/>
                <a:cs typeface="Gill Sans MT"/>
              </a:rPr>
              <a:t>focused</a:t>
            </a:r>
            <a:r>
              <a:rPr sz="1700" spc="-4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700" spc="55" dirty="0">
                <a:solidFill>
                  <a:srgbClr val="333333"/>
                </a:solidFill>
                <a:latin typeface="Gill Sans MT"/>
                <a:cs typeface="Gill Sans MT"/>
              </a:rPr>
              <a:t>care </a:t>
            </a:r>
            <a:r>
              <a:rPr sz="1700" spc="40" dirty="0">
                <a:solidFill>
                  <a:srgbClr val="333333"/>
                </a:solidFill>
                <a:latin typeface="Gill Sans MT"/>
                <a:cs typeface="Gill Sans MT"/>
              </a:rPr>
              <a:t>initiative</a:t>
            </a:r>
            <a:endParaRPr sz="1700">
              <a:latin typeface="Gill Sans MT"/>
              <a:cs typeface="Gill Sans MT"/>
            </a:endParaRPr>
          </a:p>
          <a:p>
            <a:pPr marL="227329" indent="-214629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z="1700" spc="50" dirty="0">
                <a:solidFill>
                  <a:srgbClr val="333333"/>
                </a:solidFill>
                <a:latin typeface="Gill Sans MT"/>
                <a:cs typeface="Gill Sans MT"/>
              </a:rPr>
              <a:t>Mobility</a:t>
            </a:r>
            <a:r>
              <a:rPr sz="1700" spc="-40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700" spc="110" dirty="0">
                <a:solidFill>
                  <a:srgbClr val="333333"/>
                </a:solidFill>
                <a:latin typeface="Gill Sans MT"/>
                <a:cs typeface="Gill Sans MT"/>
              </a:rPr>
              <a:t>aids</a:t>
            </a:r>
            <a:endParaRPr sz="1700">
              <a:latin typeface="Gill Sans MT"/>
              <a:cs typeface="Gill Sans MT"/>
            </a:endParaRPr>
          </a:p>
          <a:p>
            <a:pPr marL="227329" indent="-214629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z="1700" spc="65" dirty="0">
                <a:solidFill>
                  <a:srgbClr val="333333"/>
                </a:solidFill>
                <a:latin typeface="Gill Sans MT"/>
                <a:cs typeface="Gill Sans MT"/>
              </a:rPr>
              <a:t>Food</a:t>
            </a:r>
            <a:r>
              <a:rPr sz="1700" dirty="0">
                <a:solidFill>
                  <a:srgbClr val="333333"/>
                </a:solidFill>
                <a:latin typeface="Gill Sans MT"/>
                <a:cs typeface="Gill Sans MT"/>
              </a:rPr>
              <a:t> &amp; drink</a:t>
            </a:r>
            <a:r>
              <a:rPr sz="1700" spc="-5" dirty="0">
                <a:solidFill>
                  <a:srgbClr val="333333"/>
                </a:solidFill>
                <a:latin typeface="Gill Sans MT"/>
                <a:cs typeface="Gill Sans MT"/>
              </a:rPr>
              <a:t> </a:t>
            </a:r>
            <a:r>
              <a:rPr sz="1700" spc="100" dirty="0">
                <a:solidFill>
                  <a:srgbClr val="333333"/>
                </a:solidFill>
                <a:latin typeface="Gill Sans MT"/>
                <a:cs typeface="Gill Sans MT"/>
              </a:rPr>
              <a:t>24/7</a:t>
            </a:r>
            <a:endParaRPr sz="1700">
              <a:latin typeface="Gill Sans MT"/>
              <a:cs typeface="Gill Sans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962" y="308119"/>
            <a:ext cx="1875376" cy="146951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19302" y="469899"/>
            <a:ext cx="181546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30" dirty="0">
                <a:solidFill>
                  <a:srgbClr val="FFFFFF"/>
                </a:solidFill>
                <a:latin typeface="Trebuchet MS"/>
                <a:cs typeface="Trebuchet MS"/>
              </a:rPr>
              <a:t>Level</a:t>
            </a:r>
            <a:r>
              <a:rPr sz="4000" b="1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30" dirty="0">
                <a:solidFill>
                  <a:srgbClr val="FFFFFF"/>
                </a:solidFill>
                <a:latin typeface="Trebuchet MS"/>
                <a:cs typeface="Trebuchet MS"/>
              </a:rPr>
              <a:t>III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1103" y="6109055"/>
            <a:ext cx="1134706" cy="5711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063" y="6436197"/>
            <a:ext cx="412242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  <a:tabLst>
                <a:tab pos="301625" algn="l"/>
              </a:tabLst>
            </a:pPr>
            <a:r>
              <a:rPr sz="1200" spc="-50" dirty="0">
                <a:solidFill>
                  <a:srgbClr val="BFBFBF"/>
                </a:solidFill>
                <a:latin typeface="Trebuchet MS"/>
                <a:cs typeface="Trebuchet MS"/>
              </a:rPr>
              <a:t>9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	</a:t>
            </a:r>
            <a:r>
              <a:rPr sz="1200" spc="-34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BFBFBF"/>
                </a:solidFill>
                <a:latin typeface="Trebuchet MS"/>
                <a:cs typeface="Trebuchet MS"/>
              </a:rPr>
              <a:t>©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2021 </a:t>
            </a:r>
            <a:r>
              <a:rPr sz="1200" spc="-40" dirty="0">
                <a:solidFill>
                  <a:srgbClr val="BFBFBF"/>
                </a:solidFill>
                <a:latin typeface="Trebuchet MS"/>
                <a:cs typeface="Trebuchet MS"/>
              </a:rPr>
              <a:t>Geriatric</a:t>
            </a:r>
            <a:r>
              <a:rPr sz="1200" spc="-10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BFBFBF"/>
                </a:solidFill>
                <a:latin typeface="Trebuchet MS"/>
                <a:cs typeface="Trebuchet MS"/>
              </a:rPr>
              <a:t>Emergency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BFBFBF"/>
                </a:solidFill>
                <a:latin typeface="Trebuchet MS"/>
                <a:cs typeface="Trebuchet MS"/>
              </a:rPr>
              <a:t>Department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BFBFBF"/>
                </a:solidFill>
                <a:latin typeface="Trebuchet MS"/>
                <a:cs typeface="Trebuchet MS"/>
              </a:rPr>
              <a:t>Collaborative</a:t>
            </a:r>
            <a:r>
              <a:rPr sz="1200" spc="-5" dirty="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sz="1200" spc="-390" dirty="0">
                <a:solidFill>
                  <a:srgbClr val="BFBFB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184" y="6357801"/>
            <a:ext cx="1331367" cy="3648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" y="0"/>
            <a:ext cx="5190490" cy="6828790"/>
            <a:chOff x="1" y="0"/>
            <a:chExt cx="5190490" cy="682879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0"/>
              <a:ext cx="4944531" cy="68283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" y="391584"/>
              <a:ext cx="5190490" cy="861694"/>
            </a:xfrm>
            <a:custGeom>
              <a:avLst/>
              <a:gdLst/>
              <a:ahLst/>
              <a:cxnLst/>
              <a:rect l="l" t="t" r="r" b="b"/>
              <a:pathLst>
                <a:path w="5190490" h="861694">
                  <a:moveTo>
                    <a:pt x="5190065" y="0"/>
                  </a:moveTo>
                  <a:lnTo>
                    <a:pt x="0" y="0"/>
                  </a:lnTo>
                  <a:lnTo>
                    <a:pt x="0" y="861483"/>
                  </a:lnTo>
                  <a:lnTo>
                    <a:pt x="5190065" y="861483"/>
                  </a:lnTo>
                  <a:lnTo>
                    <a:pt x="5190065" y="0"/>
                  </a:lnTo>
                  <a:close/>
                </a:path>
              </a:pathLst>
            </a:custGeom>
            <a:solidFill>
              <a:srgbClr val="268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24727" y="336803"/>
            <a:ext cx="3472815" cy="94615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410"/>
              </a:lnSpc>
              <a:spcBef>
                <a:spcPts val="570"/>
              </a:spcBef>
            </a:pPr>
            <a:r>
              <a:rPr sz="3200" b="1" spc="-40" dirty="0">
                <a:solidFill>
                  <a:srgbClr val="268876"/>
                </a:solidFill>
                <a:latin typeface="Trebuchet MS"/>
                <a:cs typeface="Trebuchet MS"/>
              </a:rPr>
              <a:t>Advanced</a:t>
            </a:r>
            <a:r>
              <a:rPr sz="3200" b="1" spc="-180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z="3200" b="1" spc="-70" dirty="0">
                <a:solidFill>
                  <a:srgbClr val="268876"/>
                </a:solidFill>
                <a:latin typeface="Trebuchet MS"/>
                <a:cs typeface="Trebuchet MS"/>
              </a:rPr>
              <a:t>geriatric </a:t>
            </a:r>
            <a:r>
              <a:rPr sz="3200" b="1" dirty="0">
                <a:solidFill>
                  <a:srgbClr val="268876"/>
                </a:solidFill>
                <a:latin typeface="Trebuchet MS"/>
                <a:cs typeface="Trebuchet MS"/>
              </a:rPr>
              <a:t>ED</a:t>
            </a:r>
            <a:r>
              <a:rPr sz="3200" b="1" spc="-190" dirty="0">
                <a:solidFill>
                  <a:srgbClr val="268876"/>
                </a:solidFill>
                <a:latin typeface="Trebuchet MS"/>
                <a:cs typeface="Trebuchet MS"/>
              </a:rPr>
              <a:t> </a:t>
            </a:r>
            <a:r>
              <a:rPr sz="3200" b="1" spc="-20" dirty="0">
                <a:solidFill>
                  <a:srgbClr val="268876"/>
                </a:solidFill>
                <a:latin typeface="Trebuchet MS"/>
                <a:cs typeface="Trebuchet MS"/>
              </a:rPr>
              <a:t>care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4727" y="2533396"/>
            <a:ext cx="5629910" cy="40157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26695" marR="5080" indent="-214629">
              <a:lnSpc>
                <a:spcPts val="1900"/>
              </a:lnSpc>
              <a:spcBef>
                <a:spcPts val="18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Physician</a:t>
            </a:r>
            <a:r>
              <a:rPr sz="1600" spc="1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145" dirty="0">
                <a:solidFill>
                  <a:srgbClr val="333333"/>
                </a:solidFill>
                <a:latin typeface="Trebuchet MS"/>
                <a:cs typeface="Trebuchet MS"/>
              </a:rPr>
              <a:t>&amp;</a:t>
            </a:r>
            <a:r>
              <a:rPr sz="1600" spc="2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nurse</a:t>
            </a:r>
            <a:r>
              <a:rPr sz="1600" spc="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champions</a:t>
            </a:r>
            <a:r>
              <a:rPr sz="1600" spc="1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333333"/>
                </a:solidFill>
                <a:latin typeface="Trebuchet MS"/>
                <a:cs typeface="Trebuchet MS"/>
              </a:rPr>
              <a:t>(medical/</a:t>
            </a:r>
            <a:r>
              <a:rPr sz="1600" spc="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nurse</a:t>
            </a:r>
            <a:r>
              <a:rPr sz="1600" spc="1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333333"/>
                </a:solidFill>
                <a:latin typeface="Trebuchet MS"/>
                <a:cs typeface="Trebuchet MS"/>
              </a:rPr>
              <a:t>director)</a:t>
            </a:r>
            <a:r>
              <a:rPr sz="1600" spc="1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Trebuchet MS"/>
                <a:cs typeface="Trebuchet MS"/>
              </a:rPr>
              <a:t>with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focus</a:t>
            </a:r>
            <a:r>
              <a:rPr sz="1600" spc="3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on</a:t>
            </a:r>
            <a:r>
              <a:rPr sz="1600" spc="3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333333"/>
                </a:solidFill>
                <a:latin typeface="Trebuchet MS"/>
                <a:cs typeface="Trebuchet MS"/>
              </a:rPr>
              <a:t>geriatric</a:t>
            </a:r>
            <a:r>
              <a:rPr sz="1600" spc="3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130" dirty="0">
                <a:solidFill>
                  <a:srgbClr val="333333"/>
                </a:solidFill>
                <a:latin typeface="Trebuchet MS"/>
                <a:cs typeface="Trebuchet MS"/>
              </a:rPr>
              <a:t>EM</a:t>
            </a:r>
            <a:endParaRPr sz="1600">
              <a:latin typeface="Trebuchet MS"/>
              <a:cs typeface="Trebuchet MS"/>
            </a:endParaRPr>
          </a:p>
          <a:p>
            <a:pPr marL="227329" indent="-214629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z="1600" spc="-65" dirty="0">
                <a:solidFill>
                  <a:srgbClr val="333333"/>
                </a:solidFill>
                <a:latin typeface="Trebuchet MS"/>
                <a:cs typeface="Trebuchet MS"/>
              </a:rPr>
              <a:t>Geriatric-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focused nurse</a:t>
            </a:r>
            <a:r>
              <a:rPr sz="1600" spc="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333333"/>
                </a:solidFill>
                <a:latin typeface="Trebuchet MS"/>
                <a:cs typeface="Trebuchet MS"/>
              </a:rPr>
              <a:t>case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 manager </a:t>
            </a:r>
            <a:r>
              <a:rPr sz="1600" spc="55" dirty="0">
                <a:solidFill>
                  <a:srgbClr val="333333"/>
                </a:solidFill>
                <a:latin typeface="Trebuchet MS"/>
                <a:cs typeface="Trebuchet MS"/>
              </a:rPr>
              <a:t>56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rebuchet MS"/>
                <a:cs typeface="Trebuchet MS"/>
              </a:rPr>
              <a:t>hours/</a:t>
            </a:r>
            <a:r>
              <a:rPr sz="1600" spc="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Trebuchet MS"/>
                <a:cs typeface="Trebuchet MS"/>
              </a:rPr>
              <a:t>week</a:t>
            </a:r>
            <a:endParaRPr sz="1600">
              <a:latin typeface="Trebuchet MS"/>
              <a:cs typeface="Trebuchet MS"/>
            </a:endParaRPr>
          </a:p>
          <a:p>
            <a:pPr marL="226695" marR="267335" indent="-214629">
              <a:lnSpc>
                <a:spcPts val="1900"/>
              </a:lnSpc>
              <a:spcBef>
                <a:spcPts val="85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z="1600" spc="-50" dirty="0">
                <a:solidFill>
                  <a:srgbClr val="333333"/>
                </a:solidFill>
                <a:latin typeface="Trebuchet MS"/>
                <a:cs typeface="Trebuchet MS"/>
              </a:rPr>
              <a:t>Geriatric</a:t>
            </a:r>
            <a:r>
              <a:rPr sz="1600" spc="-7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333333"/>
                </a:solidFill>
                <a:latin typeface="Trebuchet MS"/>
                <a:cs typeface="Trebuchet MS"/>
              </a:rPr>
              <a:t>assessment</a:t>
            </a:r>
            <a:r>
              <a:rPr sz="1600" spc="-7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333333"/>
                </a:solidFill>
                <a:latin typeface="Trebuchet MS"/>
                <a:cs typeface="Trebuchet MS"/>
              </a:rPr>
              <a:t>team:</a:t>
            </a:r>
            <a:r>
              <a:rPr sz="1600" spc="-7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333333"/>
                </a:solidFill>
                <a:latin typeface="Trebuchet MS"/>
                <a:cs typeface="Trebuchet MS"/>
              </a:rPr>
              <a:t>2</a:t>
            </a:r>
            <a:r>
              <a:rPr sz="1600" spc="-7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of</a:t>
            </a:r>
            <a:r>
              <a:rPr sz="1600" spc="-6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333333"/>
                </a:solidFill>
                <a:latin typeface="Trebuchet MS"/>
                <a:cs typeface="Trebuchet MS"/>
              </a:rPr>
              <a:t>PT,</a:t>
            </a:r>
            <a:r>
              <a:rPr sz="1600" spc="-7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333333"/>
                </a:solidFill>
                <a:latin typeface="Trebuchet MS"/>
                <a:cs typeface="Trebuchet MS"/>
              </a:rPr>
              <a:t>OT,</a:t>
            </a:r>
            <a:r>
              <a:rPr sz="1600" spc="-7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110" dirty="0">
                <a:solidFill>
                  <a:srgbClr val="333333"/>
                </a:solidFill>
                <a:latin typeface="Trebuchet MS"/>
                <a:cs typeface="Trebuchet MS"/>
              </a:rPr>
              <a:t>SW</a:t>
            </a:r>
            <a:r>
              <a:rPr sz="1600" spc="-6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or</a:t>
            </a:r>
            <a:r>
              <a:rPr sz="1600" spc="-7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rebuchet MS"/>
                <a:cs typeface="Trebuchet MS"/>
              </a:rPr>
              <a:t>Pharmacy </a:t>
            </a:r>
            <a:r>
              <a:rPr sz="1600" spc="-25" dirty="0">
                <a:solidFill>
                  <a:srgbClr val="333333"/>
                </a:solidFill>
                <a:latin typeface="Trebuchet MS"/>
                <a:cs typeface="Trebuchet MS"/>
              </a:rPr>
              <a:t>available</a:t>
            </a:r>
            <a:r>
              <a:rPr sz="1600" spc="-8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333333"/>
                </a:solidFill>
                <a:latin typeface="Trebuchet MS"/>
                <a:cs typeface="Trebuchet MS"/>
              </a:rPr>
              <a:t>in</a:t>
            </a:r>
            <a:r>
              <a:rPr sz="1600" spc="-7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333333"/>
                </a:solidFill>
                <a:latin typeface="Trebuchet MS"/>
                <a:cs typeface="Trebuchet MS"/>
              </a:rPr>
              <a:t>ED</a:t>
            </a:r>
            <a:endParaRPr sz="1600">
              <a:latin typeface="Trebuchet MS"/>
              <a:cs typeface="Trebuchet MS"/>
            </a:endParaRPr>
          </a:p>
          <a:p>
            <a:pPr marL="226695" marR="83185" indent="-214629">
              <a:lnSpc>
                <a:spcPts val="1900"/>
              </a:lnSpc>
              <a:spcBef>
                <a:spcPts val="81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Hospital</a:t>
            </a:r>
            <a:r>
              <a:rPr sz="1600" spc="2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333333"/>
                </a:solidFill>
                <a:latin typeface="Trebuchet MS"/>
                <a:cs typeface="Trebuchet MS"/>
              </a:rPr>
              <a:t>executive-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assigned</a:t>
            </a:r>
            <a:r>
              <a:rPr sz="1600" spc="2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supervision</a:t>
            </a:r>
            <a:r>
              <a:rPr sz="1600" spc="3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of</a:t>
            </a:r>
            <a:r>
              <a:rPr sz="1600" spc="3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and</a:t>
            </a:r>
            <a:r>
              <a:rPr sz="1600" spc="2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support</a:t>
            </a:r>
            <a:r>
              <a:rPr sz="1600" spc="2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Trebuchet MS"/>
                <a:cs typeface="Trebuchet MS"/>
              </a:rPr>
              <a:t>for </a:t>
            </a:r>
            <a:r>
              <a:rPr sz="1600" spc="-40" dirty="0">
                <a:solidFill>
                  <a:srgbClr val="333333"/>
                </a:solidFill>
                <a:latin typeface="Trebuchet MS"/>
                <a:cs typeface="Trebuchet MS"/>
              </a:rPr>
              <a:t>geriatric</a:t>
            </a:r>
            <a:r>
              <a:rPr sz="1600" spc="-6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333333"/>
                </a:solidFill>
                <a:latin typeface="Trebuchet MS"/>
                <a:cs typeface="Trebuchet MS"/>
              </a:rPr>
              <a:t>ED</a:t>
            </a:r>
            <a:r>
              <a:rPr sz="1600" spc="-6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rebuchet MS"/>
                <a:cs typeface="Trebuchet MS"/>
              </a:rPr>
              <a:t>resources</a:t>
            </a:r>
            <a:endParaRPr sz="1600">
              <a:latin typeface="Trebuchet MS"/>
              <a:cs typeface="Trebuchet MS"/>
            </a:endParaRPr>
          </a:p>
          <a:p>
            <a:pPr marL="227329" indent="-214629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z="1600" spc="-50" dirty="0">
                <a:solidFill>
                  <a:srgbClr val="333333"/>
                </a:solidFill>
                <a:latin typeface="Trebuchet MS"/>
                <a:cs typeface="Trebuchet MS"/>
              </a:rPr>
              <a:t>Geriatric</a:t>
            </a:r>
            <a:r>
              <a:rPr sz="1600" spc="-6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155" dirty="0">
                <a:solidFill>
                  <a:srgbClr val="333333"/>
                </a:solidFill>
                <a:latin typeface="Trebuchet MS"/>
                <a:cs typeface="Trebuchet MS"/>
              </a:rPr>
              <a:t>EM</a:t>
            </a:r>
            <a:r>
              <a:rPr sz="1600" spc="-6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rebuchet MS"/>
                <a:cs typeface="Trebuchet MS"/>
              </a:rPr>
              <a:t>education</a:t>
            </a:r>
            <a:r>
              <a:rPr sz="1600" spc="-6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Trebuchet MS"/>
                <a:cs typeface="Trebuchet MS"/>
              </a:rPr>
              <a:t>for</a:t>
            </a:r>
            <a:r>
              <a:rPr sz="1600" spc="-7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165" dirty="0">
                <a:solidFill>
                  <a:srgbClr val="333333"/>
                </a:solidFill>
                <a:latin typeface="Trebuchet MS"/>
                <a:cs typeface="Trebuchet MS"/>
              </a:rPr>
              <a:t>MDs</a:t>
            </a:r>
            <a:r>
              <a:rPr sz="1600" spc="-6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and</a:t>
            </a:r>
            <a:r>
              <a:rPr sz="1600" spc="-6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333333"/>
                </a:solidFill>
                <a:latin typeface="Trebuchet MS"/>
                <a:cs typeface="Trebuchet MS"/>
              </a:rPr>
              <a:t>RNs</a:t>
            </a:r>
            <a:endParaRPr sz="1600">
              <a:latin typeface="Trebuchet MS"/>
              <a:cs typeface="Trebuchet MS"/>
            </a:endParaRPr>
          </a:p>
          <a:p>
            <a:pPr marL="226695" marR="1233805" indent="-214629">
              <a:lnSpc>
                <a:spcPts val="1900"/>
              </a:lnSpc>
              <a:spcBef>
                <a:spcPts val="85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Demonstrable</a:t>
            </a:r>
            <a:r>
              <a:rPr sz="1600" spc="-8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rebuchet MS"/>
                <a:cs typeface="Trebuchet MS"/>
              </a:rPr>
              <a:t>adherence</a:t>
            </a:r>
            <a:r>
              <a:rPr sz="1600" spc="-8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333333"/>
                </a:solidFill>
                <a:latin typeface="Trebuchet MS"/>
                <a:cs typeface="Trebuchet MS"/>
              </a:rPr>
              <a:t>to</a:t>
            </a:r>
            <a:r>
              <a:rPr sz="1600" spc="-8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333333"/>
                </a:solidFill>
                <a:latin typeface="Trebuchet MS"/>
                <a:cs typeface="Trebuchet MS"/>
              </a:rPr>
              <a:t>at</a:t>
            </a:r>
            <a:r>
              <a:rPr sz="1600" spc="-8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least</a:t>
            </a:r>
            <a:r>
              <a:rPr sz="1600" spc="-8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333333"/>
                </a:solidFill>
                <a:latin typeface="Trebuchet MS"/>
                <a:cs typeface="Trebuchet MS"/>
              </a:rPr>
              <a:t>10</a:t>
            </a:r>
            <a:r>
              <a:rPr sz="1600" spc="-8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(of</a:t>
            </a:r>
            <a:r>
              <a:rPr sz="1600" spc="-8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Trebuchet MS"/>
                <a:cs typeface="Trebuchet MS"/>
              </a:rPr>
              <a:t>26)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policies</a:t>
            </a:r>
            <a:r>
              <a:rPr sz="1600" spc="-5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and</a:t>
            </a:r>
            <a:r>
              <a:rPr sz="1600" spc="-5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rebuchet MS"/>
                <a:cs typeface="Trebuchet MS"/>
              </a:rPr>
              <a:t>protocols</a:t>
            </a:r>
            <a:endParaRPr sz="1600">
              <a:latin typeface="Trebuchet MS"/>
              <a:cs typeface="Trebuchet MS"/>
            </a:endParaRPr>
          </a:p>
          <a:p>
            <a:pPr marL="227329" indent="-214629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QI</a:t>
            </a:r>
            <a:r>
              <a:rPr sz="1600" spc="-7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333333"/>
                </a:solidFill>
                <a:latin typeface="Trebuchet MS"/>
                <a:cs typeface="Trebuchet MS"/>
              </a:rPr>
              <a:t>process</a:t>
            </a:r>
            <a:r>
              <a:rPr sz="1600" spc="-8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Trebuchet MS"/>
                <a:cs typeface="Trebuchet MS"/>
              </a:rPr>
              <a:t>for</a:t>
            </a:r>
            <a:r>
              <a:rPr sz="1600" spc="-8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rebuchet MS"/>
                <a:cs typeface="Trebuchet MS"/>
              </a:rPr>
              <a:t>selected</a:t>
            </a:r>
            <a:r>
              <a:rPr sz="1600" spc="-8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rebuchet MS"/>
                <a:cs typeface="Trebuchet MS"/>
              </a:rPr>
              <a:t>policies</a:t>
            </a:r>
            <a:endParaRPr sz="1600">
              <a:latin typeface="Trebuchet MS"/>
              <a:cs typeface="Trebuchet MS"/>
            </a:endParaRPr>
          </a:p>
          <a:p>
            <a:pPr marL="227329" indent="-214629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Tracking</a:t>
            </a:r>
            <a:r>
              <a:rPr sz="1600" spc="-7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333333"/>
                </a:solidFill>
                <a:latin typeface="Trebuchet MS"/>
                <a:cs typeface="Trebuchet MS"/>
              </a:rPr>
              <a:t>at</a:t>
            </a:r>
            <a:r>
              <a:rPr sz="1600" spc="-7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least</a:t>
            </a:r>
            <a:r>
              <a:rPr sz="1600" spc="-7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333333"/>
                </a:solidFill>
                <a:latin typeface="Trebuchet MS"/>
                <a:cs typeface="Trebuchet MS"/>
              </a:rPr>
              <a:t>3</a:t>
            </a:r>
            <a:r>
              <a:rPr sz="1600" spc="-7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of</a:t>
            </a:r>
            <a:r>
              <a:rPr sz="1600" spc="-7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333333"/>
                </a:solidFill>
                <a:latin typeface="Trebuchet MS"/>
                <a:cs typeface="Trebuchet MS"/>
              </a:rPr>
              <a:t>11</a:t>
            </a:r>
            <a:r>
              <a:rPr sz="1600" spc="-7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outcome</a:t>
            </a:r>
            <a:r>
              <a:rPr sz="1600" spc="-7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rebuchet MS"/>
                <a:cs typeface="Trebuchet MS"/>
              </a:rPr>
              <a:t>measures</a:t>
            </a:r>
            <a:endParaRPr sz="1600">
              <a:latin typeface="Trebuchet MS"/>
              <a:cs typeface="Trebuchet MS"/>
            </a:endParaRPr>
          </a:p>
          <a:p>
            <a:pPr marL="227329" indent="-214629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Physical</a:t>
            </a:r>
            <a:r>
              <a:rPr sz="1600" spc="3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supplies</a:t>
            </a:r>
            <a:r>
              <a:rPr sz="1600" spc="4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33333"/>
                </a:solidFill>
                <a:latin typeface="Trebuchet MS"/>
                <a:cs typeface="Trebuchet MS"/>
              </a:rPr>
              <a:t>and</a:t>
            </a:r>
            <a:r>
              <a:rPr sz="1600" spc="4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Trebuchet MS"/>
                <a:cs typeface="Trebuchet MS"/>
              </a:rPr>
              <a:t>food/drink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999" y="251999"/>
            <a:ext cx="1818942" cy="144151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19302" y="469899"/>
            <a:ext cx="166623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30" dirty="0">
                <a:solidFill>
                  <a:srgbClr val="FFFFFF"/>
                </a:solidFill>
                <a:latin typeface="Trebuchet MS"/>
                <a:cs typeface="Trebuchet MS"/>
              </a:rPr>
              <a:t>Level</a:t>
            </a:r>
            <a:r>
              <a:rPr sz="4000" b="1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20" dirty="0">
                <a:solidFill>
                  <a:srgbClr val="FFFFFF"/>
                </a:solidFill>
                <a:latin typeface="Trebuchet MS"/>
                <a:cs typeface="Trebuchet MS"/>
              </a:rPr>
              <a:t>II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451" y="6234034"/>
            <a:ext cx="1122229" cy="5648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1824</Words>
  <Application>Microsoft Office PowerPoint</Application>
  <PresentationFormat>Widescreen</PresentationFormat>
  <Paragraphs>342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Gill Sans MT</vt:lpstr>
      <vt:lpstr>Times New Roman</vt:lpstr>
      <vt:lpstr>Trebuchet MS</vt:lpstr>
      <vt:lpstr>Office Theme</vt:lpstr>
      <vt:lpstr>Geriatric EDs: Connecting with the Community</vt:lpstr>
      <vt:lpstr>PowerPoint Presentation</vt:lpstr>
      <vt:lpstr>PowerPoint Presentation</vt:lpstr>
      <vt:lpstr>GEDs Provide Standardized and Integrated Care</vt:lpstr>
      <vt:lpstr>Geri ED Alignment</vt:lpstr>
      <vt:lpstr>AFHS and Geri EDs</vt:lpstr>
      <vt:lpstr>GEDA is created in partnership with The Gary and Mary West Health Institute and The John A. Hartford Foundation.</vt:lpstr>
      <vt:lpstr>Good geriatric ED care</vt:lpstr>
      <vt:lpstr>Advanced geriatric ED care</vt:lpstr>
      <vt:lpstr>Center of excellence in geriatric ED care</vt:lpstr>
      <vt:lpstr>Total Accredited Sites:</vt:lpstr>
      <vt:lpstr>Connection Exchange among Health Care Systems leading the country in Geriatric Emergency Care</vt:lpstr>
      <vt:lpstr>State-Wide Initiatives</vt:lpstr>
      <vt:lpstr>Geriatric Emergency Department Collaborative</vt:lpstr>
      <vt:lpstr>PLUS a growing number of GEDC Partner Hospitals and Healthcare Systems dedicated to improving ED care for older adults.</vt:lpstr>
      <vt:lpstr>Our Mission</vt:lpstr>
      <vt:lpstr>GEDC Resources and Dissemination</vt:lpstr>
      <vt:lpstr>GEDC Geri ED Education</vt:lpstr>
      <vt:lpstr>Dementia &amp; Delirium Resources</vt:lpstr>
      <vt:lpstr>Synergy</vt:lpstr>
      <vt:lpstr>Collaborating Partners</vt:lpstr>
      <vt:lpstr>DECREASE READMISSIONS</vt:lpstr>
      <vt:lpstr>A growing body of literature supports Geriatric EDs as a solution</vt:lpstr>
      <vt:lpstr>Healthcare System GED ROI</vt:lpstr>
      <vt:lpstr>PowerPoint Presentation</vt:lpstr>
      <vt:lpstr>GEDs and VBC share similar goals</vt:lpstr>
      <vt:lpstr>ACOs and GEDs can partner to improve the cost and care trajectory for older adults.</vt:lpstr>
      <vt:lpstr>PowerPoint Presentation</vt:lpstr>
      <vt:lpstr>PowerPoint Presentation</vt:lpstr>
      <vt:lpstr>PowerPoint Presentation</vt:lpstr>
      <vt:lpstr>PowerPoint Presentation</vt:lpstr>
      <vt:lpstr>Diversity, Equity, Inclusion</vt:lpstr>
      <vt:lpstr>Generously supported by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Geriatric EDs: Connecting with the Community</dc:title>
  <cp:lastModifiedBy>Nicole Tidwell</cp:lastModifiedBy>
  <cp:revision>4</cp:revision>
  <dcterms:created xsi:type="dcterms:W3CDTF">2022-09-20T15:51:21Z</dcterms:created>
  <dcterms:modified xsi:type="dcterms:W3CDTF">2023-08-14T18:58:19Z</dcterms:modified>
</cp:coreProperties>
</file>