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105"/>
  </p:notesMasterIdLst>
  <p:sldIdLst>
    <p:sldId id="256" r:id="rId5"/>
    <p:sldId id="257" r:id="rId6"/>
    <p:sldId id="269" r:id="rId7"/>
    <p:sldId id="258" r:id="rId8"/>
    <p:sldId id="264" r:id="rId9"/>
    <p:sldId id="268" r:id="rId10"/>
    <p:sldId id="267" r:id="rId11"/>
    <p:sldId id="270" r:id="rId12"/>
    <p:sldId id="266" r:id="rId13"/>
    <p:sldId id="265" r:id="rId14"/>
    <p:sldId id="263" r:id="rId15"/>
    <p:sldId id="271" r:id="rId16"/>
    <p:sldId id="272" r:id="rId17"/>
    <p:sldId id="273" r:id="rId18"/>
    <p:sldId id="274" r:id="rId19"/>
    <p:sldId id="275" r:id="rId20"/>
    <p:sldId id="276" r:id="rId21"/>
    <p:sldId id="279" r:id="rId22"/>
    <p:sldId id="278" r:id="rId23"/>
    <p:sldId id="280" r:id="rId24"/>
    <p:sldId id="277" r:id="rId25"/>
    <p:sldId id="281" r:id="rId26"/>
    <p:sldId id="261" r:id="rId27"/>
    <p:sldId id="259" r:id="rId28"/>
    <p:sldId id="260" r:id="rId29"/>
    <p:sldId id="282" r:id="rId30"/>
    <p:sldId id="283" r:id="rId31"/>
    <p:sldId id="289" r:id="rId32"/>
    <p:sldId id="284" r:id="rId33"/>
    <p:sldId id="288" r:id="rId34"/>
    <p:sldId id="287" r:id="rId35"/>
    <p:sldId id="286" r:id="rId36"/>
    <p:sldId id="285" r:id="rId37"/>
    <p:sldId id="290" r:id="rId38"/>
    <p:sldId id="291" r:id="rId39"/>
    <p:sldId id="292" r:id="rId40"/>
    <p:sldId id="293" r:id="rId41"/>
    <p:sldId id="298" r:id="rId42"/>
    <p:sldId id="297" r:id="rId43"/>
    <p:sldId id="299" r:id="rId44"/>
    <p:sldId id="296" r:id="rId45"/>
    <p:sldId id="295" r:id="rId46"/>
    <p:sldId id="294" r:id="rId47"/>
    <p:sldId id="300" r:id="rId48"/>
    <p:sldId id="309" r:id="rId49"/>
    <p:sldId id="301" r:id="rId50"/>
    <p:sldId id="302" r:id="rId51"/>
    <p:sldId id="303" r:id="rId52"/>
    <p:sldId id="304" r:id="rId53"/>
    <p:sldId id="305" r:id="rId54"/>
    <p:sldId id="310" r:id="rId55"/>
    <p:sldId id="306" r:id="rId56"/>
    <p:sldId id="311" r:id="rId57"/>
    <p:sldId id="307" r:id="rId58"/>
    <p:sldId id="312" r:id="rId59"/>
    <p:sldId id="308" r:id="rId60"/>
    <p:sldId id="313" r:id="rId61"/>
    <p:sldId id="314" r:id="rId62"/>
    <p:sldId id="315" r:id="rId63"/>
    <p:sldId id="316" r:id="rId64"/>
    <p:sldId id="319" r:id="rId65"/>
    <p:sldId id="322" r:id="rId66"/>
    <p:sldId id="317" r:id="rId67"/>
    <p:sldId id="318" r:id="rId68"/>
    <p:sldId id="320" r:id="rId69"/>
    <p:sldId id="321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40" r:id="rId87"/>
    <p:sldId id="339" r:id="rId88"/>
    <p:sldId id="341" r:id="rId89"/>
    <p:sldId id="342" r:id="rId90"/>
    <p:sldId id="343" r:id="rId91"/>
    <p:sldId id="344" r:id="rId92"/>
    <p:sldId id="345" r:id="rId93"/>
    <p:sldId id="346" r:id="rId94"/>
    <p:sldId id="347" r:id="rId95"/>
    <p:sldId id="348" r:id="rId96"/>
    <p:sldId id="349" r:id="rId97"/>
    <p:sldId id="350" r:id="rId98"/>
    <p:sldId id="351" r:id="rId99"/>
    <p:sldId id="357" r:id="rId100"/>
    <p:sldId id="358" r:id="rId101"/>
    <p:sldId id="352" r:id="rId102"/>
    <p:sldId id="354" r:id="rId103"/>
    <p:sldId id="359" r:id="rId10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5510" autoAdjust="0"/>
  </p:normalViewPr>
  <p:slideViewPr>
    <p:cSldViewPr>
      <p:cViewPr>
        <p:scale>
          <a:sx n="33" d="100"/>
          <a:sy n="33" d="100"/>
        </p:scale>
        <p:origin x="-884" y="-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07" Type="http://schemas.openxmlformats.org/officeDocument/2006/relationships/viewProps" Target="viewProps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tableStyles" Target="tableStyles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2C328C-8B3E-4F47-A068-5626467EDF7F}" type="datetimeFigureOut">
              <a:rPr lang="en-US" smtClean="0"/>
              <a:pPr/>
              <a:t>6/8/2016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58A778-D7B6-4269-B4C0-20FDAA5ADA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086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45</a:t>
            </a:fld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49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50</a:t>
            </a:fld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51</a:t>
            </a:fld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52</a:t>
            </a:fld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54</a:t>
            </a:fld>
            <a:endParaRPr 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55</a:t>
            </a:fld>
            <a:endParaRPr lang="en-US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56</a:t>
            </a:fld>
            <a:endParaRPr lang="en-US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57</a:t>
            </a:fld>
            <a:endParaRPr lang="en-US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58</a:t>
            </a:fld>
            <a:endParaRPr lang="en-US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59</a:t>
            </a:fld>
            <a:endParaRPr lang="en-US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60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63</a:t>
            </a:fld>
            <a:endParaRPr lang="en-US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78561-0349-4A27-8A6C-1A723E915589}" type="slidenum">
              <a:rPr lang="en-US" smtClean="0"/>
              <a:pPr/>
              <a:t>100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dirty="0" smtClean="0"/>
              <a:t>Carbon Monoxide Poisoning (IAFF)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E0DEF49-AC64-45DF-93FD-90E413427EED}" type="datetime1">
              <a:rPr lang="en-US" smtClean="0"/>
              <a:pPr/>
              <a:t>6/8/2016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8A778-D7B6-4269-B4C0-20FDAA5ADAE0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971800" y="2133600"/>
            <a:ext cx="60198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3657600"/>
            <a:ext cx="6019800" cy="990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>
            <a:lvl1pPr>
              <a:defRPr/>
            </a:lvl1pPr>
          </a:lstStyle>
          <a:p>
            <a:fld id="{4D754AFB-8312-46A1-BB84-20D2C2923C76}" type="datetimeFigureOut">
              <a:rPr lang="en-US" smtClean="0"/>
              <a:pPr/>
              <a:t>6/8/2016</a:t>
            </a:fld>
            <a:endParaRPr lang="en-US" dirty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>
          <a:effectLst>
            <a:outerShdw dist="35921" dir="2700000" algn="ctr" rotWithShape="0">
              <a:schemeClr val="tx1"/>
            </a:outerShdw>
          </a:effectLst>
        </p:spPr>
        <p:txBody>
          <a:bodyPr/>
          <a:lstStyle>
            <a:lvl1pPr>
              <a:defRPr/>
            </a:lvl1pPr>
          </a:lstStyle>
          <a:p>
            <a:fld id="{8BA448D4-384E-4A1B-B0C3-9273F44BA9B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754AFB-8312-46A1-BB84-20D2C2923C76}" type="datetimeFigureOut">
              <a:rPr lang="en-US" smtClean="0"/>
              <a:pPr/>
              <a:t>6/8/2016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448D4-384E-4A1B-B0C3-9273F44BA9B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9450" y="381000"/>
            <a:ext cx="2114550" cy="5745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6191250" cy="5745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754AFB-8312-46A1-BB84-20D2C2923C76}" type="datetimeFigureOut">
              <a:rPr lang="en-US" smtClean="0"/>
              <a:pPr/>
              <a:t>6/8/2016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448D4-384E-4A1B-B0C3-9273F44BA9B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67F7F-E5BA-4AFA-A643-DDC86C8BCEE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035F0-CC98-4166-BDDA-E5AD09AFDBC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F33C7C-ECE5-4F43-8A5D-B690FFDADDC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C9DA7A-49B2-4FFE-A376-8E7C9779F6C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39F48-ADC2-47CA-92A4-9A69020A58D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55A2D6-1A87-4829-8841-0EC86E371D8B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D54FA-E334-40B2-BAB4-04CE082F571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9A36AD-E785-4C8A-BC57-30B9DB5482F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754AFB-8312-46A1-BB84-20D2C2923C76}" type="datetimeFigureOut">
              <a:rPr lang="en-US" smtClean="0"/>
              <a:pPr/>
              <a:t>6/8/2016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448D4-384E-4A1B-B0C3-9273F44BA9B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C6106-B39F-43BF-9D1E-92DE7F609A6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19D341-B726-4695-89BD-097B325524D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745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745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7B9FF0-F5FB-4B85-BBEC-209110C45A5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825625"/>
            <a:ext cx="5029200" cy="1470025"/>
          </a:xfr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429000"/>
            <a:ext cx="5029200" cy="990600"/>
          </a:xfrm>
        </p:spPr>
        <p:txBody>
          <a:bodyPr/>
          <a:lstStyle>
            <a:lvl1pPr marL="0" indent="0" algn="ctr">
              <a:buFontTx/>
              <a:buNone/>
              <a:defRPr b="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4D754AFB-8312-46A1-BB84-20D2C2923C76}" type="datetimeFigureOut">
              <a:rPr lang="en-US" smtClean="0"/>
              <a:pPr/>
              <a:t>6/8/2016</a:t>
            </a:fld>
            <a:endParaRPr 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BA448D4-384E-4A1B-B0C3-9273F44BA9B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754AFB-8312-46A1-BB84-20D2C2923C76}" type="datetimeFigureOut">
              <a:rPr lang="en-US" smtClean="0"/>
              <a:pPr/>
              <a:t>6/8/2016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448D4-384E-4A1B-B0C3-9273F44BA9B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754AFB-8312-46A1-BB84-20D2C2923C76}" type="datetimeFigureOut">
              <a:rPr lang="en-US" smtClean="0"/>
              <a:pPr/>
              <a:t>6/8/2016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448D4-384E-4A1B-B0C3-9273F44BA9B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754AFB-8312-46A1-BB84-20D2C2923C76}" type="datetimeFigureOut">
              <a:rPr lang="en-US" smtClean="0"/>
              <a:pPr/>
              <a:t>6/8/2016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448D4-384E-4A1B-B0C3-9273F44BA9B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754AFB-8312-46A1-BB84-20D2C2923C76}" type="datetimeFigureOut">
              <a:rPr lang="en-US" smtClean="0"/>
              <a:pPr/>
              <a:t>6/8/2016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448D4-384E-4A1B-B0C3-9273F44BA9B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754AFB-8312-46A1-BB84-20D2C2923C76}" type="datetimeFigureOut">
              <a:rPr lang="en-US" smtClean="0"/>
              <a:pPr/>
              <a:t>6/8/2016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448D4-384E-4A1B-B0C3-9273F44BA9B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754AFB-8312-46A1-BB84-20D2C2923C76}" type="datetimeFigureOut">
              <a:rPr lang="en-US" smtClean="0"/>
              <a:pPr/>
              <a:t>6/8/2016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448D4-384E-4A1B-B0C3-9273F44BA9B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754AFB-8312-46A1-BB84-20D2C2923C76}" type="datetimeFigureOut">
              <a:rPr lang="en-US" smtClean="0"/>
              <a:pPr/>
              <a:t>6/8/2016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448D4-384E-4A1B-B0C3-9273F44BA9B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754AFB-8312-46A1-BB84-20D2C2923C76}" type="datetimeFigureOut">
              <a:rPr lang="en-US" smtClean="0"/>
              <a:pPr/>
              <a:t>6/8/2016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448D4-384E-4A1B-B0C3-9273F44BA9B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754AFB-8312-46A1-BB84-20D2C2923C76}" type="datetimeFigureOut">
              <a:rPr lang="en-US" smtClean="0"/>
              <a:pPr/>
              <a:t>6/8/2016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448D4-384E-4A1B-B0C3-9273F44BA9B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754AFB-8312-46A1-BB84-20D2C2923C76}" type="datetimeFigureOut">
              <a:rPr lang="en-US" smtClean="0"/>
              <a:pPr/>
              <a:t>6/8/2016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448D4-384E-4A1B-B0C3-9273F44BA9B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754AFB-8312-46A1-BB84-20D2C2923C76}" type="datetimeFigureOut">
              <a:rPr lang="en-US" smtClean="0"/>
              <a:pPr/>
              <a:t>6/8/2016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448D4-384E-4A1B-B0C3-9273F44BA9B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050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05200"/>
            <a:ext cx="7772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A5E060F-DE0D-48B6-875B-006E719D89B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4BFFB-370A-443D-A336-662E2425DF8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201A0-43A9-4797-9E9C-66C555C9BFE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5444A-5CC5-4F10-8A16-E753F0126D9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99E6A1-D3CE-47D8-BAD0-5DBF5CEE55E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BEE4C8-C4C3-4D60-9A93-2D695538744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754AFB-8312-46A1-BB84-20D2C2923C76}" type="datetimeFigureOut">
              <a:rPr lang="en-US" smtClean="0"/>
              <a:pPr/>
              <a:t>6/8/2016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448D4-384E-4A1B-B0C3-9273F44BA9B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AF453-77E5-4B2F-B1E3-2F998238B77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0E710B-49DD-4045-B20B-15C52A6585F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F19C28-23B6-43DA-BB09-B8DB397CECD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15796-E6F3-47D2-B87C-E817ED03710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6672BD-3572-4BA2-A902-1A855B846D9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754AFB-8312-46A1-BB84-20D2C2923C76}" type="datetimeFigureOut">
              <a:rPr lang="en-US" smtClean="0"/>
              <a:pPr/>
              <a:t>6/8/2016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448D4-384E-4A1B-B0C3-9273F44BA9B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754AFB-8312-46A1-BB84-20D2C2923C76}" type="datetimeFigureOut">
              <a:rPr lang="en-US" smtClean="0"/>
              <a:pPr/>
              <a:t>6/8/2016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448D4-384E-4A1B-B0C3-9273F44BA9B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754AFB-8312-46A1-BB84-20D2C2923C76}" type="datetimeFigureOut">
              <a:rPr lang="en-US" smtClean="0"/>
              <a:pPr/>
              <a:t>6/8/2016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448D4-384E-4A1B-B0C3-9273F44BA9B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754AFB-8312-46A1-BB84-20D2C2923C76}" type="datetimeFigureOut">
              <a:rPr lang="en-US" smtClean="0"/>
              <a:pPr/>
              <a:t>6/8/2016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448D4-384E-4A1B-B0C3-9273F44BA9B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754AFB-8312-46A1-BB84-20D2C2923C76}" type="datetimeFigureOut">
              <a:rPr lang="en-US" smtClean="0"/>
              <a:pPr/>
              <a:t>6/8/2016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448D4-384E-4A1B-B0C3-9273F44BA9B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381000"/>
            <a:ext cx="6248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4D754AFB-8312-46A1-BB84-20D2C2923C76}" type="datetimeFigureOut">
              <a:rPr lang="en-US" smtClean="0"/>
              <a:pPr/>
              <a:t>6/8/2016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8BA448D4-384E-4A1B-B0C3-9273F44BA9B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457200"/>
            <a:ext cx="5791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764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6E584A8-44E5-4452-97EF-DA1679AA0867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9933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993300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993300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993300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993300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993300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993300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993300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9933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rgbClr val="00009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rgbClr val="000099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rgbClr val="000099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rgbClr val="000099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000099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000099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000099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000099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0000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4D754AFB-8312-46A1-BB84-20D2C2923C76}" type="datetimeFigureOut">
              <a:rPr lang="en-US" smtClean="0"/>
              <a:pPr/>
              <a:t>6/8/2016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8BA448D4-384E-4A1B-B0C3-9273F44BA9B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800" b="1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 b="1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 b="1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 b="1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 b="1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 b="1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 b="1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DE351EB1-C8D5-47FD-A5CD-1C53E6DD2000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800" b="1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 b="1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 b="1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 b="1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 b="1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 b="1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 b="1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7/79/Yellowjacket_nest_1_sjh.JP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6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d/d8/Sceliphron_caementarium.jp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f/fd/Hornet-vespa.jp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f/fc/Wespennestje_Vinderhoute.JP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9/Xylotabanmale2.jp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8/88/Bumblebee_closeup.jp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3.jpeg"/><Relationship Id="rId4" Type="http://schemas.openxmlformats.org/officeDocument/2006/relationships/hyperlink" Target="http://www.flickr.com/photos/14516334@N00/345009210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2/22/Polistes_fuscatus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a/a4/PaperWaspNest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://www.beealert.com/tractor.htm" TargetMode="Externa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9/93/European_wasp_white_bg.jp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5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2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2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25625"/>
            <a:ext cx="5638800" cy="1603375"/>
          </a:xfrm>
        </p:spPr>
        <p:txBody>
          <a:bodyPr/>
          <a:lstStyle/>
          <a:p>
            <a:r>
              <a:rPr lang="en-US" sz="2800" cap="all" dirty="0" smtClean="0"/>
              <a:t>The Emergency Response</a:t>
            </a:r>
            <a:br>
              <a:rPr lang="en-US" sz="2800" cap="all" dirty="0" smtClean="0"/>
            </a:br>
            <a:r>
              <a:rPr lang="en-US" sz="2800" cap="all" dirty="0" smtClean="0"/>
              <a:t> to </a:t>
            </a:r>
            <a:br>
              <a:rPr lang="en-US" sz="2800" cap="all" dirty="0" smtClean="0"/>
            </a:br>
            <a:r>
              <a:rPr lang="en-US" sz="2800" cap="all" dirty="0" smtClean="0"/>
              <a:t>Africanized Honey Bees</a:t>
            </a:r>
            <a:endParaRPr lang="en-US" sz="2800" cap="al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581400"/>
            <a:ext cx="5029200" cy="685800"/>
          </a:xfrm>
        </p:spPr>
        <p:txBody>
          <a:bodyPr/>
          <a:lstStyle/>
          <a:p>
            <a:r>
              <a:rPr lang="en-US" sz="2400" dirty="0" smtClean="0"/>
              <a:t>Bryan E. Bledsoe, DO, FACEP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/>
          <a:lstStyle/>
          <a:p>
            <a:pPr algn="ctr"/>
            <a:r>
              <a:rPr lang="en-US" dirty="0" smtClean="0"/>
              <a:t>Yellow Jacket Nest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Image:Yellowjacket nest 1 sjh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2209800"/>
            <a:ext cx="5486400" cy="4114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Credits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1"/>
            <a:ext cx="8839200" cy="990600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rgbClr val="99CCFF"/>
                </a:solidFill>
              </a:rPr>
              <a:t>This is a product of Cielo Azul Publishing.</a:t>
            </a:r>
            <a:endParaRPr lang="en-US" dirty="0">
              <a:solidFill>
                <a:srgbClr val="99CCFF"/>
              </a:solidFill>
            </a:endParaRPr>
          </a:p>
        </p:txBody>
      </p:sp>
      <p:pic>
        <p:nvPicPr>
          <p:cNvPr id="4" name="Picture 3" descr="lrg_logo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514600"/>
            <a:ext cx="5410200" cy="395103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Mud Daubers:</a:t>
            </a:r>
          </a:p>
          <a:p>
            <a:pPr lvl="1"/>
            <a:r>
              <a:rPr lang="en-US" dirty="0" smtClean="0"/>
              <a:t>Long, slender wasps.</a:t>
            </a:r>
          </a:p>
          <a:p>
            <a:pPr lvl="1"/>
            <a:r>
              <a:rPr lang="en-US" dirty="0" smtClean="0"/>
              <a:t>Nonaggressive unless threatened.</a:t>
            </a:r>
          </a:p>
          <a:p>
            <a:pPr lvl="1"/>
            <a:r>
              <a:rPr lang="en-US" dirty="0" smtClean="0"/>
              <a:t>Common.</a:t>
            </a:r>
          </a:p>
          <a:p>
            <a:pPr lvl="1"/>
            <a:r>
              <a:rPr lang="en-US" dirty="0" smtClean="0"/>
              <a:t>Nest type variable.</a:t>
            </a:r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Image:Sceliphron caementarium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1600200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/>
          <a:lstStyle/>
          <a:p>
            <a:pPr algn="ctr"/>
            <a:r>
              <a:rPr lang="en-US" dirty="0" smtClean="0"/>
              <a:t>Mud Dauber Nest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5538" name="Picture 2" descr="http://www.geocities.com/brisbane_wasps/images/Palmda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2209800"/>
            <a:ext cx="5715000" cy="40957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Hornets:</a:t>
            </a:r>
          </a:p>
          <a:p>
            <a:pPr lvl="1"/>
            <a:r>
              <a:rPr lang="en-US" dirty="0" smtClean="0"/>
              <a:t>Largest of the social wasps.</a:t>
            </a:r>
          </a:p>
          <a:p>
            <a:pPr lvl="1"/>
            <a:r>
              <a:rPr lang="en-US" dirty="0" smtClean="0"/>
              <a:t>Can be aggressive.</a:t>
            </a:r>
          </a:p>
          <a:p>
            <a:pPr lvl="1"/>
            <a:r>
              <a:rPr lang="en-US" dirty="0" smtClean="0"/>
              <a:t>Multiple types.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7586" name="Picture 2" descr="Image:Hornet-vespa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1600200"/>
            <a:ext cx="4035425" cy="26785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/>
          <a:lstStyle/>
          <a:p>
            <a:pPr algn="ctr"/>
            <a:r>
              <a:rPr lang="en-US" dirty="0" smtClean="0"/>
              <a:t>Hornet Nest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6562" name="Picture 2" descr="Image:Wespennestje Vinderhoute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2209800"/>
            <a:ext cx="5029200" cy="37719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Carpenter Bees:</a:t>
            </a:r>
          </a:p>
          <a:p>
            <a:pPr lvl="1"/>
            <a:r>
              <a:rPr lang="en-US" dirty="0" smtClean="0"/>
              <a:t>Live in tunnels.</a:t>
            </a:r>
          </a:p>
          <a:p>
            <a:pPr lvl="1"/>
            <a:r>
              <a:rPr lang="en-US" dirty="0" smtClean="0"/>
              <a:t>Generally solitary.</a:t>
            </a:r>
          </a:p>
          <a:p>
            <a:pPr lvl="1"/>
            <a:r>
              <a:rPr lang="en-US" dirty="0" smtClean="0"/>
              <a:t>Nonaggressive and will not sting unless provoked.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5778" name="Picture 2" descr="Image:Xylotabanmale2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1600200"/>
            <a:ext cx="3019425" cy="38692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/>
          <a:lstStyle/>
          <a:p>
            <a:pPr algn="ctr"/>
            <a:r>
              <a:rPr lang="en-US" dirty="0" smtClean="0"/>
              <a:t>Carpenter Bee Tunnel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4754" name="Picture 2" descr="http://www.walterreeves.com/uploads/JPGs/carpenterbe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2209800"/>
            <a:ext cx="4762500" cy="3648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Bumblebees:</a:t>
            </a:r>
          </a:p>
          <a:p>
            <a:pPr lvl="1"/>
            <a:r>
              <a:rPr lang="en-US" dirty="0" smtClean="0"/>
              <a:t>Social insects.</a:t>
            </a:r>
          </a:p>
          <a:p>
            <a:pPr lvl="1"/>
            <a:r>
              <a:rPr lang="en-US" dirty="0" smtClean="0"/>
              <a:t>Nonaggressive, but will sting if provoked.</a:t>
            </a:r>
          </a:p>
          <a:p>
            <a:pPr lvl="1"/>
            <a:r>
              <a:rPr lang="en-US" dirty="0" smtClean="0"/>
              <a:t>Feed on nectar.</a:t>
            </a:r>
          </a:p>
          <a:p>
            <a:pPr lvl="1"/>
            <a:r>
              <a:rPr lang="en-US" dirty="0" smtClean="0"/>
              <a:t>Prefer higher latitudes.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3730" name="Picture 2" descr="Image:Bumblebee closeup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1600200"/>
            <a:ext cx="3201672" cy="39624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/>
          <a:lstStyle/>
          <a:p>
            <a:pPr algn="ctr"/>
            <a:r>
              <a:rPr lang="en-US" dirty="0" smtClean="0"/>
              <a:t>Bumblebee Nest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0658" name="Picture 2" descr="http://www.fs.fed.us/wildflowers/pollinators/pollinator-of-the-month/images/bumblebee/nest_fiberglass_l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2209800"/>
            <a:ext cx="4569489" cy="39624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Western Honey Bee:</a:t>
            </a:r>
          </a:p>
          <a:p>
            <a:pPr lvl="1"/>
            <a:r>
              <a:rPr lang="en-US" dirty="0" smtClean="0"/>
              <a:t>Also known as the European honey bee.</a:t>
            </a:r>
          </a:p>
          <a:p>
            <a:pPr lvl="1"/>
            <a:r>
              <a:rPr lang="en-US" dirty="0" smtClean="0"/>
              <a:t>Highly social insects.</a:t>
            </a:r>
          </a:p>
          <a:p>
            <a:pPr lvl="1"/>
            <a:r>
              <a:rPr lang="en-US" dirty="0" smtClean="0"/>
              <a:t>Major pollinators in many ecosystems.</a:t>
            </a:r>
          </a:p>
          <a:p>
            <a:pPr lvl="1"/>
            <a:r>
              <a:rPr lang="en-US" dirty="0" smtClean="0"/>
              <a:t>Fairly docile.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682" name="Picture 2" descr="http://upload.wikimedia.org/wikipedia/commons/8/8e/Bees-wings.we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600200"/>
            <a:ext cx="4021349" cy="3352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pic>
        <p:nvPicPr>
          <p:cNvPr id="6" name="Content Placeholder 5" descr="SWarm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33400" y="1600200"/>
            <a:ext cx="4038600" cy="3028950"/>
          </a:xfrm>
          <a:ln>
            <a:solidFill>
              <a:schemeClr val="accent1"/>
            </a:solidFill>
          </a:ln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Africanized honey bees (AHBs) are quickly becoming a significant risk for emergency personnel.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/>
          <a:lstStyle/>
          <a:p>
            <a:pPr algn="ctr"/>
            <a:r>
              <a:rPr lang="en-US" dirty="0" smtClean="0"/>
              <a:t>Western Honey Bee Nest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9634" name="Picture 2" descr="http://stjohntour.com/Hiking_Trails/Reef_Bay_Trail/11HoneyBeeHiveReefRuins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2209800"/>
            <a:ext cx="3333750" cy="44481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/>
              <a:t>Africanized Honey Bees:</a:t>
            </a:r>
          </a:p>
          <a:p>
            <a:pPr lvl="1"/>
            <a:r>
              <a:rPr lang="en-US" dirty="0" smtClean="0"/>
              <a:t>Virtually identical to Western honey bee to untrained eye.</a:t>
            </a:r>
          </a:p>
          <a:p>
            <a:pPr lvl="1"/>
            <a:r>
              <a:rPr lang="en-US" dirty="0" smtClean="0"/>
              <a:t>Highly aggressive.</a:t>
            </a:r>
          </a:p>
          <a:p>
            <a:pPr lvl="1"/>
            <a:r>
              <a:rPr lang="en-US" dirty="0" smtClean="0"/>
              <a:t>Various levels of hybridization.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2706" name="Picture 2" descr="http://www.killingwasps.net/images/AfricanizedHoneyBe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524000"/>
            <a:ext cx="3619500" cy="36195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/>
          <a:lstStyle/>
          <a:p>
            <a:pPr algn="ctr"/>
            <a:r>
              <a:rPr lang="en-US" dirty="0" smtClean="0"/>
              <a:t>AHB Nest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8610" name="Picture 2" descr="http://agnews.tamu.edu/dailynews/stories/ENTO/photos/Jun2206a-l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2209800"/>
            <a:ext cx="5715000" cy="36671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http://psc.disney.go.com/abcnetworks/toondisney/downloadables/winnie_the_pooh/wallpaper/pooh_honey_1024.jpg"/>
          <p:cNvPicPr>
            <a:picLocks noChangeAspect="1" noChangeArrowheads="1"/>
          </p:cNvPicPr>
          <p:nvPr/>
        </p:nvPicPr>
        <p:blipFill>
          <a:blip r:embed="rId3"/>
          <a:srcRect r="12370"/>
          <a:stretch>
            <a:fillRect/>
          </a:stretch>
        </p:blipFill>
        <p:spPr bwMode="auto">
          <a:xfrm>
            <a:off x="4648200" y="1600200"/>
            <a:ext cx="4006451" cy="3428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" name="Picture 7" descr="24_182019137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600200"/>
            <a:ext cx="3810000" cy="44877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220" name="Picture 4" descr="http://www.thesilence.ca/random_junk/book_pooh_dead.jpg"/>
          <p:cNvPicPr>
            <a:picLocks noChangeAspect="1" noChangeArrowheads="1"/>
          </p:cNvPicPr>
          <p:nvPr/>
        </p:nvPicPr>
        <p:blipFill>
          <a:blip r:embed="rId5"/>
          <a:srcRect t="3927"/>
          <a:stretch>
            <a:fillRect/>
          </a:stretch>
        </p:blipFill>
        <p:spPr bwMode="auto">
          <a:xfrm>
            <a:off x="4648200" y="1600200"/>
            <a:ext cx="4000500" cy="372808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Bees have evolved and adapted to feeding on nectar and pollen from flowering plants.</a:t>
            </a:r>
          </a:p>
          <a:p>
            <a:r>
              <a:rPr lang="en-US" dirty="0" smtClean="0"/>
              <a:t>Bees are major pollinators in most ecosystems.</a:t>
            </a:r>
            <a:endParaRPr lang="en-US" dirty="0"/>
          </a:p>
        </p:txBody>
      </p:sp>
      <p:pic>
        <p:nvPicPr>
          <p:cNvPr id="11268" name="Picture 4" descr="http://shots.snap.com/images/v2.17/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11270" name="Picture 6" descr="http://shots.snap.com/images/v2.17/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11272" name="Picture 8" descr="http://farm1.static.flickr.com/159/345009210_1f826cd5a1.jpg">
            <a:hlinkClick r:id="rId4" tooltip="photo sharing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1600200"/>
            <a:ext cx="4038600" cy="34731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Bees are important in crop management and kept by many farmers for pollination of crops.</a:t>
            </a:r>
            <a:endParaRPr lang="en-US" dirty="0"/>
          </a:p>
        </p:txBody>
      </p:sp>
      <p:pic>
        <p:nvPicPr>
          <p:cNvPr id="10242" name="Picture 2" descr="Merced County: Spring Bee Pollination in an Almond Orchard"/>
          <p:cNvPicPr>
            <a:picLocks noChangeAspect="1" noChangeArrowheads="1"/>
          </p:cNvPicPr>
          <p:nvPr/>
        </p:nvPicPr>
        <p:blipFill>
          <a:blip r:embed="rId3"/>
          <a:srcRect b="5263"/>
          <a:stretch>
            <a:fillRect/>
          </a:stretch>
        </p:blipFill>
        <p:spPr bwMode="auto">
          <a:xfrm>
            <a:off x="457200" y="1600200"/>
            <a:ext cx="4042290" cy="2667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Bees are generally solitary or social.</a:t>
            </a:r>
          </a:p>
          <a:p>
            <a:r>
              <a:rPr lang="en-US" dirty="0" smtClean="0"/>
              <a:t>Social bee communities highly organized.</a:t>
            </a:r>
          </a:p>
          <a:p>
            <a:r>
              <a:rPr lang="en-US" dirty="0" smtClean="0"/>
              <a:t>Social communities have single fertile queen.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600200"/>
            <a:ext cx="6858000" cy="4525963"/>
          </a:xfrm>
        </p:spPr>
        <p:txBody>
          <a:bodyPr/>
          <a:lstStyle/>
          <a:p>
            <a:r>
              <a:rPr lang="en-US" dirty="0" smtClean="0"/>
              <a:t>Queen:</a:t>
            </a:r>
          </a:p>
          <a:p>
            <a:pPr lvl="1"/>
            <a:r>
              <a:rPr lang="en-US" dirty="0" smtClean="0"/>
              <a:t>Only fertile female in most nests.</a:t>
            </a:r>
          </a:p>
          <a:p>
            <a:pPr lvl="1"/>
            <a:r>
              <a:rPr lang="en-US" dirty="0" smtClean="0"/>
              <a:t>Fed </a:t>
            </a:r>
            <a:r>
              <a:rPr lang="en-US" i="1" dirty="0" smtClean="0"/>
              <a:t>royal jelly</a:t>
            </a:r>
            <a:r>
              <a:rPr lang="en-US" dirty="0" smtClean="0"/>
              <a:t>.</a:t>
            </a:r>
          </a:p>
          <a:p>
            <a:r>
              <a:rPr lang="en-US" dirty="0" smtClean="0"/>
              <a:t>Workers:</a:t>
            </a:r>
          </a:p>
          <a:p>
            <a:pPr lvl="1"/>
            <a:r>
              <a:rPr lang="en-US" dirty="0" smtClean="0"/>
              <a:t>Non-fertile females.</a:t>
            </a:r>
          </a:p>
          <a:p>
            <a:pPr lvl="1"/>
            <a:r>
              <a:rPr lang="en-US" dirty="0" smtClean="0"/>
              <a:t>Do all of the work of the nest.</a:t>
            </a:r>
          </a:p>
          <a:p>
            <a:r>
              <a:rPr lang="en-US" dirty="0" smtClean="0"/>
              <a:t>Drones:</a:t>
            </a:r>
          </a:p>
          <a:p>
            <a:pPr lvl="1"/>
            <a:r>
              <a:rPr lang="en-US" dirty="0" smtClean="0"/>
              <a:t>Sole task to mate with queen.</a:t>
            </a:r>
          </a:p>
          <a:p>
            <a:pPr lvl="1"/>
            <a:r>
              <a:rPr lang="en-US" dirty="0" smtClean="0"/>
              <a:t>Do not work or sting.</a:t>
            </a:r>
            <a:endParaRPr lang="en-US" dirty="0"/>
          </a:p>
        </p:txBody>
      </p:sp>
      <p:pic>
        <p:nvPicPr>
          <p:cNvPr id="4" name="Picture 3" descr="Quee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447801"/>
            <a:ext cx="1563226" cy="9209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 descr="Worker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200400"/>
            <a:ext cx="1245367" cy="685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 descr="Drone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4800600"/>
            <a:ext cx="1607981" cy="91516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 smtClean="0"/>
              <a:t>Social bees will generally live in a nest.</a:t>
            </a:r>
          </a:p>
          <a:p>
            <a:r>
              <a:rPr lang="en-US" dirty="0" smtClean="0"/>
              <a:t>This is referred to as a hive if the bees are domestic.</a:t>
            </a:r>
            <a:endParaRPr lang="en-US" dirty="0"/>
          </a:p>
        </p:txBody>
      </p:sp>
      <p:pic>
        <p:nvPicPr>
          <p:cNvPr id="4" name="Picture 3" descr="AHB Costa Ric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600200"/>
            <a:ext cx="3024475" cy="19942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6802" name="Picture 2" descr="http://www.cepolina.com/freephoto/f/nature.animals.insects/bee4.house.beehive.jpg"/>
          <p:cNvPicPr>
            <a:picLocks noChangeAspect="1" noChangeArrowheads="1"/>
          </p:cNvPicPr>
          <p:nvPr/>
        </p:nvPicPr>
        <p:blipFill>
          <a:blip r:embed="rId4"/>
          <a:srcRect t="7664" b="13504"/>
          <a:stretch>
            <a:fillRect/>
          </a:stretch>
        </p:blipFill>
        <p:spPr bwMode="auto">
          <a:xfrm>
            <a:off x="4572000" y="3733800"/>
            <a:ext cx="2609850" cy="2743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600200"/>
            <a:ext cx="4114800" cy="4525963"/>
          </a:xfrm>
        </p:spPr>
        <p:txBody>
          <a:bodyPr/>
          <a:lstStyle/>
          <a:p>
            <a:r>
              <a:rPr lang="en-US" dirty="0" smtClean="0"/>
              <a:t>Bees will periodically swarm to form a new nest.</a:t>
            </a:r>
          </a:p>
          <a:p>
            <a:r>
              <a:rPr lang="en-US" dirty="0" smtClean="0"/>
              <a:t>New nests can develop if queen bee is present or virgin queen develops.</a:t>
            </a:r>
            <a:endParaRPr lang="en-US" dirty="0"/>
          </a:p>
        </p:txBody>
      </p:sp>
      <p:pic>
        <p:nvPicPr>
          <p:cNvPr id="81922" name="Picture 2" descr="http://www.bluffwoodcreek.com/honey/swarmpi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828800"/>
            <a:ext cx="4165600" cy="3124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AHBs entered south Texas in 1990.</a:t>
            </a:r>
          </a:p>
          <a:p>
            <a:r>
              <a:rPr lang="en-US" dirty="0" smtClean="0"/>
              <a:t>Migrating at a rate of </a:t>
            </a:r>
            <a:r>
              <a:rPr lang="en-US" dirty="0">
                <a:sym typeface="Symbol"/>
              </a:rPr>
              <a:t>~</a:t>
            </a:r>
            <a:r>
              <a:rPr lang="en-US" dirty="0" smtClean="0">
                <a:sym typeface="Symbol"/>
              </a:rPr>
              <a:t> 100-200 miles per year.</a:t>
            </a:r>
            <a:endParaRPr lang="en-US" dirty="0"/>
          </a:p>
        </p:txBody>
      </p:sp>
      <p:pic>
        <p:nvPicPr>
          <p:cNvPr id="1026" name="Picture 2" descr="http://fournamefamily.com/airforce/wp-content/uploads/2006/06/Texas%20welcome.JPG"/>
          <p:cNvPicPr>
            <a:picLocks noChangeAspect="1" noChangeArrowheads="1"/>
          </p:cNvPicPr>
          <p:nvPr/>
        </p:nvPicPr>
        <p:blipFill>
          <a:blip r:embed="rId3" cstate="print"/>
          <a:srcRect l="22764" t="15176" r="18699"/>
          <a:stretch>
            <a:fillRect/>
          </a:stretch>
        </p:blipFill>
        <p:spPr bwMode="auto">
          <a:xfrm>
            <a:off x="457200" y="1600199"/>
            <a:ext cx="4038600" cy="438917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Bees have exoskeleton.</a:t>
            </a:r>
          </a:p>
          <a:p>
            <a:pPr lvl="1"/>
            <a:r>
              <a:rPr lang="en-US" dirty="0" smtClean="0"/>
              <a:t>Made of chitin.</a:t>
            </a:r>
          </a:p>
          <a:p>
            <a:r>
              <a:rPr lang="en-US" dirty="0" smtClean="0"/>
              <a:t>Open circulatory system.</a:t>
            </a:r>
          </a:p>
          <a:p>
            <a:pPr lvl="1"/>
            <a:r>
              <a:rPr lang="en-US" dirty="0" smtClean="0"/>
              <a:t>Hemolymph.</a:t>
            </a:r>
          </a:p>
          <a:p>
            <a:r>
              <a:rPr lang="en-US" dirty="0" smtClean="0"/>
              <a:t>Open respiratory system.</a:t>
            </a:r>
          </a:p>
          <a:p>
            <a:pPr lvl="1"/>
            <a:r>
              <a:rPr lang="en-US" dirty="0" smtClean="0"/>
              <a:t>System of tubes (tracheae).</a:t>
            </a:r>
          </a:p>
          <a:p>
            <a:pPr lvl="1"/>
            <a:r>
              <a:rPr lang="en-US" dirty="0" smtClean="0"/>
              <a:t>Connect to the outside via spiracles.		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8850" name="Picture 2" descr="http://upload.wikimedia.org/wikipedia/en/thumb/a/ac/HoneyBeeAnatomy.png/666px-HoneyBeeAnatom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1600200"/>
            <a:ext cx="5242248" cy="47148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 smtClean="0"/>
              <a:t>Bee venom:</a:t>
            </a:r>
          </a:p>
          <a:p>
            <a:pPr lvl="1"/>
            <a:r>
              <a:rPr lang="en-US" dirty="0" smtClean="0"/>
              <a:t>Histamine</a:t>
            </a:r>
          </a:p>
          <a:p>
            <a:pPr lvl="1"/>
            <a:r>
              <a:rPr lang="en-US" dirty="0" smtClean="0"/>
              <a:t>Pheromones</a:t>
            </a:r>
          </a:p>
          <a:p>
            <a:pPr lvl="1"/>
            <a:r>
              <a:rPr lang="en-US" dirty="0" smtClean="0"/>
              <a:t>Enzymes</a:t>
            </a:r>
          </a:p>
          <a:p>
            <a:pPr lvl="1"/>
            <a:r>
              <a:rPr lang="en-US" dirty="0" smtClean="0"/>
              <a:t>Peptides</a:t>
            </a:r>
          </a:p>
          <a:p>
            <a:pPr lvl="1"/>
            <a:r>
              <a:rPr lang="en-US" dirty="0" smtClean="0"/>
              <a:t>Acids</a:t>
            </a:r>
          </a:p>
          <a:p>
            <a:pPr lvl="1"/>
            <a:r>
              <a:rPr lang="en-US" dirty="0" smtClean="0"/>
              <a:t>Amino Acids</a:t>
            </a:r>
            <a:endParaRPr lang="en-US" dirty="0"/>
          </a:p>
        </p:txBody>
      </p:sp>
      <p:pic>
        <p:nvPicPr>
          <p:cNvPr id="4" name="Picture 3" descr="9100.jpg"/>
          <p:cNvPicPr>
            <a:picLocks noChangeAspect="1"/>
          </p:cNvPicPr>
          <p:nvPr/>
        </p:nvPicPr>
        <p:blipFill>
          <a:blip r:embed="rId3"/>
          <a:srcRect l="16500" t="1875" r="7000" b="8125"/>
          <a:stretch>
            <a:fillRect/>
          </a:stretch>
        </p:blipFill>
        <p:spPr>
          <a:xfrm>
            <a:off x="4114800" y="1676400"/>
            <a:ext cx="3886200" cy="36576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95800" cy="4525963"/>
          </a:xfrm>
        </p:spPr>
        <p:txBody>
          <a:bodyPr/>
          <a:lstStyle/>
          <a:p>
            <a:r>
              <a:rPr lang="en-US" dirty="0" smtClean="0"/>
              <a:t>Venom is cytotoxic.</a:t>
            </a:r>
          </a:p>
          <a:p>
            <a:r>
              <a:rPr lang="en-US" dirty="0" smtClean="0"/>
              <a:t>LD50:</a:t>
            </a:r>
          </a:p>
          <a:p>
            <a:pPr lvl="1"/>
            <a:r>
              <a:rPr lang="en-US" dirty="0" smtClean="0"/>
              <a:t>19 stings/kg</a:t>
            </a:r>
          </a:p>
          <a:p>
            <a:pPr lvl="1"/>
            <a:r>
              <a:rPr lang="en-US" dirty="0" smtClean="0"/>
              <a:t>8.6 stings/pound</a:t>
            </a:r>
          </a:p>
          <a:p>
            <a:pPr lvl="1"/>
            <a:r>
              <a:rPr lang="en-US" dirty="0" smtClean="0"/>
              <a:t>Highly variable</a:t>
            </a:r>
          </a:p>
        </p:txBody>
      </p:sp>
      <p:pic>
        <p:nvPicPr>
          <p:cNvPr id="80898" name="Picture 2" descr="http://www.leominsterbeeman.com/imageglossary/veno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1905000"/>
            <a:ext cx="3392612" cy="30194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4525963"/>
          </a:xfrm>
        </p:spPr>
        <p:txBody>
          <a:bodyPr/>
          <a:lstStyle/>
          <a:p>
            <a:r>
              <a:rPr lang="en-US" dirty="0" smtClean="0"/>
              <a:t>Bee dies during sting.</a:t>
            </a:r>
          </a:p>
          <a:p>
            <a:r>
              <a:rPr lang="en-US" dirty="0" smtClean="0"/>
              <a:t>Stinger and venom sac (and attached muscles) remain.</a:t>
            </a:r>
          </a:p>
          <a:p>
            <a:r>
              <a:rPr lang="en-US" dirty="0" smtClean="0"/>
              <a:t>Envenomation continues.</a:t>
            </a:r>
            <a:endParaRPr lang="en-US" dirty="0"/>
          </a:p>
        </p:txBody>
      </p:sp>
      <p:pic>
        <p:nvPicPr>
          <p:cNvPr id="4" name="Picture 3" descr="sting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676400"/>
            <a:ext cx="2791626" cy="42672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524000"/>
            <a:ext cx="8229600" cy="34925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Multiple bee stings</a:t>
            </a:r>
          </a:p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may result in 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an </a:t>
            </a:r>
          </a:p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allergic reaction and envenomation.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European honey bees brought to the Americas in 1622 by European colonists.</a:t>
            </a:r>
          </a:p>
          <a:p>
            <a:r>
              <a:rPr lang="en-US" dirty="0" smtClean="0"/>
              <a:t>Experimental cross-breeding of African honey bees and European honey bees was attempted in Sao Paulo in 1956 in an attempt to increase honey production.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1957, 26 African queen bees and swarms of European honey bees escaped from research facility in Sao Paulo. </a:t>
            </a:r>
          </a:p>
          <a:p>
            <a:r>
              <a:rPr lang="en-US" dirty="0" smtClean="0"/>
              <a:t>Bees subsequently interbred inter-bred forming Africanized honey bee hybrids.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600200"/>
            <a:ext cx="4114800" cy="4525963"/>
          </a:xfrm>
        </p:spPr>
        <p:txBody>
          <a:bodyPr/>
          <a:lstStyle/>
          <a:p>
            <a:r>
              <a:rPr lang="en-US" dirty="0" smtClean="0"/>
              <a:t>Africanized and European honey bees differ.</a:t>
            </a:r>
          </a:p>
          <a:p>
            <a:r>
              <a:rPr lang="en-US" dirty="0" smtClean="0"/>
              <a:t>Hard to distinguish from a distance.</a:t>
            </a:r>
          </a:p>
          <a:p>
            <a:endParaRPr lang="en-US" dirty="0"/>
          </a:p>
        </p:txBody>
      </p:sp>
      <p:pic>
        <p:nvPicPr>
          <p:cNvPr id="84994" name="Picture 2" descr="An Africanized honey bee and a European honey bee on honeycom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438400"/>
            <a:ext cx="2536825" cy="3829050"/>
          </a:xfrm>
          <a:prstGeom prst="rect">
            <a:avLst/>
          </a:prstGeom>
          <a:noFill/>
          <a:ln w="0" algn="in">
            <a:solidFill>
              <a:srgbClr val="000000"/>
            </a:solidFill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 rot="16200000" flipH="1">
            <a:off x="952500" y="3086100"/>
            <a:ext cx="1676400" cy="76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6200000" flipH="1">
            <a:off x="1676400" y="3124200"/>
            <a:ext cx="1905000" cy="76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71600" y="19812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AHB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09800" y="1828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EHB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6018" name="Picture 2" descr="http://www.purdue.edu/UNS/images/hunt.map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600200"/>
            <a:ext cx="4610100" cy="307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6020" name="Picture 4" descr="http://www.columbia.edu/itc/cerc/danoff-burg/invasion_bio/inv_spp_summ/Map.Migratio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600200"/>
            <a:ext cx="3126154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0" y="1600200"/>
            <a:ext cx="4114800" cy="4525963"/>
          </a:xfrm>
        </p:spPr>
        <p:txBody>
          <a:bodyPr/>
          <a:lstStyle/>
          <a:p>
            <a:r>
              <a:rPr lang="en-US" dirty="0" smtClean="0"/>
              <a:t>Bees and wasps are insects in the order </a:t>
            </a:r>
            <a:r>
              <a:rPr lang="en-US" i="1" dirty="0" smtClean="0"/>
              <a:t>Hymenoptera</a:t>
            </a:r>
            <a:r>
              <a:rPr lang="en-US" dirty="0" smtClean="0"/>
              <a:t>.</a:t>
            </a:r>
          </a:p>
          <a:p>
            <a:r>
              <a:rPr lang="en-US" dirty="0" smtClean="0"/>
              <a:t>Found on every continent except Antarctica.</a:t>
            </a:r>
          </a:p>
          <a:p>
            <a:endParaRPr lang="en-US" dirty="0"/>
          </a:p>
        </p:txBody>
      </p:sp>
      <p:pic>
        <p:nvPicPr>
          <p:cNvPr id="6" name="Picture 5" descr="European_honey_bee_extracts_necta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1981200"/>
            <a:ext cx="3664743" cy="28956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AHBMap.January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144001" cy="688182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 smtClean="0"/>
              <a:t>AHBs migrating at 100-200 miles per year.</a:t>
            </a:r>
          </a:p>
          <a:p>
            <a:r>
              <a:rPr lang="en-US" dirty="0" smtClean="0"/>
              <a:t>Survived desert conditions.</a:t>
            </a:r>
          </a:p>
          <a:p>
            <a:r>
              <a:rPr lang="en-US" dirty="0" smtClean="0"/>
              <a:t>Now on the Florida peninsula. </a:t>
            </a:r>
            <a:endParaRPr lang="en-US" dirty="0"/>
          </a:p>
        </p:txBody>
      </p:sp>
      <p:pic>
        <p:nvPicPr>
          <p:cNvPr id="6" name="Picture 5" descr="Killerbees_ani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133600"/>
            <a:ext cx="3606800" cy="231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AHB Characteristics:</a:t>
            </a:r>
          </a:p>
          <a:p>
            <a:pPr lvl="1"/>
            <a:r>
              <a:rPr lang="en-US" dirty="0" smtClean="0"/>
              <a:t>Swarm more frequently.</a:t>
            </a:r>
          </a:p>
          <a:p>
            <a:pPr lvl="1"/>
            <a:r>
              <a:rPr lang="en-US" dirty="0" smtClean="0"/>
              <a:t>Greater defensiveness when in a resting swarm.</a:t>
            </a:r>
          </a:p>
          <a:p>
            <a:pPr lvl="1"/>
            <a:r>
              <a:rPr lang="en-US" dirty="0" smtClean="0"/>
              <a:t>Is more likely to migrate (as food supplies fall).</a:t>
            </a:r>
          </a:p>
          <a:p>
            <a:pPr lvl="1"/>
            <a:r>
              <a:rPr lang="en-US" dirty="0" smtClean="0"/>
              <a:t>Is more likely to leave a hive and relocate.</a:t>
            </a:r>
          </a:p>
          <a:p>
            <a:pPr lvl="1"/>
            <a:r>
              <a:rPr lang="en-US" dirty="0" smtClean="0"/>
              <a:t>Lives more often in ground cavities compared to Western honey bees.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4525963"/>
          </a:xfrm>
        </p:spPr>
        <p:txBody>
          <a:bodyPr/>
          <a:lstStyle/>
          <a:p>
            <a:r>
              <a:rPr lang="en-US" dirty="0" smtClean="0"/>
              <a:t>AHB Characteristics:</a:t>
            </a:r>
          </a:p>
          <a:p>
            <a:pPr lvl="1"/>
            <a:r>
              <a:rPr lang="en-US" dirty="0" smtClean="0"/>
              <a:t>Guards the hive aggressively.</a:t>
            </a:r>
          </a:p>
          <a:p>
            <a:pPr lvl="1"/>
            <a:r>
              <a:rPr lang="en-US" dirty="0" smtClean="0"/>
              <a:t>Larger defense zone around the hive.</a:t>
            </a:r>
          </a:p>
          <a:p>
            <a:pPr lvl="1"/>
            <a:r>
              <a:rPr lang="en-US" dirty="0" smtClean="0"/>
              <a:t>Higher proportion of “guard bees” within the hive.</a:t>
            </a:r>
          </a:p>
          <a:p>
            <a:pPr lvl="1"/>
            <a:r>
              <a:rPr lang="en-US" dirty="0" smtClean="0"/>
              <a:t>Deploys in greater numbers for defense.</a:t>
            </a:r>
          </a:p>
          <a:p>
            <a:pPr lvl="1"/>
            <a:r>
              <a:rPr lang="en-US" dirty="0" smtClean="0"/>
              <a:t>Will pursue for greater distances.</a:t>
            </a:r>
          </a:p>
          <a:p>
            <a:pPr lvl="1"/>
            <a:r>
              <a:rPr lang="en-US" dirty="0" smtClean="0"/>
              <a:t>Cannot survive extended periods of forage deprivation.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24400" cy="4525963"/>
          </a:xfrm>
        </p:spPr>
        <p:txBody>
          <a:bodyPr/>
          <a:lstStyle/>
          <a:p>
            <a:r>
              <a:rPr lang="en-US" dirty="0" smtClean="0"/>
              <a:t>AHB venom no more potent that WHB venom.</a:t>
            </a:r>
          </a:p>
          <a:p>
            <a:r>
              <a:rPr lang="en-US" dirty="0" smtClean="0"/>
              <a:t>AHBs sting in much greater numbers and with less provocation.</a:t>
            </a:r>
            <a:endParaRPr lang="en-US" dirty="0"/>
          </a:p>
        </p:txBody>
      </p:sp>
      <p:pic>
        <p:nvPicPr>
          <p:cNvPr id="4" name="Picture 3" descr="Africanized_Be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981200"/>
            <a:ext cx="2133600" cy="3200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76800" cy="4525963"/>
          </a:xfrm>
        </p:spPr>
        <p:txBody>
          <a:bodyPr/>
          <a:lstStyle/>
          <a:p>
            <a:r>
              <a:rPr lang="en-US" dirty="0" smtClean="0"/>
              <a:t>AHB Nests:</a:t>
            </a:r>
          </a:p>
          <a:p>
            <a:pPr lvl="1"/>
            <a:r>
              <a:rPr lang="en-US" dirty="0" smtClean="0"/>
              <a:t>Poles</a:t>
            </a:r>
          </a:p>
          <a:p>
            <a:pPr lvl="1"/>
            <a:r>
              <a:rPr lang="en-US" dirty="0" smtClean="0"/>
              <a:t>Holes in trees.</a:t>
            </a:r>
          </a:p>
          <a:p>
            <a:pPr lvl="1"/>
            <a:r>
              <a:rPr lang="en-US" dirty="0" smtClean="0"/>
              <a:t>Shrubs.</a:t>
            </a:r>
          </a:p>
          <a:p>
            <a:pPr lvl="1"/>
            <a:r>
              <a:rPr lang="en-US" dirty="0" smtClean="0"/>
              <a:t>Bird houses.</a:t>
            </a:r>
          </a:p>
          <a:p>
            <a:pPr lvl="1"/>
            <a:r>
              <a:rPr lang="en-US" dirty="0" smtClean="0"/>
              <a:t>Abandoned vehicles.</a:t>
            </a:r>
          </a:p>
          <a:p>
            <a:pPr lvl="1"/>
            <a:r>
              <a:rPr lang="en-US" dirty="0" smtClean="0"/>
              <a:t>Sheds</a:t>
            </a:r>
            <a:endParaRPr lang="en-US" dirty="0"/>
          </a:p>
        </p:txBody>
      </p:sp>
      <p:pic>
        <p:nvPicPr>
          <p:cNvPr id="97284" name="Picture 4" descr="http://lemonodor.com/images/killer-bee-swar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600200"/>
            <a:ext cx="3860800" cy="2895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 smtClean="0"/>
              <a:t>AHB Provocation:</a:t>
            </a:r>
          </a:p>
          <a:p>
            <a:pPr lvl="1"/>
            <a:r>
              <a:rPr lang="en-US" dirty="0" smtClean="0"/>
              <a:t>Engine vibrations</a:t>
            </a:r>
          </a:p>
          <a:p>
            <a:pPr lvl="1"/>
            <a:r>
              <a:rPr lang="en-US" dirty="0" smtClean="0"/>
              <a:t>Exhaust gasses</a:t>
            </a:r>
          </a:p>
          <a:p>
            <a:pPr lvl="1"/>
            <a:r>
              <a:rPr lang="en-US" dirty="0" smtClean="0"/>
              <a:t>Intrusion into defended space</a:t>
            </a:r>
          </a:p>
          <a:p>
            <a:pPr lvl="1"/>
            <a:r>
              <a:rPr lang="en-US" dirty="0" smtClean="0"/>
              <a:t>Direct threat to the nest</a:t>
            </a:r>
          </a:p>
          <a:p>
            <a:pPr lvl="1"/>
            <a:r>
              <a:rPr lang="en-US" dirty="0" smtClean="0"/>
              <a:t>Loud noises</a:t>
            </a:r>
            <a:endParaRPr lang="en-US" dirty="0"/>
          </a:p>
        </p:txBody>
      </p:sp>
      <p:pic>
        <p:nvPicPr>
          <p:cNvPr id="105474" name="Picture 2" descr="http://www.wcosf.org/other_photos/hf_habitat_article/mowing_aut_4434_7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600200"/>
            <a:ext cx="2679700" cy="22034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AHBs don’t’ like:</a:t>
            </a:r>
          </a:p>
          <a:p>
            <a:pPr lvl="1"/>
            <a:r>
              <a:rPr lang="en-US" dirty="0" smtClean="0"/>
              <a:t>Dark clothing</a:t>
            </a:r>
          </a:p>
          <a:p>
            <a:pPr lvl="1"/>
            <a:r>
              <a:rPr lang="en-US" dirty="0" smtClean="0"/>
              <a:t>Black wooly objects</a:t>
            </a:r>
          </a:p>
          <a:p>
            <a:pPr lvl="1"/>
            <a:r>
              <a:rPr lang="en-US" dirty="0" smtClean="0"/>
              <a:t>Panty hose</a:t>
            </a:r>
          </a:p>
          <a:p>
            <a:pPr lvl="1"/>
            <a:r>
              <a:rPr lang="en-US" dirty="0" smtClean="0"/>
              <a:t>Aromatic substances:</a:t>
            </a:r>
          </a:p>
          <a:p>
            <a:pPr lvl="2"/>
            <a:r>
              <a:rPr lang="en-US" dirty="0" smtClean="0"/>
              <a:t>Cologne</a:t>
            </a:r>
          </a:p>
          <a:p>
            <a:pPr lvl="2"/>
            <a:r>
              <a:rPr lang="en-US" dirty="0" smtClean="0"/>
              <a:t>Perfume</a:t>
            </a:r>
          </a:p>
          <a:p>
            <a:pPr lvl="2"/>
            <a:r>
              <a:rPr lang="en-US" dirty="0" smtClean="0"/>
              <a:t>Hairspray</a:t>
            </a:r>
            <a:endParaRPr lang="en-US" dirty="0"/>
          </a:p>
        </p:txBody>
      </p:sp>
      <p:pic>
        <p:nvPicPr>
          <p:cNvPr id="104450" name="Picture 2" descr="http://www.precious-times.eu/1920's%20sequin%20black%20flapp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48350" y="1447800"/>
            <a:ext cx="2686050" cy="3581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 smtClean="0"/>
              <a:t>AHB Response:</a:t>
            </a:r>
          </a:p>
          <a:p>
            <a:pPr lvl="1"/>
            <a:r>
              <a:rPr lang="en-US" dirty="0" smtClean="0"/>
              <a:t>High-risk situation.</a:t>
            </a:r>
          </a:p>
          <a:p>
            <a:pPr lvl="1"/>
            <a:r>
              <a:rPr lang="en-US" dirty="0" smtClean="0"/>
              <a:t>Bees do not discriminate in who they will attack.</a:t>
            </a:r>
          </a:p>
          <a:p>
            <a:pPr lvl="1"/>
            <a:r>
              <a:rPr lang="en-US" dirty="0" smtClean="0"/>
              <a:t>May follow victim for ¼ mile.</a:t>
            </a:r>
            <a:endParaRPr lang="en-US" dirty="0"/>
          </a:p>
        </p:txBody>
      </p:sp>
      <p:pic>
        <p:nvPicPr>
          <p:cNvPr id="7" name="Picture 6" descr="038I11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981200"/>
            <a:ext cx="41148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Pre-Response Planning:</a:t>
            </a:r>
          </a:p>
          <a:p>
            <a:pPr lvl="1"/>
            <a:r>
              <a:rPr lang="en-US" dirty="0" smtClean="0"/>
              <a:t>Each agency must have an AHB response plan!</a:t>
            </a:r>
          </a:p>
          <a:p>
            <a:pPr lvl="1"/>
            <a:r>
              <a:rPr lang="en-US" dirty="0" smtClean="0"/>
              <a:t>Identify local beekeepers, entomologists, and exterminators familiar with AHBs.</a:t>
            </a:r>
          </a:p>
          <a:p>
            <a:pPr lvl="1"/>
            <a:r>
              <a:rPr lang="en-US" dirty="0" smtClean="0"/>
              <a:t>Develop a “DO NO DEPLOY” list of personnel with bee or insect allergies who should NOT respond to a bee attack even if on duty.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Major Bee and Wasp Types found in the United States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Bees:</a:t>
            </a:r>
          </a:p>
          <a:p>
            <a:pPr lvl="1"/>
            <a:r>
              <a:rPr lang="en-US" dirty="0" smtClean="0"/>
              <a:t>Western (European) Honey Bees</a:t>
            </a:r>
          </a:p>
          <a:p>
            <a:pPr lvl="1"/>
            <a:r>
              <a:rPr lang="en-US" dirty="0" smtClean="0"/>
              <a:t>Africanized Honey Bees</a:t>
            </a:r>
          </a:p>
          <a:p>
            <a:pPr lvl="1"/>
            <a:r>
              <a:rPr lang="en-US" dirty="0" smtClean="0"/>
              <a:t>Bumblebees</a:t>
            </a:r>
          </a:p>
          <a:p>
            <a:pPr lvl="1"/>
            <a:r>
              <a:rPr lang="en-US" dirty="0" smtClean="0"/>
              <a:t>Carpenter Bees</a:t>
            </a:r>
          </a:p>
          <a:p>
            <a:pPr lvl="1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Wasps:</a:t>
            </a:r>
          </a:p>
          <a:p>
            <a:pPr lvl="1"/>
            <a:r>
              <a:rPr lang="en-US" dirty="0" smtClean="0"/>
              <a:t>Paper Wasps</a:t>
            </a:r>
          </a:p>
          <a:p>
            <a:pPr lvl="1"/>
            <a:r>
              <a:rPr lang="en-US" dirty="0" smtClean="0"/>
              <a:t>Yellow Jackets</a:t>
            </a:r>
          </a:p>
          <a:p>
            <a:pPr lvl="1"/>
            <a:r>
              <a:rPr lang="en-US" dirty="0" smtClean="0"/>
              <a:t>Mud Daubers</a:t>
            </a:r>
          </a:p>
          <a:p>
            <a:pPr lvl="1"/>
            <a:r>
              <a:rPr lang="en-US" dirty="0" smtClean="0"/>
              <a:t>Hornets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600200" y="2585676"/>
          <a:ext cx="5943600" cy="2555011"/>
        </p:xfrm>
        <a:graphic>
          <a:graphicData uri="http://schemas.openxmlformats.org/drawingml/2006/table">
            <a:tbl>
              <a:tblPr/>
              <a:tblGrid>
                <a:gridCol w="990600"/>
                <a:gridCol w="990600"/>
                <a:gridCol w="990600"/>
                <a:gridCol w="990600"/>
                <a:gridCol w="990600"/>
                <a:gridCol w="990600"/>
              </a:tblGrid>
              <a:tr h="285750"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Calibri"/>
                        </a:rPr>
                        <a:t>Name</a:t>
                      </a:r>
                      <a:endParaRPr lang="en-US" sz="10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6576" marR="36576" marT="36576" marB="36576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Calibri"/>
                        </a:rPr>
                        <a:t>Address</a:t>
                      </a:r>
                      <a:endParaRPr lang="en-US" sz="10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Calibri"/>
                        </a:rPr>
                        <a:t>Work Number</a:t>
                      </a:r>
                      <a:endParaRPr lang="en-US" sz="10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Calibri"/>
                        </a:rPr>
                        <a:t>Cell Phone</a:t>
                      </a:r>
                      <a:endParaRPr lang="en-US" sz="10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Calibri"/>
                        </a:rPr>
                        <a:t>Home Phone</a:t>
                      </a:r>
                      <a:endParaRPr lang="en-US" sz="10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Calibri"/>
                        </a:rPr>
                        <a:t>Pager</a:t>
                      </a:r>
                      <a:endParaRPr lang="en-US" sz="10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9501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6576" marR="36576" marT="36576" marB="36576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8389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6576" marR="36576" marT="36576" marB="36576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8389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6576" marR="36576" marT="36576" marB="36576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8389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6576" marR="36576" marT="36576" marB="36576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8389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6576" marR="36576" marT="36576" marB="36576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9976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6576" marR="36576" marT="36576" marB="36576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 rot="5400000">
            <a:off x="1296194" y="3885406"/>
            <a:ext cx="25908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2286794" y="3885406"/>
            <a:ext cx="25908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3277394" y="3885406"/>
            <a:ext cx="25908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4267994" y="3885406"/>
            <a:ext cx="25908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5258594" y="3885406"/>
            <a:ext cx="25908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600200" y="1981200"/>
            <a:ext cx="5943600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DO NOT DEPLOY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600200" y="2585676"/>
          <a:ext cx="5943600" cy="2555011"/>
        </p:xfrm>
        <a:graphic>
          <a:graphicData uri="http://schemas.openxmlformats.org/drawingml/2006/table">
            <a:tbl>
              <a:tblPr/>
              <a:tblGrid>
                <a:gridCol w="990600"/>
                <a:gridCol w="990600"/>
                <a:gridCol w="990600"/>
                <a:gridCol w="990600"/>
                <a:gridCol w="990600"/>
                <a:gridCol w="990600"/>
              </a:tblGrid>
              <a:tr h="285750"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Calibri"/>
                        </a:rPr>
                        <a:t>Name</a:t>
                      </a:r>
                      <a:endParaRPr lang="en-US" sz="10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6576" marR="36576" marT="36576" marB="36576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Calibri"/>
                        </a:rPr>
                        <a:t>Address</a:t>
                      </a:r>
                      <a:endParaRPr lang="en-US" sz="10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Calibri"/>
                        </a:rPr>
                        <a:t>Work Number</a:t>
                      </a:r>
                      <a:endParaRPr lang="en-US" sz="10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Calibri"/>
                        </a:rPr>
                        <a:t>Cell Phone</a:t>
                      </a:r>
                      <a:endParaRPr lang="en-US" sz="10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Calibri"/>
                        </a:rPr>
                        <a:t>Home Phone</a:t>
                      </a:r>
                      <a:endParaRPr lang="en-US" sz="10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Calibri"/>
                        </a:rPr>
                        <a:t>Pager</a:t>
                      </a:r>
                      <a:endParaRPr lang="en-US" sz="10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9501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6576" marR="36576" marT="36576" marB="36576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8389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6576" marR="36576" marT="36576" marB="36576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8389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6576" marR="36576" marT="36576" marB="36576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8389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6576" marR="36576" marT="36576" marB="36576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8389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6576" marR="36576" marT="36576" marB="36576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9976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6576" marR="36576" marT="36576" marB="36576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 rot="5400000">
            <a:off x="1296194" y="3885406"/>
            <a:ext cx="25908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2286794" y="3885406"/>
            <a:ext cx="25908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3277394" y="3885406"/>
            <a:ext cx="25908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4267994" y="3885406"/>
            <a:ext cx="25908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5258594" y="3885406"/>
            <a:ext cx="25908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600200" y="2209800"/>
            <a:ext cx="5943600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LOCAL EXTERMINATORS &amp; BEEKEEPERS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Dispatch Information:</a:t>
            </a:r>
          </a:p>
          <a:p>
            <a:pPr lvl="1"/>
            <a:r>
              <a:rPr lang="en-US" dirty="0" smtClean="0"/>
              <a:t>Caller Name</a:t>
            </a:r>
          </a:p>
          <a:p>
            <a:pPr lvl="1"/>
            <a:r>
              <a:rPr lang="en-US" dirty="0" smtClean="0"/>
              <a:t>Call Back Number</a:t>
            </a:r>
          </a:p>
          <a:p>
            <a:pPr lvl="1"/>
            <a:r>
              <a:rPr lang="en-US" dirty="0" smtClean="0"/>
              <a:t>Location and Cross Street</a:t>
            </a:r>
          </a:p>
          <a:p>
            <a:pPr lvl="1"/>
            <a:r>
              <a:rPr lang="en-US" dirty="0" smtClean="0"/>
              <a:t>Number of People Stung</a:t>
            </a:r>
          </a:p>
          <a:p>
            <a:pPr lvl="1"/>
            <a:r>
              <a:rPr lang="en-US" dirty="0" smtClean="0"/>
              <a:t>Victim Location</a:t>
            </a:r>
          </a:p>
          <a:p>
            <a:pPr lvl="1"/>
            <a:r>
              <a:rPr lang="en-US" dirty="0" smtClean="0"/>
              <a:t>Bee Source</a:t>
            </a:r>
          </a:p>
          <a:p>
            <a:pPr lvl="1"/>
            <a:r>
              <a:rPr lang="en-US" dirty="0" smtClean="0"/>
              <a:t>High Risk Area (e.g., school, day care, nursing home, shopping center, etc).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Dispatch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0"/>
            <a:ext cx="3915767" cy="6858000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Pre-determine apparatus response:</a:t>
            </a:r>
          </a:p>
          <a:p>
            <a:pPr lvl="1"/>
            <a:r>
              <a:rPr lang="en-US" dirty="0" smtClean="0"/>
              <a:t>Apparatus type</a:t>
            </a:r>
          </a:p>
          <a:p>
            <a:pPr lvl="1"/>
            <a:r>
              <a:rPr lang="en-US" dirty="0" smtClean="0"/>
              <a:t>Capabilities</a:t>
            </a:r>
          </a:p>
          <a:p>
            <a:pPr lvl="1"/>
            <a:r>
              <a:rPr lang="en-US" dirty="0" smtClean="0"/>
              <a:t>Personnel</a:t>
            </a:r>
          </a:p>
          <a:p>
            <a:r>
              <a:rPr lang="en-US" dirty="0" smtClean="0"/>
              <a:t>Areas where AHBs are endemic should consider developing an AHB response cache.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AHB Response Cache:</a:t>
            </a:r>
          </a:p>
          <a:p>
            <a:pPr lvl="1"/>
            <a:r>
              <a:rPr lang="en-US" dirty="0" smtClean="0"/>
              <a:t>Sting Shield Insect Veils or beekeepers veils.</a:t>
            </a:r>
          </a:p>
          <a:p>
            <a:pPr lvl="1"/>
            <a:r>
              <a:rPr lang="en-US" dirty="0" smtClean="0"/>
              <a:t>Duct tape (to close openings in bunker gear).</a:t>
            </a:r>
          </a:p>
          <a:p>
            <a:pPr lvl="1"/>
            <a:r>
              <a:rPr lang="en-US" dirty="0" smtClean="0"/>
              <a:t>Medication supplies:</a:t>
            </a:r>
          </a:p>
          <a:p>
            <a:pPr lvl="2"/>
            <a:r>
              <a:rPr lang="en-US" dirty="0" smtClean="0"/>
              <a:t>EpiPens or epinephrine 1:1,000 vials</a:t>
            </a:r>
          </a:p>
          <a:p>
            <a:pPr lvl="2"/>
            <a:r>
              <a:rPr lang="en-US" dirty="0" smtClean="0"/>
              <a:t>Diphenhydramine (oral and parenteral)</a:t>
            </a:r>
          </a:p>
          <a:p>
            <a:pPr lvl="2"/>
            <a:r>
              <a:rPr lang="en-US" dirty="0" smtClean="0"/>
              <a:t>Steroids</a:t>
            </a:r>
          </a:p>
          <a:p>
            <a:pPr lvl="2"/>
            <a:r>
              <a:rPr lang="en-US" dirty="0" smtClean="0"/>
              <a:t>Nebulizer medications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pPr marL="342900" lvl="1" indent="-342900"/>
            <a:r>
              <a:rPr lang="en-US" dirty="0" smtClean="0"/>
              <a:t>Sting Shield Insect Veils or beekeepers veils.</a:t>
            </a:r>
          </a:p>
          <a:p>
            <a:r>
              <a:rPr lang="en-US" dirty="0" smtClean="0"/>
              <a:t>Firefighting helmets do not provide protection against AHBs and should not be used.</a:t>
            </a:r>
            <a:endParaRPr lang="en-US" dirty="0"/>
          </a:p>
        </p:txBody>
      </p:sp>
      <p:pic>
        <p:nvPicPr>
          <p:cNvPr id="4" name="Picture 3" descr="038I1104.jpg"/>
          <p:cNvPicPr>
            <a:picLocks noChangeAspect="1"/>
          </p:cNvPicPr>
          <p:nvPr/>
        </p:nvPicPr>
        <p:blipFill>
          <a:blip r:embed="rId3" cstate="print"/>
          <a:srcRect l="28333" t="13750" r="32500" b="12622"/>
          <a:stretch>
            <a:fillRect/>
          </a:stretch>
        </p:blipFill>
        <p:spPr>
          <a:xfrm>
            <a:off x="4876800" y="4876800"/>
            <a:ext cx="1447800" cy="18144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 descr="038I1204.jpg"/>
          <p:cNvPicPr>
            <a:picLocks noChangeAspect="1"/>
          </p:cNvPicPr>
          <p:nvPr/>
        </p:nvPicPr>
        <p:blipFill>
          <a:blip r:embed="rId4" cstate="print"/>
          <a:srcRect l="20833" t="12500" r="15000"/>
          <a:stretch>
            <a:fillRect/>
          </a:stretch>
        </p:blipFill>
        <p:spPr>
          <a:xfrm>
            <a:off x="4800600" y="1676400"/>
            <a:ext cx="3352800" cy="3048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 smtClean="0"/>
              <a:t>EpiPens should be readily available.</a:t>
            </a:r>
            <a:endParaRPr lang="en-US" dirty="0"/>
          </a:p>
        </p:txBody>
      </p:sp>
      <p:pic>
        <p:nvPicPr>
          <p:cNvPr id="5" name="Picture 4" descr="038I1104.jpg"/>
          <p:cNvPicPr>
            <a:picLocks noChangeAspect="1"/>
          </p:cNvPicPr>
          <p:nvPr/>
        </p:nvPicPr>
        <p:blipFill>
          <a:blip r:embed="rId3" cstate="print"/>
          <a:srcRect l="22500" t="38750" r="12500" b="38750"/>
          <a:stretch>
            <a:fillRect/>
          </a:stretch>
        </p:blipFill>
        <p:spPr>
          <a:xfrm>
            <a:off x="914400" y="3810000"/>
            <a:ext cx="5943600" cy="137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29200" cy="4525963"/>
          </a:xfrm>
        </p:spPr>
        <p:txBody>
          <a:bodyPr/>
          <a:lstStyle/>
          <a:p>
            <a:r>
              <a:rPr lang="en-US" dirty="0" smtClean="0"/>
              <a:t>The BeeAlert™ provides adequate protection from AHBs without protective equipment.</a:t>
            </a:r>
          </a:p>
          <a:p>
            <a:r>
              <a:rPr lang="en-US" dirty="0" smtClean="0"/>
              <a:t>Always follow local protocols in regard to protective equipment.</a:t>
            </a:r>
            <a:endParaRPr lang="en-US" dirty="0"/>
          </a:p>
        </p:txBody>
      </p:sp>
      <p:pic>
        <p:nvPicPr>
          <p:cNvPr id="4" name="Picture 3" descr="038I11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72100" y="1752600"/>
            <a:ext cx="3543300" cy="23622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848600" cy="2362200"/>
          </a:xfrm>
        </p:spPr>
        <p:txBody>
          <a:bodyPr/>
          <a:lstStyle/>
          <a:p>
            <a:r>
              <a:rPr lang="en-US" dirty="0" smtClean="0"/>
              <a:t>Emergency Response:</a:t>
            </a:r>
          </a:p>
          <a:p>
            <a:pPr lvl="1"/>
            <a:r>
              <a:rPr lang="en-US" dirty="0" smtClean="0"/>
              <a:t>Note wind speed and direction.</a:t>
            </a:r>
          </a:p>
          <a:p>
            <a:pPr lvl="1"/>
            <a:r>
              <a:rPr lang="en-US" dirty="0" smtClean="0"/>
              <a:t>Evaluate scene from a safe distance.</a:t>
            </a:r>
          </a:p>
          <a:p>
            <a:pPr lvl="1"/>
            <a:r>
              <a:rPr lang="en-US" dirty="0" smtClean="0"/>
              <a:t>Stage at least 200 yards from the nest.</a:t>
            </a:r>
            <a:endParaRPr lang="en-US" dirty="0"/>
          </a:p>
        </p:txBody>
      </p:sp>
      <p:pic>
        <p:nvPicPr>
          <p:cNvPr id="4" name="Picture 3" descr="038I11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4114800"/>
            <a:ext cx="3048000" cy="2032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http://www.bees-online.com/BeeWaspID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1600200"/>
            <a:ext cx="3359673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600200"/>
            <a:ext cx="4114800" cy="4525963"/>
          </a:xfrm>
        </p:spPr>
        <p:txBody>
          <a:bodyPr/>
          <a:lstStyle/>
          <a:p>
            <a:r>
              <a:rPr lang="en-US" dirty="0" smtClean="0"/>
              <a:t>Try and determine the number of victims and assure scene safety before the final approach.</a:t>
            </a:r>
            <a:endParaRPr lang="en-US" dirty="0"/>
          </a:p>
        </p:txBody>
      </p:sp>
      <p:pic>
        <p:nvPicPr>
          <p:cNvPr id="5" name="Picture 4" descr="038I1174.jpg"/>
          <p:cNvPicPr>
            <a:picLocks noChangeAspect="1"/>
          </p:cNvPicPr>
          <p:nvPr/>
        </p:nvPicPr>
        <p:blipFill>
          <a:blip r:embed="rId3" cstate="print"/>
          <a:srcRect l="17778" b="6667"/>
          <a:stretch>
            <a:fillRect/>
          </a:stretch>
        </p:blipFill>
        <p:spPr>
          <a:xfrm>
            <a:off x="152400" y="1828800"/>
            <a:ext cx="4229100" cy="3200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Determine whether the response is a rescue situation or simply the presence of an AHB hive.</a:t>
            </a:r>
          </a:p>
          <a:p>
            <a:r>
              <a:rPr lang="en-US" dirty="0" smtClean="0"/>
              <a:t>Rescue situation:</a:t>
            </a:r>
          </a:p>
          <a:p>
            <a:pPr lvl="1"/>
            <a:r>
              <a:rPr lang="en-US" dirty="0" smtClean="0"/>
              <a:t>Stage appropriately</a:t>
            </a:r>
          </a:p>
          <a:p>
            <a:pPr lvl="1"/>
            <a:r>
              <a:rPr lang="en-US" dirty="0" smtClean="0"/>
              <a:t>Summon needed resources</a:t>
            </a:r>
          </a:p>
          <a:p>
            <a:r>
              <a:rPr lang="en-US" dirty="0" smtClean="0"/>
              <a:t>Non-Rescue situation:</a:t>
            </a:r>
          </a:p>
          <a:p>
            <a:pPr lvl="1"/>
            <a:r>
              <a:rPr lang="en-US" dirty="0" smtClean="0"/>
              <a:t>Follow department policy on eradication.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600200"/>
            <a:ext cx="7239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Do not attempt a rescue or get within 200 yards of the bees without protective gear or the BeeAlert System.</a:t>
            </a:r>
            <a:endParaRPr lang="en-US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4525963"/>
          </a:xfrm>
        </p:spPr>
        <p:txBody>
          <a:bodyPr/>
          <a:lstStyle/>
          <a:p>
            <a:r>
              <a:rPr lang="en-US" dirty="0" smtClean="0"/>
              <a:t>Use proper protective equipment.</a:t>
            </a:r>
          </a:p>
          <a:p>
            <a:r>
              <a:rPr lang="en-US" dirty="0" smtClean="0"/>
              <a:t>Be sure to secure all openings to bunker gear with duct tape.</a:t>
            </a:r>
          </a:p>
          <a:p>
            <a:r>
              <a:rPr lang="en-US" dirty="0" smtClean="0"/>
              <a:t>SCBAs not required.</a:t>
            </a:r>
            <a:endParaRPr lang="en-US" dirty="0"/>
          </a:p>
        </p:txBody>
      </p:sp>
      <p:pic>
        <p:nvPicPr>
          <p:cNvPr id="4" name="Picture 3" descr="038I1224.jpg"/>
          <p:cNvPicPr>
            <a:picLocks noChangeAspect="1"/>
          </p:cNvPicPr>
          <p:nvPr/>
        </p:nvPicPr>
        <p:blipFill>
          <a:blip r:embed="rId3" cstate="print"/>
          <a:srcRect l="12500" b="5000"/>
          <a:stretch>
            <a:fillRect/>
          </a:stretch>
        </p:blipFill>
        <p:spPr>
          <a:xfrm>
            <a:off x="4851734" y="1600200"/>
            <a:ext cx="4000500" cy="28956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657600" cy="4525963"/>
          </a:xfrm>
        </p:spPr>
        <p:txBody>
          <a:bodyPr/>
          <a:lstStyle/>
          <a:p>
            <a:r>
              <a:rPr lang="en-US" dirty="0" smtClean="0"/>
              <a:t>If several patients are present, designate a staging area a safe distance from the nest.</a:t>
            </a:r>
            <a:endParaRPr lang="en-US" dirty="0"/>
          </a:p>
        </p:txBody>
      </p:sp>
      <p:pic>
        <p:nvPicPr>
          <p:cNvPr id="4" name="Picture 3" descr="038I1159.jpg"/>
          <p:cNvPicPr>
            <a:picLocks noChangeAspect="1"/>
          </p:cNvPicPr>
          <p:nvPr/>
        </p:nvPicPr>
        <p:blipFill>
          <a:blip r:embed="rId2" cstate="print"/>
          <a:srcRect r="20455" b="20455"/>
          <a:stretch>
            <a:fillRect/>
          </a:stretch>
        </p:blipFill>
        <p:spPr>
          <a:xfrm>
            <a:off x="4114800" y="1600200"/>
            <a:ext cx="4229100" cy="2819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Response Options for Rescue:</a:t>
            </a:r>
          </a:p>
          <a:p>
            <a:pPr lvl="1"/>
            <a:r>
              <a:rPr lang="en-US" dirty="0" smtClean="0"/>
              <a:t>Fire department present:</a:t>
            </a:r>
          </a:p>
          <a:p>
            <a:pPr lvl="2"/>
            <a:r>
              <a:rPr lang="en-US" dirty="0" smtClean="0"/>
              <a:t>Water</a:t>
            </a:r>
          </a:p>
          <a:p>
            <a:pPr lvl="2"/>
            <a:r>
              <a:rPr lang="en-US" dirty="0" smtClean="0"/>
              <a:t>Foam</a:t>
            </a:r>
          </a:p>
          <a:p>
            <a:pPr lvl="2"/>
            <a:r>
              <a:rPr lang="en-US" dirty="0" smtClean="0"/>
              <a:t>BeeAlert</a:t>
            </a:r>
          </a:p>
          <a:p>
            <a:pPr lvl="1"/>
            <a:r>
              <a:rPr lang="en-US" dirty="0" smtClean="0"/>
              <a:t>Fire department not present:</a:t>
            </a:r>
          </a:p>
          <a:p>
            <a:pPr lvl="2"/>
            <a:r>
              <a:rPr lang="en-US" dirty="0" smtClean="0"/>
              <a:t>BeeAlert</a:t>
            </a:r>
          </a:p>
          <a:p>
            <a:pPr lvl="2"/>
            <a:r>
              <a:rPr lang="en-US" dirty="0" smtClean="0"/>
              <a:t>Full beekeeper’s protective gear</a:t>
            </a:r>
          </a:p>
          <a:p>
            <a:pPr lvl="2"/>
            <a:r>
              <a:rPr lang="en-US" dirty="0" smtClean="0"/>
              <a:t>Approach in closed vehicle and call the victim toward the vehicle.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Water:</a:t>
            </a:r>
          </a:p>
          <a:p>
            <a:pPr lvl="1"/>
            <a:r>
              <a:rPr lang="en-US" dirty="0" smtClean="0"/>
              <a:t>Water fog can be used to knock down bees temporarily to effect a rescue.</a:t>
            </a:r>
          </a:p>
          <a:p>
            <a:pPr lvl="1"/>
            <a:r>
              <a:rPr lang="en-US" dirty="0" smtClean="0"/>
              <a:t>Least effective form of protection.</a:t>
            </a:r>
          </a:p>
          <a:p>
            <a:pPr lvl="1"/>
            <a:r>
              <a:rPr lang="en-US" dirty="0" smtClean="0"/>
              <a:t>Rescuers and firefighters must wear full protection as previously detailed.</a:t>
            </a:r>
          </a:p>
          <a:p>
            <a:pPr lvl="1"/>
            <a:r>
              <a:rPr lang="en-US" dirty="0" smtClean="0"/>
              <a:t>Quick attack 1 ½” or 1 ¾” hose line set to widest fog pattern.</a:t>
            </a:r>
          </a:p>
          <a:p>
            <a:pPr lvl="1"/>
            <a:r>
              <a:rPr lang="en-US" dirty="0" smtClean="0"/>
              <a:t>Approach using the classic “O” pattern.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pic>
        <p:nvPicPr>
          <p:cNvPr id="4" name="Content Placeholder 3" descr="038I12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76400"/>
            <a:ext cx="6788945" cy="4525963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pic>
        <p:nvPicPr>
          <p:cNvPr id="4" name="Content Placeholder 3" descr="038I12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1600200"/>
            <a:ext cx="6788945" cy="4525963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 smtClean="0"/>
              <a:t>Problems with water:</a:t>
            </a:r>
          </a:p>
          <a:p>
            <a:pPr lvl="1"/>
            <a:r>
              <a:rPr lang="en-US" dirty="0" smtClean="0"/>
              <a:t>Surface tension of water prevents water from penetrating hairs on bees which protect the spiracles on the bee.</a:t>
            </a:r>
            <a:endParaRPr lang="en-US" dirty="0"/>
          </a:p>
        </p:txBody>
      </p:sp>
      <p:pic>
        <p:nvPicPr>
          <p:cNvPr id="259074" name="Picture 2" descr="http://photo.bees.net/biology/ch3/wholebe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1600200"/>
            <a:ext cx="3736886" cy="3505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Paper Wasps:</a:t>
            </a:r>
          </a:p>
          <a:p>
            <a:pPr lvl="1"/>
            <a:r>
              <a:rPr lang="en-US" dirty="0" smtClean="0"/>
              <a:t>0.75-1.0 inch long.</a:t>
            </a:r>
          </a:p>
          <a:p>
            <a:pPr lvl="1"/>
            <a:r>
              <a:rPr lang="en-US" dirty="0" smtClean="0"/>
              <a:t>Gathers wood fibers.</a:t>
            </a:r>
          </a:p>
          <a:p>
            <a:pPr lvl="1"/>
            <a:r>
              <a:rPr lang="en-US" dirty="0" smtClean="0"/>
              <a:t>Only attack if threatened.</a:t>
            </a:r>
          </a:p>
          <a:p>
            <a:pPr lvl="1"/>
            <a:r>
              <a:rPr lang="en-US" dirty="0" smtClean="0"/>
              <a:t>Beneficial insect.</a:t>
            </a:r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Image:Polistes fuscatus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199" y="1600200"/>
            <a:ext cx="4077653" cy="35814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Foam:</a:t>
            </a:r>
          </a:p>
          <a:p>
            <a:pPr lvl="1"/>
            <a:r>
              <a:rPr lang="en-US" dirty="0" smtClean="0"/>
              <a:t>Firefighting foam can be used.</a:t>
            </a:r>
          </a:p>
          <a:p>
            <a:pPr lvl="1"/>
            <a:r>
              <a:rPr lang="en-US" dirty="0" smtClean="0"/>
              <a:t>Foam and soap are wetting agents which decrease water surface tension allowing water to penetrate spiracles.</a:t>
            </a:r>
          </a:p>
          <a:p>
            <a:pPr lvl="1"/>
            <a:r>
              <a:rPr lang="en-US" dirty="0" smtClean="0"/>
              <a:t>Aqueous film-forming foam (AFFF) or compressed air foam systems (CAFS) can be used.</a:t>
            </a:r>
          </a:p>
          <a:p>
            <a:pPr lvl="1"/>
            <a:r>
              <a:rPr lang="en-US" dirty="0" smtClean="0"/>
              <a:t>Foam obscures scene.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Prepare AFFF.</a:t>
            </a:r>
            <a:endParaRPr lang="en-US" dirty="0"/>
          </a:p>
        </p:txBody>
      </p:sp>
      <p:pic>
        <p:nvPicPr>
          <p:cNvPr id="4" name="Picture 3" descr="038I1245.jpg"/>
          <p:cNvPicPr>
            <a:picLocks noChangeAspect="1"/>
          </p:cNvPicPr>
          <p:nvPr/>
        </p:nvPicPr>
        <p:blipFill>
          <a:blip r:embed="rId2" cstate="print"/>
          <a:srcRect r="44167"/>
          <a:stretch>
            <a:fillRect/>
          </a:stretch>
        </p:blipFill>
        <p:spPr>
          <a:xfrm>
            <a:off x="3886200" y="1752600"/>
            <a:ext cx="3733800" cy="445826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pic>
        <p:nvPicPr>
          <p:cNvPr id="4" name="Content Placeholder 3" descr="038I12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1600200"/>
            <a:ext cx="6788945" cy="4525963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pic>
        <p:nvPicPr>
          <p:cNvPr id="4" name="Content Placeholder 3" descr="038I12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1600200"/>
            <a:ext cx="6788945" cy="4525963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pic>
        <p:nvPicPr>
          <p:cNvPr id="4" name="Content Placeholder 3" descr="038I12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1600200"/>
            <a:ext cx="6788945" cy="4525963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Other wetting agents can be used:</a:t>
            </a:r>
          </a:p>
          <a:p>
            <a:pPr lvl="1"/>
            <a:r>
              <a:rPr lang="en-US" dirty="0" smtClean="0"/>
              <a:t>Dishwashing liquid.</a:t>
            </a:r>
          </a:p>
          <a:p>
            <a:pPr lvl="1"/>
            <a:r>
              <a:rPr lang="en-US" dirty="0" smtClean="0"/>
              <a:t>Baby shampoo.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 smtClean="0"/>
              <a:t>Rescue Tactics without Fire Department:</a:t>
            </a:r>
          </a:p>
          <a:p>
            <a:pPr lvl="1"/>
            <a:r>
              <a:rPr lang="en-US" dirty="0" smtClean="0"/>
              <a:t>BeeAlert system</a:t>
            </a:r>
          </a:p>
          <a:p>
            <a:pPr lvl="1"/>
            <a:r>
              <a:rPr lang="en-US" dirty="0" smtClean="0"/>
              <a:t>Full beekeepers protection. </a:t>
            </a:r>
            <a:endParaRPr lang="en-US" dirty="0"/>
          </a:p>
        </p:txBody>
      </p:sp>
      <p:pic>
        <p:nvPicPr>
          <p:cNvPr id="7" name="Picture 6" descr="038I11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600200"/>
            <a:ext cx="4000500" cy="2667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nothing available:</a:t>
            </a:r>
          </a:p>
          <a:p>
            <a:pPr lvl="1"/>
            <a:r>
              <a:rPr lang="en-US" dirty="0" smtClean="0"/>
              <a:t>Call victim over PA and tell them to run toward your voice.</a:t>
            </a:r>
          </a:p>
          <a:p>
            <a:pPr lvl="1"/>
            <a:r>
              <a:rPr lang="en-US" dirty="0" smtClean="0"/>
              <a:t>Close windows and approach patient. Verbally direct them to enter vehicle.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 smtClean="0"/>
              <a:t>Full beekeepers garb can be effective if properly worn,</a:t>
            </a:r>
            <a:endParaRPr lang="en-US" dirty="0"/>
          </a:p>
        </p:txBody>
      </p:sp>
      <p:pic>
        <p:nvPicPr>
          <p:cNvPr id="291842" name="Picture 2" descr="http://tnfarmgirl.christianagrarian.com/wp-content/uploads/blogger/blogger/1986/1526/1600/suit_11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600200"/>
            <a:ext cx="2971800" cy="39590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05400" cy="4525963"/>
          </a:xfrm>
        </p:spPr>
        <p:txBody>
          <a:bodyPr/>
          <a:lstStyle/>
          <a:p>
            <a:r>
              <a:rPr lang="en-US" dirty="0" smtClean="0"/>
              <a:t>BeeAlert™ system.</a:t>
            </a:r>
          </a:p>
          <a:p>
            <a:r>
              <a:rPr lang="en-US" dirty="0" smtClean="0"/>
              <a:t>Provides protective fog to approach and rescue victims.</a:t>
            </a:r>
          </a:p>
          <a:p>
            <a:r>
              <a:rPr lang="en-US" dirty="0" smtClean="0"/>
              <a:t>Found to be highly effective in tests by entomologists at Texas A&amp;M University.</a:t>
            </a:r>
            <a:endParaRPr lang="en-US" dirty="0"/>
          </a:p>
        </p:txBody>
      </p:sp>
      <p:pic>
        <p:nvPicPr>
          <p:cNvPr id="4" name="Picture 3" descr="BeeAlert logo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590800"/>
            <a:ext cx="1884052" cy="15811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/>
          <a:lstStyle/>
          <a:p>
            <a:pPr algn="ctr"/>
            <a:r>
              <a:rPr lang="en-US" dirty="0" smtClean="0"/>
              <a:t>Paper Wasp Nest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4514" name="Picture 2" descr="Image:PaperWaspNest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3600" y="2209800"/>
            <a:ext cx="4924425" cy="37814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334000" cy="4525963"/>
          </a:xfrm>
        </p:spPr>
        <p:txBody>
          <a:bodyPr/>
          <a:lstStyle/>
          <a:p>
            <a:r>
              <a:rPr lang="en-US" dirty="0" smtClean="0"/>
              <a:t>BeeAlert uses proprietary surfactant to knock down and suffocate bees.</a:t>
            </a:r>
          </a:p>
          <a:p>
            <a:r>
              <a:rPr lang="en-US" dirty="0" smtClean="0"/>
              <a:t>Found to work faster than typical surfactants (soaps). </a:t>
            </a:r>
          </a:p>
          <a:p>
            <a:r>
              <a:rPr lang="en-US" dirty="0" smtClean="0"/>
              <a:t>Chemical-free and environmentally-safe.</a:t>
            </a:r>
            <a:endParaRPr lang="en-US" dirty="0"/>
          </a:p>
        </p:txBody>
      </p:sp>
      <p:pic>
        <p:nvPicPr>
          <p:cNvPr id="5" name="Picture 4" descr="038I1166.jpg"/>
          <p:cNvPicPr>
            <a:picLocks noChangeAspect="1"/>
          </p:cNvPicPr>
          <p:nvPr/>
        </p:nvPicPr>
        <p:blipFill>
          <a:blip r:embed="rId2" cstate="print"/>
          <a:srcRect l="20833" t="22500" r="23333" b="22500"/>
          <a:stretch>
            <a:fillRect/>
          </a:stretch>
        </p:blipFill>
        <p:spPr>
          <a:xfrm rot="16200000">
            <a:off x="5277923" y="2342077"/>
            <a:ext cx="3434344" cy="22553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733800" cy="4525963"/>
          </a:xfrm>
        </p:spPr>
        <p:txBody>
          <a:bodyPr/>
          <a:lstStyle/>
          <a:p>
            <a:r>
              <a:rPr lang="en-US" dirty="0" smtClean="0"/>
              <a:t>Provided as:</a:t>
            </a:r>
          </a:p>
          <a:p>
            <a:pPr lvl="1"/>
            <a:r>
              <a:rPr lang="en-US" dirty="0" smtClean="0"/>
              <a:t>Tractor-based system.</a:t>
            </a:r>
          </a:p>
          <a:p>
            <a:pPr lvl="1"/>
            <a:r>
              <a:rPr lang="en-US" dirty="0" smtClean="0"/>
              <a:t>Portable system.</a:t>
            </a:r>
          </a:p>
          <a:p>
            <a:pPr lvl="1"/>
            <a:r>
              <a:rPr lang="en-US" dirty="0" smtClean="0"/>
              <a:t>Spray cans.</a:t>
            </a:r>
            <a:endParaRPr lang="en-US" dirty="0"/>
          </a:p>
        </p:txBody>
      </p:sp>
      <p:pic>
        <p:nvPicPr>
          <p:cNvPr id="288770" name="Picture 2" descr="http://www.beealert.com/images/Tractor-Mount-Side-View2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600200"/>
            <a:ext cx="1876425" cy="14001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88776" name="Picture 8" descr="http://www.beealert.com/images/sprayc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267200"/>
            <a:ext cx="1905000" cy="1428750"/>
          </a:xfrm>
          <a:prstGeom prst="rect">
            <a:avLst/>
          </a:prstGeom>
          <a:noFill/>
        </p:spPr>
      </p:pic>
      <p:pic>
        <p:nvPicPr>
          <p:cNvPr id="9" name="Picture 8" descr="IMG_4853.JPG"/>
          <p:cNvPicPr>
            <a:picLocks noChangeAspect="1"/>
          </p:cNvPicPr>
          <p:nvPr/>
        </p:nvPicPr>
        <p:blipFill>
          <a:blip r:embed="rId5" cstate="print"/>
          <a:srcRect l="28333" t="5000" r="35000"/>
          <a:stretch>
            <a:fillRect/>
          </a:stretch>
        </p:blipFill>
        <p:spPr>
          <a:xfrm>
            <a:off x="6934200" y="1752600"/>
            <a:ext cx="1852863" cy="3200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600200"/>
            <a:ext cx="4114800" cy="4525963"/>
          </a:xfrm>
        </p:spPr>
        <p:txBody>
          <a:bodyPr/>
          <a:lstStyle/>
          <a:p>
            <a:r>
              <a:rPr lang="en-US" dirty="0" smtClean="0"/>
              <a:t>System provides a protective fog for ingress, rescue and egress.</a:t>
            </a:r>
            <a:endParaRPr lang="en-US" dirty="0"/>
          </a:p>
        </p:txBody>
      </p:sp>
      <p:pic>
        <p:nvPicPr>
          <p:cNvPr id="7" name="Picture 6" descr="IMG_3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2819400"/>
            <a:ext cx="4114800" cy="27432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sz="2800" dirty="0" smtClean="0"/>
              <a:t>Texas A&amp;M Field Tests:</a:t>
            </a:r>
          </a:p>
          <a:p>
            <a:pPr lvl="1"/>
            <a:r>
              <a:rPr lang="en-US" sz="2400" dirty="0" smtClean="0"/>
              <a:t>Nest strength of AHBs estimated at 20,000-30,000.</a:t>
            </a:r>
          </a:p>
          <a:p>
            <a:pPr lvl="1"/>
            <a:r>
              <a:rPr lang="en-US" sz="2400" dirty="0" smtClean="0"/>
              <a:t>Unprotected drive approached hive on tractor and remained in danger zone for 4 minutes, 21 seconds.</a:t>
            </a:r>
          </a:p>
          <a:p>
            <a:pPr lvl="1"/>
            <a:r>
              <a:rPr lang="en-US" sz="2400" dirty="0" smtClean="0"/>
              <a:t>Only 4 stings.</a:t>
            </a:r>
          </a:p>
          <a:p>
            <a:pPr lvl="1"/>
            <a:endParaRPr lang="en-US" dirty="0"/>
          </a:p>
        </p:txBody>
      </p:sp>
      <p:pic>
        <p:nvPicPr>
          <p:cNvPr id="4" name="Picture 3" descr="IMG_3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00" y="2286000"/>
            <a:ext cx="3619500" cy="2413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 smtClean="0"/>
              <a:t>BeeAlert can be sprayed directly on victims to remove and kill bees.</a:t>
            </a:r>
            <a:endParaRPr lang="en-US" dirty="0"/>
          </a:p>
        </p:txBody>
      </p:sp>
      <p:pic>
        <p:nvPicPr>
          <p:cNvPr id="4" name="Picture 3" descr="IMG_57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600200"/>
            <a:ext cx="4229100" cy="2819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BeeAlert response:</a:t>
            </a:r>
          </a:p>
          <a:p>
            <a:pPr lvl="1"/>
            <a:r>
              <a:rPr lang="en-US" dirty="0" smtClean="0"/>
              <a:t>Activate fog 50 feet or more from nest.</a:t>
            </a:r>
          </a:p>
          <a:p>
            <a:pPr lvl="1"/>
            <a:r>
              <a:rPr lang="en-US" dirty="0" smtClean="0"/>
              <a:t>Sweep nozzle to provide protective for all rescuers.</a:t>
            </a:r>
          </a:p>
          <a:p>
            <a:pPr lvl="1"/>
            <a:r>
              <a:rPr lang="en-US" dirty="0" smtClean="0"/>
              <a:t>Expand fog to cover victims.</a:t>
            </a:r>
          </a:p>
          <a:p>
            <a:pPr lvl="1"/>
            <a:r>
              <a:rPr lang="en-US" dirty="0" smtClean="0"/>
              <a:t>Remove victims using fog to protect rescuers and victims.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pic>
        <p:nvPicPr>
          <p:cNvPr id="4" name="Content Placeholder 3" descr="038I11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524000"/>
            <a:ext cx="6788945" cy="4525963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pic>
        <p:nvPicPr>
          <p:cNvPr id="4" name="Content Placeholder 3" descr="038I11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1600200"/>
            <a:ext cx="6788945" cy="4525963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pic>
        <p:nvPicPr>
          <p:cNvPr id="4" name="Content Placeholder 3" descr="038I11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1600200"/>
            <a:ext cx="6788945" cy="4525963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pic>
        <p:nvPicPr>
          <p:cNvPr id="4" name="Content Placeholder 3" descr="038I120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914400" y="1600200"/>
            <a:ext cx="678894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Yellow Jackets:</a:t>
            </a:r>
          </a:p>
          <a:p>
            <a:pPr lvl="1"/>
            <a:r>
              <a:rPr lang="en-US" dirty="0" smtClean="0"/>
              <a:t>0.5 inches long.</a:t>
            </a:r>
          </a:p>
          <a:p>
            <a:pPr lvl="1"/>
            <a:r>
              <a:rPr lang="en-US" dirty="0" smtClean="0"/>
              <a:t>Social wasps.</a:t>
            </a:r>
          </a:p>
          <a:p>
            <a:pPr lvl="1"/>
            <a:r>
              <a:rPr lang="en-US" dirty="0" smtClean="0"/>
              <a:t>Aggressive.</a:t>
            </a:r>
          </a:p>
          <a:p>
            <a:pPr lvl="1"/>
            <a:r>
              <a:rPr lang="en-US" dirty="0" smtClean="0"/>
              <a:t>Adults feed on carbohydrates.</a:t>
            </a:r>
          </a:p>
          <a:p>
            <a:pPr lvl="1"/>
            <a:r>
              <a:rPr lang="en-US" dirty="0" smtClean="0"/>
              <a:t>Larvae feed on proteins.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Image:European wasp white bg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1" y="1600201"/>
            <a:ext cx="4038599" cy="26907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 smtClean="0"/>
              <a:t>Nest Extermination:</a:t>
            </a:r>
          </a:p>
          <a:p>
            <a:pPr lvl="1"/>
            <a:r>
              <a:rPr lang="en-US" dirty="0" smtClean="0"/>
              <a:t>Local entomologist.</a:t>
            </a:r>
          </a:p>
          <a:p>
            <a:pPr lvl="1"/>
            <a:r>
              <a:rPr lang="en-US" dirty="0" smtClean="0"/>
              <a:t>Flood with water or foam.</a:t>
            </a:r>
          </a:p>
          <a:p>
            <a:pPr lvl="1"/>
            <a:r>
              <a:rPr lang="en-US" dirty="0" smtClean="0"/>
              <a:t>BeeAlert.</a:t>
            </a:r>
            <a:endParaRPr lang="en-US" dirty="0"/>
          </a:p>
        </p:txBody>
      </p:sp>
      <p:pic>
        <p:nvPicPr>
          <p:cNvPr id="300034" name="Picture 2" descr="http://www.stingshield.com/hive_in_garage_wa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600200"/>
            <a:ext cx="2844800" cy="4267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Bee Stings:</a:t>
            </a:r>
          </a:p>
          <a:p>
            <a:pPr lvl="1"/>
            <a:r>
              <a:rPr lang="en-US" dirty="0" smtClean="0"/>
              <a:t>Limited number of stings and no evidence of systemic reaction.</a:t>
            </a:r>
          </a:p>
          <a:p>
            <a:pPr lvl="1"/>
            <a:r>
              <a:rPr lang="en-US" dirty="0" smtClean="0"/>
              <a:t>Large number of stings and no evidence of systemic reaction.</a:t>
            </a:r>
          </a:p>
          <a:p>
            <a:pPr lvl="1"/>
            <a:r>
              <a:rPr lang="en-US" dirty="0" smtClean="0"/>
              <a:t>Limited number of stings with mild systemic symptoms.</a:t>
            </a:r>
          </a:p>
          <a:p>
            <a:pPr lvl="1"/>
            <a:r>
              <a:rPr lang="en-US" dirty="0" smtClean="0"/>
              <a:t>Evidence of bee stings with severe symptoms (anaphylaxis).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/>
            <a:r>
              <a:rPr lang="en-US" dirty="0" smtClean="0"/>
              <a:t>Limited number of stings and no evidence of systemic reaction:</a:t>
            </a:r>
          </a:p>
          <a:p>
            <a:pPr marL="742950" lvl="2" indent="-342900"/>
            <a:r>
              <a:rPr lang="en-US" dirty="0" smtClean="0"/>
              <a:t>Note number of stings.</a:t>
            </a:r>
          </a:p>
          <a:p>
            <a:pPr marL="742950" lvl="2" indent="-342900"/>
            <a:r>
              <a:rPr lang="en-US" dirty="0" smtClean="0"/>
              <a:t>Remove any stingers/venom sacs.</a:t>
            </a:r>
          </a:p>
          <a:p>
            <a:pPr marL="742950" lvl="2" indent="-342900"/>
            <a:r>
              <a:rPr lang="en-US" dirty="0" smtClean="0"/>
              <a:t>Always assess ABCs.</a:t>
            </a:r>
          </a:p>
          <a:p>
            <a:pPr marL="742950" lvl="2" indent="-342900"/>
            <a:r>
              <a:rPr lang="en-US" dirty="0" smtClean="0"/>
              <a:t>Monitor for systemic reaction.</a:t>
            </a:r>
          </a:p>
          <a:p>
            <a:pPr marL="742950" lvl="2" indent="-342900"/>
            <a:r>
              <a:rPr lang="en-US" dirty="0" smtClean="0"/>
              <a:t>Analgesics (acetaminophen, ibuprofen).</a:t>
            </a:r>
          </a:p>
          <a:p>
            <a:pPr marL="742950" lvl="2" indent="-342900"/>
            <a:r>
              <a:rPr lang="en-US" dirty="0" smtClean="0"/>
              <a:t>Drying solutions:</a:t>
            </a:r>
          </a:p>
          <a:p>
            <a:pPr marL="1200150" lvl="3" indent="-342900"/>
            <a:r>
              <a:rPr lang="en-US" dirty="0" smtClean="0"/>
              <a:t>Calamine</a:t>
            </a:r>
          </a:p>
          <a:p>
            <a:pPr marL="1200150" lvl="3" indent="-342900"/>
            <a:r>
              <a:rPr lang="en-US" dirty="0" smtClean="0"/>
              <a:t>Ban-Aid Anti-Itch Gel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/>
            <a:r>
              <a:rPr lang="en-US" dirty="0" smtClean="0"/>
              <a:t>Large number of stings and no evidence of systemic reaction:</a:t>
            </a:r>
            <a:br>
              <a:rPr lang="en-US" dirty="0" smtClean="0"/>
            </a:br>
            <a:r>
              <a:rPr lang="en-US" dirty="0" smtClean="0"/>
              <a:t>Note number of stings.</a:t>
            </a:r>
          </a:p>
          <a:p>
            <a:pPr marL="742950" lvl="2" indent="-342900"/>
            <a:r>
              <a:rPr lang="en-US" dirty="0" smtClean="0"/>
              <a:t>Remove any stingers/venom sacs.</a:t>
            </a:r>
          </a:p>
          <a:p>
            <a:pPr marL="742950" lvl="2" indent="-342900"/>
            <a:r>
              <a:rPr lang="en-US" dirty="0" smtClean="0"/>
              <a:t>Always assess ABCs.</a:t>
            </a:r>
          </a:p>
          <a:p>
            <a:pPr marL="742950" lvl="2" indent="-342900"/>
            <a:r>
              <a:rPr lang="en-US" dirty="0" smtClean="0"/>
              <a:t>Monitor for systemic reaction.</a:t>
            </a:r>
          </a:p>
          <a:p>
            <a:pPr marL="742950" lvl="2" indent="-342900"/>
            <a:r>
              <a:rPr lang="en-US" dirty="0" smtClean="0"/>
              <a:t>Expose patient.</a:t>
            </a:r>
          </a:p>
          <a:p>
            <a:pPr marL="742950" lvl="2" indent="-342900"/>
            <a:r>
              <a:rPr lang="en-US" dirty="0" smtClean="0"/>
              <a:t>Consider prophylactic diphenhydramine  (Benadryl) 25-50 mg IM or 50-100 mg PO.</a:t>
            </a:r>
          </a:p>
          <a:p>
            <a:pPr marL="742950" lvl="2" indent="-342900"/>
            <a:r>
              <a:rPr lang="en-US" dirty="0" smtClean="0"/>
              <a:t>Transport</a:t>
            </a:r>
          </a:p>
          <a:p>
            <a:pPr marL="342900" lvl="1" indent="-342900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/>
            <a:r>
              <a:rPr lang="en-US" dirty="0" smtClean="0"/>
              <a:t>Limited number of stings with mild systemic symptoms:</a:t>
            </a:r>
          </a:p>
          <a:p>
            <a:pPr marL="742950" lvl="2" indent="-342900"/>
            <a:r>
              <a:rPr lang="en-US" dirty="0" smtClean="0"/>
              <a:t>Remove any stingers/venom sacs.</a:t>
            </a:r>
          </a:p>
          <a:p>
            <a:pPr marL="742950" lvl="2" indent="-342900"/>
            <a:r>
              <a:rPr lang="en-US" dirty="0" smtClean="0"/>
              <a:t>Always assess ABCs.</a:t>
            </a:r>
          </a:p>
          <a:p>
            <a:pPr marL="742950" lvl="2" indent="-342900"/>
            <a:r>
              <a:rPr lang="en-US" dirty="0" smtClean="0"/>
              <a:t>Monitor for systemic reaction.</a:t>
            </a:r>
          </a:p>
          <a:p>
            <a:pPr marL="742950" lvl="2" indent="-342900"/>
            <a:r>
              <a:rPr lang="en-US" dirty="0" smtClean="0"/>
              <a:t>Expose patient.</a:t>
            </a:r>
          </a:p>
          <a:p>
            <a:pPr marL="742950" lvl="2" indent="-342900"/>
            <a:r>
              <a:rPr lang="en-US" dirty="0" smtClean="0"/>
              <a:t>Epinephrine 1:1,000 0.3-0.5 mg IM or SQ.</a:t>
            </a:r>
          </a:p>
          <a:p>
            <a:pPr marL="742950" lvl="2" indent="-342900"/>
            <a:r>
              <a:rPr lang="en-US" dirty="0" smtClean="0"/>
              <a:t>Diphenhydramine (Benadryl) 25-50 mg IM.</a:t>
            </a:r>
          </a:p>
          <a:p>
            <a:pPr marL="742950" lvl="2" indent="-342900"/>
            <a:r>
              <a:rPr lang="en-US" dirty="0" smtClean="0"/>
              <a:t>Consider corticosteroids.</a:t>
            </a:r>
          </a:p>
          <a:p>
            <a:pPr marL="742950" lvl="2" indent="-342900"/>
            <a:r>
              <a:rPr lang="en-US" dirty="0" smtClean="0"/>
              <a:t>Transport.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Honey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/>
            <a:r>
              <a:rPr lang="en-US" dirty="0" smtClean="0"/>
              <a:t>Evidence of bee stings with severe symptoms (anaphylaxis):</a:t>
            </a:r>
          </a:p>
          <a:p>
            <a:pPr marL="742950" lvl="2" indent="-342900"/>
            <a:r>
              <a:rPr lang="en-US" dirty="0" smtClean="0"/>
              <a:t>ABCs</a:t>
            </a:r>
          </a:p>
          <a:p>
            <a:pPr marL="742950" lvl="2" indent="-342900"/>
            <a:r>
              <a:rPr lang="en-US" dirty="0" smtClean="0"/>
              <a:t>100% oxygen.</a:t>
            </a:r>
          </a:p>
          <a:p>
            <a:pPr marL="742950" lvl="2" indent="-342900"/>
            <a:r>
              <a:rPr lang="en-US" dirty="0" smtClean="0"/>
              <a:t>Remove stingers/venom sacs.</a:t>
            </a:r>
          </a:p>
          <a:p>
            <a:pPr marL="742950" lvl="2" indent="-342900"/>
            <a:r>
              <a:rPr lang="en-US" dirty="0" smtClean="0"/>
              <a:t>Obtain IV/IO access.</a:t>
            </a:r>
          </a:p>
          <a:p>
            <a:pPr marL="742950" lvl="2" indent="-342900"/>
            <a:r>
              <a:rPr lang="en-US" dirty="0" smtClean="0"/>
              <a:t>For true anaphylaxis:</a:t>
            </a:r>
          </a:p>
          <a:p>
            <a:pPr marL="1200150" lvl="3" indent="-342900"/>
            <a:r>
              <a:rPr lang="en-US" dirty="0" smtClean="0"/>
              <a:t>Epinephrine 1:10,000 0.1 mg IV/IO.</a:t>
            </a:r>
          </a:p>
          <a:p>
            <a:pPr marL="1200150" lvl="3" indent="-342900"/>
            <a:r>
              <a:rPr lang="en-US" dirty="0" smtClean="0"/>
              <a:t>Consider epinephrine drip (1-4 mcg/minute)</a:t>
            </a:r>
          </a:p>
          <a:p>
            <a:pPr marL="1200150" lvl="3" indent="-342900"/>
            <a:r>
              <a:rPr lang="en-US" dirty="0" smtClean="0"/>
              <a:t>1-2 liters N or LR.</a:t>
            </a:r>
          </a:p>
          <a:p>
            <a:pPr marL="1200150" lvl="3" indent="-342900"/>
            <a:r>
              <a:rPr lang="en-US" dirty="0" smtClean="0"/>
              <a:t>Diphenhydramine 25-50 mg IV/IO/IM.</a:t>
            </a:r>
          </a:p>
          <a:p>
            <a:pPr marL="1200150" lvl="3" indent="-342900"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Sting Protocol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Anaphylaxis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74215"/>
            <a:ext cx="4495799" cy="67742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Homey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Summary:</a:t>
            </a:r>
          </a:p>
          <a:p>
            <a:pPr lvl="1"/>
            <a:r>
              <a:rPr lang="en-US" dirty="0" smtClean="0"/>
              <a:t>AHBs are a major biological risk for EMS and fire personnel.</a:t>
            </a:r>
          </a:p>
          <a:p>
            <a:pPr lvl="1"/>
            <a:r>
              <a:rPr lang="en-US" dirty="0" smtClean="0"/>
              <a:t>Each system should have an AHB response plan.</a:t>
            </a:r>
          </a:p>
          <a:p>
            <a:pPr lvl="1"/>
            <a:r>
              <a:rPr lang="en-US" dirty="0" smtClean="0"/>
              <a:t>Personnel with bee allergies should not deploy.</a:t>
            </a:r>
          </a:p>
          <a:p>
            <a:pPr lvl="1"/>
            <a:r>
              <a:rPr lang="en-US" dirty="0" smtClean="0"/>
              <a:t>Complications from bee stings, especially anaphylaxis, must be treated aggressively.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Africanized Homey Bees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1600200"/>
            <a:ext cx="731520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Sting Shield Insect Veils for photo shoot provided by Sting Shield, Inc.</a:t>
            </a:r>
          </a:p>
          <a:p>
            <a:pPr algn="ctr"/>
            <a:r>
              <a:rPr 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http://www.stingshield.com/</a:t>
            </a:r>
            <a:endParaRPr lang="en-US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3429000"/>
            <a:ext cx="73152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Thanks to the men and women of </a:t>
            </a:r>
          </a:p>
          <a:p>
            <a:pPr algn="ctr"/>
            <a:r>
              <a:rPr lang="en-US" b="1" dirty="0" smtClean="0"/>
              <a:t>Seminole (TX) EMS and Seminole (TX) Fire Department </a:t>
            </a:r>
          </a:p>
          <a:p>
            <a:pPr algn="ctr"/>
            <a:r>
              <a:rPr lang="en-US" b="1" dirty="0" smtClean="0"/>
              <a:t>for restaging the AHB attack of June 2007.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MS_Red_Star_Interfac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EMS_Reflective_Red_EMS_Flag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EMS_Red_Star_Interface</Template>
  <TotalTime>667</TotalTime>
  <Words>2214</Words>
  <Application>Microsoft Office PowerPoint</Application>
  <PresentationFormat>On-screen Show (4:3)</PresentationFormat>
  <Paragraphs>573</Paragraphs>
  <Slides>100</Slides>
  <Notes>61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100</vt:i4>
      </vt:variant>
    </vt:vector>
  </HeadingPairs>
  <TitlesOfParts>
    <vt:vector size="104" baseType="lpstr">
      <vt:lpstr>EMS_Red_Star_Interface</vt:lpstr>
      <vt:lpstr>Custom Design</vt:lpstr>
      <vt:lpstr>EMS_Reflective_Red_EMS_Flag</vt:lpstr>
      <vt:lpstr>1_Custom Design</vt:lpstr>
      <vt:lpstr>The Emergency Response  to  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PowerPoint Presentation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PowerPoint Presentation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Africanized Honey Bees</vt:lpstr>
      <vt:lpstr>PowerPoint Presentation</vt:lpstr>
      <vt:lpstr>PowerPoint Presentation</vt:lpstr>
      <vt:lpstr>Africanized Homey Bees</vt:lpstr>
      <vt:lpstr>Africanized Homey Bees</vt:lpstr>
      <vt:lpstr>Credits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Bryan Bledsoe</dc:creator>
  <cp:lastModifiedBy>Deanna Harper</cp:lastModifiedBy>
  <cp:revision>130</cp:revision>
  <dcterms:created xsi:type="dcterms:W3CDTF">2009-04-30T03:29:29Z</dcterms:created>
  <dcterms:modified xsi:type="dcterms:W3CDTF">2016-06-08T18:17:32Z</dcterms:modified>
</cp:coreProperties>
</file>