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3.xml" ContentType="application/vnd.openxmlformats-officedocument.presentationml.tags+xml"/>
  <Override PartName="/ppt/notesSlides/notesSlide90.xml" ContentType="application/vnd.openxmlformats-officedocument.presentationml.notesSlide+xml"/>
  <Override PartName="/ppt/tags/tag4.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50" r:id="rId1"/>
  </p:sldMasterIdLst>
  <p:notesMasterIdLst>
    <p:notesMasterId r:id="rId112"/>
  </p:notesMasterIdLst>
  <p:handoutMasterIdLst>
    <p:handoutMasterId r:id="rId113"/>
  </p:handoutMasterIdLst>
  <p:sldIdLst>
    <p:sldId id="438" r:id="rId2"/>
    <p:sldId id="984" r:id="rId3"/>
    <p:sldId id="985" r:id="rId4"/>
    <p:sldId id="986" r:id="rId5"/>
    <p:sldId id="987" r:id="rId6"/>
    <p:sldId id="988" r:id="rId7"/>
    <p:sldId id="989" r:id="rId8"/>
    <p:sldId id="990" r:id="rId9"/>
    <p:sldId id="991" r:id="rId10"/>
    <p:sldId id="992" r:id="rId11"/>
    <p:sldId id="993" r:id="rId12"/>
    <p:sldId id="994" r:id="rId13"/>
    <p:sldId id="1072" r:id="rId14"/>
    <p:sldId id="997" r:id="rId15"/>
    <p:sldId id="1002" r:id="rId16"/>
    <p:sldId id="998" r:id="rId17"/>
    <p:sldId id="999" r:id="rId18"/>
    <p:sldId id="1000" r:id="rId19"/>
    <p:sldId id="1003" r:id="rId20"/>
    <p:sldId id="1004" r:id="rId21"/>
    <p:sldId id="1001" r:id="rId22"/>
    <p:sldId id="899" r:id="rId23"/>
    <p:sldId id="912" r:id="rId24"/>
    <p:sldId id="633" r:id="rId25"/>
    <p:sldId id="636" r:id="rId26"/>
    <p:sldId id="531" r:id="rId27"/>
    <p:sldId id="632" r:id="rId28"/>
    <p:sldId id="629" r:id="rId29"/>
    <p:sldId id="628" r:id="rId30"/>
    <p:sldId id="627" r:id="rId31"/>
    <p:sldId id="1064" r:id="rId32"/>
    <p:sldId id="928" r:id="rId33"/>
    <p:sldId id="1065" r:id="rId34"/>
    <p:sldId id="902" r:id="rId35"/>
    <p:sldId id="905" r:id="rId36"/>
    <p:sldId id="904" r:id="rId37"/>
    <p:sldId id="872" r:id="rId38"/>
    <p:sldId id="1009" r:id="rId39"/>
    <p:sldId id="968" r:id="rId40"/>
    <p:sldId id="917" r:id="rId41"/>
    <p:sldId id="1066" r:id="rId42"/>
    <p:sldId id="906" r:id="rId43"/>
    <p:sldId id="1031" r:id="rId44"/>
    <p:sldId id="918" r:id="rId45"/>
    <p:sldId id="919" r:id="rId46"/>
    <p:sldId id="1028" r:id="rId47"/>
    <p:sldId id="933" r:id="rId48"/>
    <p:sldId id="1068" r:id="rId49"/>
    <p:sldId id="950" r:id="rId50"/>
    <p:sldId id="953" r:id="rId51"/>
    <p:sldId id="954" r:id="rId52"/>
    <p:sldId id="951" r:id="rId53"/>
    <p:sldId id="967" r:id="rId54"/>
    <p:sldId id="948" r:id="rId55"/>
    <p:sldId id="955" r:id="rId56"/>
    <p:sldId id="1059" r:id="rId57"/>
    <p:sldId id="1029" r:id="rId58"/>
    <p:sldId id="935" r:id="rId59"/>
    <p:sldId id="1069" r:id="rId60"/>
    <p:sldId id="945" r:id="rId61"/>
    <p:sldId id="1034" r:id="rId62"/>
    <p:sldId id="1036" r:id="rId63"/>
    <p:sldId id="1030" r:id="rId64"/>
    <p:sldId id="936" r:id="rId65"/>
    <p:sldId id="946" r:id="rId66"/>
    <p:sldId id="907" r:id="rId67"/>
    <p:sldId id="1011" r:id="rId68"/>
    <p:sldId id="1027" r:id="rId69"/>
    <p:sldId id="1037" r:id="rId70"/>
    <p:sldId id="1038" r:id="rId71"/>
    <p:sldId id="1039" r:id="rId72"/>
    <p:sldId id="1040" r:id="rId73"/>
    <p:sldId id="1041" r:id="rId74"/>
    <p:sldId id="1042" r:id="rId75"/>
    <p:sldId id="1043" r:id="rId76"/>
    <p:sldId id="1044" r:id="rId77"/>
    <p:sldId id="1067" r:id="rId78"/>
    <p:sldId id="1045" r:id="rId79"/>
    <p:sldId id="1046" r:id="rId80"/>
    <p:sldId id="1061" r:id="rId81"/>
    <p:sldId id="1047" r:id="rId82"/>
    <p:sldId id="1070" r:id="rId83"/>
    <p:sldId id="1048" r:id="rId84"/>
    <p:sldId id="1049" r:id="rId85"/>
    <p:sldId id="1050" r:id="rId86"/>
    <p:sldId id="1062" r:id="rId87"/>
    <p:sldId id="1051" r:id="rId88"/>
    <p:sldId id="1071" r:id="rId89"/>
    <p:sldId id="1052" r:id="rId90"/>
    <p:sldId id="1053" r:id="rId91"/>
    <p:sldId id="1054" r:id="rId92"/>
    <p:sldId id="1055" r:id="rId93"/>
    <p:sldId id="1056" r:id="rId94"/>
    <p:sldId id="1057" r:id="rId95"/>
    <p:sldId id="1058" r:id="rId96"/>
    <p:sldId id="1063" r:id="rId97"/>
    <p:sldId id="1026" r:id="rId98"/>
    <p:sldId id="1017" r:id="rId99"/>
    <p:sldId id="1019" r:id="rId100"/>
    <p:sldId id="1020" r:id="rId101"/>
    <p:sldId id="1016" r:id="rId102"/>
    <p:sldId id="1018" r:id="rId103"/>
    <p:sldId id="1024" r:id="rId104"/>
    <p:sldId id="1021" r:id="rId105"/>
    <p:sldId id="1025" r:id="rId106"/>
    <p:sldId id="1013" r:id="rId107"/>
    <p:sldId id="670" r:id="rId108"/>
    <p:sldId id="836" r:id="rId109"/>
    <p:sldId id="718" r:id="rId110"/>
    <p:sldId id="966" r:id="rId111"/>
  </p:sldIdLst>
  <p:sldSz cx="9144000" cy="6858000" type="screen4x3"/>
  <p:notesSz cx="6858000" cy="9296400"/>
  <p:embeddedFontLst>
    <p:embeddedFont>
      <p:font typeface="Abadi MT Cn Lt" panose="020B0500000000000000"/>
      <p:regular r:id="rId114"/>
    </p:embeddedFont>
    <p:embeddedFont>
      <p:font typeface="Stencil BT" panose="020B0604020202020204"/>
      <p:regular r:id="rId115"/>
    </p:embeddedFont>
    <p:embeddedFont>
      <p:font typeface="Flare Gothic" panose="02020500000000000000"/>
      <p:regular r:id="rId116"/>
      <p:bold r:id="rId117"/>
      <p:italic r:id="rId118"/>
      <p:boldItalic r:id="rId119"/>
    </p:embeddedFont>
    <p:embeddedFont>
      <p:font typeface="Abadi MT Cn" panose="020B0800000000000000"/>
      <p:regular r:id="rId120"/>
      <p:bold r:id="rId121"/>
    </p:embeddedFont>
    <p:embeddedFont>
      <p:font typeface="Korinna" panose="020B0604020202020204"/>
      <p:bold r:id="rId122"/>
      <p:boldItalic r:id="rId123"/>
    </p:embeddedFont>
  </p:embeddedFontLst>
  <p:defaultTextStyle>
    <a:defPPr>
      <a:defRPr lang="en-US"/>
    </a:defPPr>
    <a:lvl1pPr algn="l" rtl="0" fontAlgn="base">
      <a:spcBef>
        <a:spcPct val="0"/>
      </a:spcBef>
      <a:spcAft>
        <a:spcPct val="0"/>
      </a:spcAft>
      <a:defRPr sz="2400" kern="1200">
        <a:solidFill>
          <a:schemeClr val="tx1"/>
        </a:solidFill>
        <a:latin typeface="Stencil BT"/>
        <a:ea typeface="+mn-ea"/>
        <a:cs typeface="Arial" charset="0"/>
      </a:defRPr>
    </a:lvl1pPr>
    <a:lvl2pPr marL="457200" algn="l" rtl="0" fontAlgn="base">
      <a:spcBef>
        <a:spcPct val="0"/>
      </a:spcBef>
      <a:spcAft>
        <a:spcPct val="0"/>
      </a:spcAft>
      <a:defRPr sz="2400" kern="1200">
        <a:solidFill>
          <a:schemeClr val="tx1"/>
        </a:solidFill>
        <a:latin typeface="Stencil BT"/>
        <a:ea typeface="+mn-ea"/>
        <a:cs typeface="Arial" charset="0"/>
      </a:defRPr>
    </a:lvl2pPr>
    <a:lvl3pPr marL="914400" algn="l" rtl="0" fontAlgn="base">
      <a:spcBef>
        <a:spcPct val="0"/>
      </a:spcBef>
      <a:spcAft>
        <a:spcPct val="0"/>
      </a:spcAft>
      <a:defRPr sz="2400" kern="1200">
        <a:solidFill>
          <a:schemeClr val="tx1"/>
        </a:solidFill>
        <a:latin typeface="Stencil BT"/>
        <a:ea typeface="+mn-ea"/>
        <a:cs typeface="Arial" charset="0"/>
      </a:defRPr>
    </a:lvl3pPr>
    <a:lvl4pPr marL="1371600" algn="l" rtl="0" fontAlgn="base">
      <a:spcBef>
        <a:spcPct val="0"/>
      </a:spcBef>
      <a:spcAft>
        <a:spcPct val="0"/>
      </a:spcAft>
      <a:defRPr sz="2400" kern="1200">
        <a:solidFill>
          <a:schemeClr val="tx1"/>
        </a:solidFill>
        <a:latin typeface="Stencil BT"/>
        <a:ea typeface="+mn-ea"/>
        <a:cs typeface="Arial" charset="0"/>
      </a:defRPr>
    </a:lvl4pPr>
    <a:lvl5pPr marL="1828800" algn="l" rtl="0" fontAlgn="base">
      <a:spcBef>
        <a:spcPct val="0"/>
      </a:spcBef>
      <a:spcAft>
        <a:spcPct val="0"/>
      </a:spcAft>
      <a:defRPr sz="2400" kern="1200">
        <a:solidFill>
          <a:schemeClr val="tx1"/>
        </a:solidFill>
        <a:latin typeface="Stencil BT"/>
        <a:ea typeface="+mn-ea"/>
        <a:cs typeface="Arial" charset="0"/>
      </a:defRPr>
    </a:lvl5pPr>
    <a:lvl6pPr marL="2286000" algn="l" defTabSz="914400" rtl="0" eaLnBrk="1" latinLnBrk="0" hangingPunct="1">
      <a:defRPr sz="2400" kern="1200">
        <a:solidFill>
          <a:schemeClr val="tx1"/>
        </a:solidFill>
        <a:latin typeface="Stencil BT"/>
        <a:ea typeface="+mn-ea"/>
        <a:cs typeface="Arial" charset="0"/>
      </a:defRPr>
    </a:lvl6pPr>
    <a:lvl7pPr marL="2743200" algn="l" defTabSz="914400" rtl="0" eaLnBrk="1" latinLnBrk="0" hangingPunct="1">
      <a:defRPr sz="2400" kern="1200">
        <a:solidFill>
          <a:schemeClr val="tx1"/>
        </a:solidFill>
        <a:latin typeface="Stencil BT"/>
        <a:ea typeface="+mn-ea"/>
        <a:cs typeface="Arial" charset="0"/>
      </a:defRPr>
    </a:lvl7pPr>
    <a:lvl8pPr marL="3200400" algn="l" defTabSz="914400" rtl="0" eaLnBrk="1" latinLnBrk="0" hangingPunct="1">
      <a:defRPr sz="2400" kern="1200">
        <a:solidFill>
          <a:schemeClr val="tx1"/>
        </a:solidFill>
        <a:latin typeface="Stencil BT"/>
        <a:ea typeface="+mn-ea"/>
        <a:cs typeface="Arial" charset="0"/>
      </a:defRPr>
    </a:lvl8pPr>
    <a:lvl9pPr marL="3657600" algn="l" defTabSz="914400" rtl="0" eaLnBrk="1" latinLnBrk="0" hangingPunct="1">
      <a:defRPr sz="2400" kern="1200">
        <a:solidFill>
          <a:schemeClr val="tx1"/>
        </a:solidFill>
        <a:latin typeface="Stencil BT"/>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C0C0C0"/>
    <a:srgbClr val="003399"/>
    <a:srgbClr val="000066"/>
    <a:srgbClr val="DDDDDD"/>
    <a:srgbClr val="66FF33"/>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41" autoAdjust="0"/>
    <p:restoredTop sz="66621" autoAdjust="0"/>
  </p:normalViewPr>
  <p:slideViewPr>
    <p:cSldViewPr snapToGrid="0">
      <p:cViewPr>
        <p:scale>
          <a:sx n="22" d="100"/>
          <a:sy n="22" d="100"/>
        </p:scale>
        <p:origin x="-1040" y="-48"/>
      </p:cViewPr>
      <p:guideLst>
        <p:guide orient="horz" pos="1104"/>
        <p:guide pos="1164"/>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24" d="100"/>
        <a:sy n="124" d="100"/>
      </p:scale>
      <p:origin x="0" y="10878"/>
    </p:cViewPr>
  </p:sorterViewPr>
  <p:notesViewPr>
    <p:cSldViewPr snapToGrid="0">
      <p:cViewPr varScale="1">
        <p:scale>
          <a:sx n="72" d="100"/>
          <a:sy n="72" d="100"/>
        </p:scale>
        <p:origin x="-3234" y="-114"/>
      </p:cViewPr>
      <p:guideLst>
        <p:guide orient="horz" pos="2927"/>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4.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0.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handoutMaster" Target="handoutMasters/handoutMaster1.xml"/><Relationship Id="rId118" Type="http://schemas.openxmlformats.org/officeDocument/2006/relationships/font" Target="fonts/font5.fntdata"/><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3.fntdata"/><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1.fntdata"/><Relationship Id="rId119" Type="http://schemas.openxmlformats.org/officeDocument/2006/relationships/font" Target="fonts/font6.fntdata"/><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7.fntdata"/><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924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effectLst>
                  <a:outerShdw blurRad="38100" dist="38100" dir="2700000" algn="tl">
                    <a:srgbClr val="C0C0C0"/>
                  </a:outerShdw>
                </a:effectLst>
                <a:latin typeface="Arial" charset="0"/>
                <a:cs typeface="+mn-cs"/>
              </a:defRPr>
            </a:lvl1pPr>
          </a:lstStyle>
          <a:p>
            <a:pPr>
              <a:defRPr/>
            </a:pPr>
            <a:endParaRPr lang="en-US"/>
          </a:p>
        </p:txBody>
      </p:sp>
      <p:sp>
        <p:nvSpPr>
          <p:cNvPr id="62467" name="Rectangle 3"/>
          <p:cNvSpPr>
            <a:spLocks noGrp="1" noChangeArrowheads="1"/>
          </p:cNvSpPr>
          <p:nvPr>
            <p:ph type="dt" sz="quarter" idx="1"/>
          </p:nvPr>
        </p:nvSpPr>
        <p:spPr bwMode="auto">
          <a:xfrm>
            <a:off x="3890963" y="0"/>
            <a:ext cx="29924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effectLst>
                  <a:outerShdw blurRad="38100" dist="38100" dir="2700000" algn="tl">
                    <a:srgbClr val="C0C0C0"/>
                  </a:outerShdw>
                </a:effectLst>
                <a:latin typeface="Arial" charset="0"/>
                <a:cs typeface="+mn-cs"/>
              </a:defRPr>
            </a:lvl1pPr>
          </a:lstStyle>
          <a:p>
            <a:pPr>
              <a:defRPr/>
            </a:pPr>
            <a:endParaRPr lang="en-US"/>
          </a:p>
        </p:txBody>
      </p:sp>
      <p:sp>
        <p:nvSpPr>
          <p:cNvPr id="62468" name="Rectangle 4"/>
          <p:cNvSpPr>
            <a:spLocks noGrp="1" noChangeArrowheads="1"/>
          </p:cNvSpPr>
          <p:nvPr>
            <p:ph type="ftr" sz="quarter" idx="2"/>
          </p:nvPr>
        </p:nvSpPr>
        <p:spPr bwMode="auto">
          <a:xfrm>
            <a:off x="0" y="8853488"/>
            <a:ext cx="29924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effectLst>
                  <a:outerShdw blurRad="38100" dist="38100" dir="2700000" algn="tl">
                    <a:srgbClr val="C0C0C0"/>
                  </a:outerShdw>
                </a:effectLst>
                <a:latin typeface="Arial" charset="0"/>
                <a:cs typeface="+mn-cs"/>
              </a:defRPr>
            </a:lvl1pPr>
          </a:lstStyle>
          <a:p>
            <a:pPr>
              <a:defRPr/>
            </a:pPr>
            <a:endParaRPr lang="en-US"/>
          </a:p>
        </p:txBody>
      </p:sp>
      <p:sp>
        <p:nvSpPr>
          <p:cNvPr id="62469" name="Rectangle 5"/>
          <p:cNvSpPr>
            <a:spLocks noGrp="1" noChangeArrowheads="1"/>
          </p:cNvSpPr>
          <p:nvPr>
            <p:ph type="sldNum" sz="quarter" idx="3"/>
          </p:nvPr>
        </p:nvSpPr>
        <p:spPr bwMode="auto">
          <a:xfrm>
            <a:off x="3890963" y="8853488"/>
            <a:ext cx="29924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effectLst>
                  <a:outerShdw blurRad="38100" dist="38100" dir="2700000" algn="tl">
                    <a:srgbClr val="C0C0C0"/>
                  </a:outerShdw>
                </a:effectLst>
                <a:latin typeface="Arial" charset="0"/>
                <a:cs typeface="+mn-cs"/>
              </a:defRPr>
            </a:lvl1pPr>
          </a:lstStyle>
          <a:p>
            <a:pPr>
              <a:defRPr/>
            </a:pPr>
            <a:fld id="{BDB01EE6-4E06-4D36-B605-E20D4ACF00FF}" type="slidenum">
              <a:rPr lang="en-US"/>
              <a:pPr>
                <a:defRPr/>
              </a:pPr>
              <a:t>‹#›</a:t>
            </a:fld>
            <a:endParaRPr lang="en-US"/>
          </a:p>
        </p:txBody>
      </p:sp>
    </p:spTree>
    <p:extLst>
      <p:ext uri="{BB962C8B-B14F-4D97-AF65-F5344CB8AC3E}">
        <p14:creationId xmlns:p14="http://schemas.microsoft.com/office/powerpoint/2010/main" val="152374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2617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bwMode="auto">
          <a:xfrm>
            <a:off x="1065213" y="687388"/>
            <a:ext cx="4679950" cy="35099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9203" name="Rectangle 3"/>
          <p:cNvSpPr>
            <a:spLocks noGrp="1" noChangeArrowheads="1"/>
          </p:cNvSpPr>
          <p:nvPr>
            <p:ph type="body" idx="1"/>
          </p:nvPr>
        </p:nvSpPr>
        <p:spPr bwMode="auto">
          <a:xfrm>
            <a:off x="898525" y="4425950"/>
            <a:ext cx="5011738" cy="4197350"/>
          </a:xfrm>
          <a:prstGeom prst="rect">
            <a:avLst/>
          </a:prstGeom>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Black clouds are moving in from the west, and the wind is picking up.</a:t>
            </a:r>
          </a:p>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What’s the difference between a warm front and a cold front? Warm</a:t>
            </a:r>
            <a:r>
              <a:rPr lang="en-US" baseline="0" dirty="0" smtClean="0"/>
              <a:t> air rises, overrides the colder air. Gradually lowering clouds, drizzle, rain, not much wind.</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Cold front: cold air pushes</a:t>
            </a:r>
            <a:r>
              <a:rPr lang="en-US" baseline="0" dirty="0" smtClean="0"/>
              <a:t> warm air up, which causes clouds and precipitation. Compared to a warm front, cold fronts hit suddenly with high winds, falling temperatures, and heavy precipitation. There’s more to weather than this; you need to know about low-pressure and high-pressure areas, but that’s left as an exercise to the reader. </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So what’s you’re weather prediction</a:t>
            </a:r>
            <a:r>
              <a:rPr lang="en-US" baseline="0" dirty="0" smtClean="0"/>
              <a:t> for tonight?</a:t>
            </a:r>
            <a:endParaRPr lang="en-US" dirty="0" smtClean="0"/>
          </a:p>
          <a:p>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So now, given the weather and the terrain, do</a:t>
            </a:r>
            <a:r>
              <a:rPr lang="en-US" baseline="0" dirty="0" smtClean="0"/>
              <a:t> we need to modify “street” care?</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bwMode="auto">
          <a:xfrm>
            <a:off x="1065213" y="687388"/>
            <a:ext cx="4679950" cy="35099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9203" name="Rectangle 3"/>
          <p:cNvSpPr>
            <a:spLocks noGrp="1" noChangeArrowheads="1"/>
          </p:cNvSpPr>
          <p:nvPr>
            <p:ph type="body" idx="1"/>
          </p:nvPr>
        </p:nvSpPr>
        <p:spPr bwMode="auto">
          <a:xfrm>
            <a:off x="898525" y="4425950"/>
            <a:ext cx="5011738" cy="4197350"/>
          </a:xfrm>
          <a:prstGeom prst="rect">
            <a:avLst/>
          </a:prstGeom>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smtClean="0"/>
              <a:t>Disaster, Wilderness</a:t>
            </a:r>
            <a:r>
              <a:rPr lang="en-US" baseline="0" dirty="0" smtClean="0"/>
              <a:t> and Tactical share a number of commonalities:</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bwMode="auto">
          <a:xfrm>
            <a:off x="1117600" y="709613"/>
            <a:ext cx="4622800" cy="3467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3779" name="Rectangle 3"/>
          <p:cNvSpPr>
            <a:spLocks noGrp="1" noChangeArrowheads="1"/>
          </p:cNvSpPr>
          <p:nvPr>
            <p:ph type="body" idx="1"/>
          </p:nvPr>
        </p:nvSpPr>
        <p:spPr bwMode="auto">
          <a:xfrm>
            <a:off x="914400" y="4413250"/>
            <a:ext cx="5029200" cy="4173538"/>
          </a:xfrm>
          <a:prstGeom prst="rect">
            <a:avLst/>
          </a:prstGeom>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958" tIns="46479" rIns="92958" bIns="46479"/>
          <a:lstStyle/>
          <a:p>
            <a:r>
              <a:rPr lang="en-US" smtClean="0"/>
              <a:t>Similarities between disaster and wilderness EMS: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EMS: taking the hospital to the patient.</a:t>
            </a:r>
            <a:r>
              <a:rPr lang="en-US" baseline="0" dirty="0" smtClean="0"/>
              <a:t> Austere EMS: taking the hospital ALL THE WAY to the patient. </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2755"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Rot="1" noChangeAspect="1" noChangeArrowheads="1" noTextEdit="1"/>
          </p:cNvSpPr>
          <p:nvPr>
            <p:ph type="sldImg"/>
          </p:nvPr>
        </p:nvSpPr>
        <p:spPr bwMode="auto">
          <a:xfrm>
            <a:off x="1104900" y="698500"/>
            <a:ext cx="4648200" cy="3486150"/>
          </a:xfrm>
          <a:prstGeom prst="rect">
            <a:avLst/>
          </a:prstGeom>
          <a:solidFill>
            <a:srgbClr val="FFFFFF"/>
          </a:solidFill>
          <a:ln>
            <a:solidFill>
              <a:srgbClr val="000000"/>
            </a:solidFill>
            <a:miter lim="800000"/>
            <a:headEnd/>
            <a:tailEnd/>
          </a:ln>
        </p:spPr>
      </p:sp>
      <p:sp>
        <p:nvSpPr>
          <p:cNvPr id="347139" name="Rectangle 3"/>
          <p:cNvSpPr>
            <a:spLocks noGrp="1" noChangeArrowheads="1"/>
          </p:cNvSpPr>
          <p:nvPr>
            <p:ph type="body" idx="1"/>
          </p:nvPr>
        </p:nvSpPr>
        <p:spPr bwMode="auto">
          <a:xfrm>
            <a:off x="914400" y="4416425"/>
            <a:ext cx="5029200" cy="4181475"/>
          </a:xfrm>
          <a:prstGeom prst="rect">
            <a:avLst/>
          </a:prstGeom>
          <a:solidFill>
            <a:srgbClr val="FFFFFF"/>
          </a:solidFill>
          <a:ln>
            <a:solidFill>
              <a:srgbClr val="000000"/>
            </a:solidFill>
            <a:miter lim="800000"/>
            <a:headEnd/>
            <a:tailEnd/>
          </a:ln>
        </p:spPr>
        <p:txBody>
          <a:bodyPr lIns="92958" tIns="46479" rIns="92958" bIns="46479"/>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23"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Standard</a:t>
            </a:r>
            <a:r>
              <a:rPr lang="en-US" baseline="0" dirty="0" smtClean="0"/>
              <a:t> of care also updated by consensus documents published in Wilderness &amp; Environmental Medicine, such as this one.</a:t>
            </a: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23"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23"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3299"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smtClean="0"/>
              <a:t>Transfer from Good Sam Hospital on Lon-</a:t>
            </a:r>
            <a:r>
              <a:rPr lang="en-US" dirty="0" err="1" smtClean="0"/>
              <a:t>gIsland</a:t>
            </a:r>
            <a:r>
              <a:rPr lang="en-US" baseline="0" dirty="0" smtClean="0"/>
              <a:t> to Yale New Haven Medical Center</a:t>
            </a:r>
            <a:endParaRPr lang="en-US" dirty="0" smtClean="0"/>
          </a:p>
          <a:p>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9443"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smtClean="0"/>
              <a:t>2-hour</a:t>
            </a:r>
            <a:r>
              <a:rPr lang="en-US" baseline="0" dirty="0" smtClean="0"/>
              <a:t> drive. Any thoughts about need to deviate from “street” protocols? 2 hours on a backboard?</a:t>
            </a: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0227"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smtClean="0"/>
              <a:t>Sept 22, 2015</a:t>
            </a:r>
          </a:p>
          <a:p>
            <a:r>
              <a:rPr lang="en-US" dirty="0" smtClean="0"/>
              <a:t>Last night, a Cat 5 hurricane hit Long Island.</a:t>
            </a:r>
          </a:p>
          <a:p>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2275"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smtClean="0"/>
              <a:t>Long Island is cut off from the mainland.</a:t>
            </a:r>
            <a:r>
              <a:rPr lang="en-US" baseline="0" dirty="0" smtClean="0"/>
              <a:t> </a:t>
            </a:r>
            <a:r>
              <a:rPr lang="en-US" dirty="0" smtClean="0"/>
              <a:t>All bridges are out.</a:t>
            </a:r>
            <a:r>
              <a:rPr lang="en-US" baseline="0" dirty="0" smtClean="0"/>
              <a:t> </a:t>
            </a:r>
            <a:r>
              <a:rPr lang="en-US" dirty="0" smtClean="0"/>
              <a:t>All airports are damaged and closed.</a:t>
            </a:r>
            <a:r>
              <a:rPr lang="en-US" baseline="0" dirty="0" smtClean="0"/>
              <a:t> </a:t>
            </a:r>
            <a:r>
              <a:rPr lang="en-US" dirty="0" smtClean="0"/>
              <a:t>It is too windy for helicopters but it may clear soon.</a:t>
            </a:r>
            <a:r>
              <a:rPr lang="en-US" baseline="0" dirty="0" smtClean="0"/>
              <a:t> </a:t>
            </a:r>
            <a:r>
              <a:rPr lang="en-US" dirty="0" smtClean="0"/>
              <a:t>Landline telephones are all cut off.</a:t>
            </a:r>
            <a:r>
              <a:rPr lang="en-US" baseline="0" dirty="0" smtClean="0"/>
              <a:t> </a:t>
            </a:r>
            <a:r>
              <a:rPr lang="en-US" dirty="0" smtClean="0"/>
              <a:t>Cellphone coverage is very spotty, mostly not available.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5347"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smtClean="0"/>
              <a:t>This is the employee entrance to the ED.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6371"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smtClean="0"/>
              <a:t>This</a:t>
            </a:r>
            <a:r>
              <a:rPr lang="en-US" baseline="0" dirty="0" smtClean="0"/>
              <a:t> is a house across the street</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3200" dirty="0" smtClean="0"/>
              <a:t>You get a call for a 20</a:t>
            </a:r>
            <a:r>
              <a:rPr lang="en-US" sz="3200" baseline="0" dirty="0" smtClean="0"/>
              <a:t> year old man</a:t>
            </a:r>
            <a:r>
              <a:rPr lang="en-US" sz="3200" dirty="0" smtClean="0"/>
              <a:t> involved in an accident while on his mountain bike. He has multiple abrasions and contusions, but his main complaints</a:t>
            </a:r>
            <a:r>
              <a:rPr lang="en-US" sz="3200" baseline="0" dirty="0" smtClean="0"/>
              <a:t> are </a:t>
            </a:r>
            <a:r>
              <a:rPr lang="en-US" sz="3200" dirty="0" smtClean="0"/>
              <a:t>of pain in the neck and upper abdomen.</a:t>
            </a:r>
          </a:p>
          <a:p>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7395"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smtClean="0"/>
              <a:t>This is a structure</a:t>
            </a:r>
            <a:r>
              <a:rPr lang="en-US" baseline="0" dirty="0" smtClean="0"/>
              <a:t> </a:t>
            </a:r>
            <a:r>
              <a:rPr lang="en-US" dirty="0" smtClean="0"/>
              <a:t>near</a:t>
            </a:r>
            <a:r>
              <a:rPr lang="en-US" baseline="0" dirty="0" smtClean="0"/>
              <a:t> the hospital where some employees are sleeping to stay dry from the rain. </a:t>
            </a:r>
            <a:endParaRPr lang="en-US" dirty="0" smtClean="0"/>
          </a:p>
          <a:p>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0227"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smtClean="0"/>
              <a:t>There is only one bridge open to the mainland. Only one lane is open. Estimates are that it will take 6-8</a:t>
            </a:r>
            <a:r>
              <a:rPr lang="en-US" baseline="0" dirty="0" smtClean="0"/>
              <a:t> hours just to get to the bridge. What about backboards now? What about food and water? Are you going to starve and dehydrate your patient? Why do we not give food and water to “street” patients?</a:t>
            </a:r>
            <a:endParaRPr lang="en-US" dirty="0" smtClean="0"/>
          </a:p>
          <a:p>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 consensus</a:t>
            </a:r>
            <a:r>
              <a:rPr lang="en-US" baseline="0" dirty="0" smtClean="0"/>
              <a:t> statement in the BMJ’s “Emergency Medicine Journal” says backboards should only be used for extrication from vehicles and not for transport. Scoop stretchers should be used for any transport less than 45 minutes. Log rolls are bad if there is spinal injury. Something similar is coming from the National Association of EMS Physicians.</a:t>
            </a: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23"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Street care?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Charles Joseph Whitman (June 24, 1941 – August 1, 1966) was an engineering student and former United States Marine, who killed seventeen people and wounded thirty-two others in a mass shooting rampage located in and around the Tower of the University of Texas in Austin on the afternoon of August 1, 1966.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a:t>
            </a:r>
            <a:r>
              <a:rPr lang="en-US" baseline="0" dirty="0" smtClean="0"/>
              <a:t> Tower, UT Austin: you are doing some volunteer time in the Student Health Service clinic in this building. There is a copycat with an AK-47 on top of the tower, who has mined all of the approaches to the tower. You are in contact with the campus police who say they can’t get you out of the building right now; they suspect it will be many hours until they can get you and your patient out safely. What do you do now? Irrigate? IM or PO antibiotics? Reduce and splint?</a:t>
            </a: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23"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23"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Street care?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r>
              <a:rPr lang="en-US" dirty="0" smtClean="0"/>
              <a:t>Woman fell 120’ onto her</a:t>
            </a:r>
            <a:r>
              <a:rPr lang="en-US" baseline="0" dirty="0" smtClean="0"/>
              <a:t> chest. When you arrive there, her climbing partners have been doing CPR for an hour and a half. What do you do?</a:t>
            </a:r>
            <a:endParaRPr lang="en-US" dirty="0" smtClean="0"/>
          </a:p>
          <a:p>
            <a:r>
              <a:rPr lang="en-US" dirty="0" smtClean="0"/>
              <a:t>Even on the street, with a medical cardiac arrest, not</a:t>
            </a:r>
            <a:r>
              <a:rPr lang="en-US" baseline="0" dirty="0" smtClean="0"/>
              <a:t> much survival. For traumatic arrest on the street, even less, and mostly if someone needles the chest. </a:t>
            </a:r>
            <a:endParaRPr lang="en-US" dirty="0"/>
          </a:p>
        </p:txBody>
      </p:sp>
    </p:spTree>
    <p:extLst>
      <p:ext uri="{BB962C8B-B14F-4D97-AF65-F5344CB8AC3E}">
        <p14:creationId xmlns:p14="http://schemas.microsoft.com/office/powerpoint/2010/main" val="31826047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r>
              <a:rPr lang="en-US" dirty="0" smtClean="0"/>
              <a:t>There are a few situations</a:t>
            </a:r>
            <a:r>
              <a:rPr lang="en-US" baseline="0" dirty="0" smtClean="0"/>
              <a:t> where prolonged backcountry CPR might be effective. </a:t>
            </a:r>
            <a:endParaRPr lang="en-US" dirty="0"/>
          </a:p>
        </p:txBody>
      </p:sp>
    </p:spTree>
    <p:extLst>
      <p:ext uri="{BB962C8B-B14F-4D97-AF65-F5344CB8AC3E}">
        <p14:creationId xmlns:p14="http://schemas.microsoft.com/office/powerpoint/2010/main" val="39274164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Could</a:t>
            </a:r>
            <a:r>
              <a:rPr lang="en-US" baseline="0" dirty="0" smtClean="0"/>
              <a:t> you fix this? If so, need to follow the rules:</a:t>
            </a: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r>
              <a:rPr lang="en-US" dirty="0" smtClean="0"/>
              <a:t>If</a:t>
            </a:r>
            <a:r>
              <a:rPr lang="en-US" baseline="0" dirty="0" smtClean="0"/>
              <a:t> you have diabetes, it’s a golden 0 hours and the patient should probably get antibiotics. If you don’t have diabetes mellitus, it’s probably a “golden many, many hours.”</a:t>
            </a:r>
            <a:endParaRPr lang="en-US" dirty="0"/>
          </a:p>
        </p:txBody>
      </p:sp>
    </p:spTree>
    <p:extLst>
      <p:ext uri="{BB962C8B-B14F-4D97-AF65-F5344CB8AC3E}">
        <p14:creationId xmlns:p14="http://schemas.microsoft.com/office/powerpoint/2010/main" val="33497691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Irrigate contaminated wounds</a:t>
            </a:r>
            <a:r>
              <a:rPr lang="en-US" baseline="0" dirty="0" smtClean="0"/>
              <a:t> with high-pressure clean (not necessarily sterile) water. Right pressure from a 35 mL syringe, 18 </a:t>
            </a:r>
            <a:r>
              <a:rPr lang="en-US" baseline="0" dirty="0" err="1" smtClean="0"/>
              <a:t>ga</a:t>
            </a:r>
            <a:r>
              <a:rPr lang="en-US" baseline="0" dirty="0" smtClean="0"/>
              <a:t> </a:t>
            </a:r>
            <a:r>
              <a:rPr lang="en-US" baseline="0" dirty="0" err="1" smtClean="0"/>
              <a:t>angiocath</a:t>
            </a:r>
            <a:r>
              <a:rPr lang="en-US" baseline="0" dirty="0" smtClean="0"/>
              <a:t>, and an average 2</a:t>
            </a:r>
            <a:r>
              <a:rPr lang="en-US" baseline="30000" dirty="0" smtClean="0"/>
              <a:t>nd</a:t>
            </a:r>
            <a:r>
              <a:rPr lang="en-US" baseline="0" dirty="0" smtClean="0"/>
              <a:t>-year surgical resident (per </a:t>
            </a:r>
            <a:r>
              <a:rPr lang="en-US" baseline="0" dirty="0" err="1" smtClean="0"/>
              <a:t>Edlich’s</a:t>
            </a:r>
            <a:r>
              <a:rPr lang="en-US" baseline="0" dirty="0" smtClean="0"/>
              <a:t> original study): decreases wound infections. But for non-contaminated wounds (elbow vs. chin, for example), swelling from the irrigation will actually increase wound infections, so just slosh some water through it. </a:t>
            </a: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You could</a:t>
            </a:r>
            <a:r>
              <a:rPr lang="en-US" baseline="0" dirty="0" smtClean="0"/>
              <a:t> use a stapler for this, right? </a:t>
            </a: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What about this? Maybe</a:t>
            </a:r>
            <a:r>
              <a:rPr lang="en-US" baseline="0" dirty="0" smtClean="0"/>
              <a:t> not. </a:t>
            </a:r>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endParaRPr lang="en-US" dirty="0"/>
          </a:p>
        </p:txBody>
      </p:sp>
    </p:spTree>
    <p:extLst>
      <p:ext uri="{BB962C8B-B14F-4D97-AF65-F5344CB8AC3E}">
        <p14:creationId xmlns:p14="http://schemas.microsoft.com/office/powerpoint/2010/main" val="2748140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His friend, who was riding with him, called for 911 for help using his cellphone. “We were riding across the road from Seven Springs. He flipped his bike and now his neck and belly hurt.”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6115"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smtClean="0"/>
              <a:t>a DMAT Operating Theatre.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Classic anterior</a:t>
            </a:r>
            <a:r>
              <a:rPr lang="en-US" baseline="0" dirty="0" smtClean="0"/>
              <a:t> dislocation. Street treatment? Immobilize and transport. Austere EMS treatment? Attempt reduction (take WEMT to learn how).</a:t>
            </a: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is the summit of Old</a:t>
            </a:r>
            <a:r>
              <a:rPr lang="en-US" baseline="0" dirty="0" smtClean="0"/>
              <a:t> Rag Mountain in Shenandoah National Park. A real case I was involved in some years ago: </a:t>
            </a:r>
            <a:r>
              <a:rPr lang="en-US" sz="1200" dirty="0" smtClean="0"/>
              <a:t>You have a patient who has had a 250-foot tumbling fall, and has been on a ledge halfway down a 500-foot cliff, near the top of a small mountain, all night and all day, it’s getting dark, the rain is starting to freeze... Sometimes it’s clear when you need to invoke the wilderness</a:t>
            </a:r>
            <a:r>
              <a:rPr lang="en-US" sz="1200" baseline="0" dirty="0" smtClean="0"/>
              <a:t> context.</a:t>
            </a:r>
            <a:endParaRPr lang="en-US" sz="1200"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Patient had a mountain-biking accident a half-mile from the road and has a single injury, a dislocation. What should you do?</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Should you use street or Austere protocols?</a:t>
            </a:r>
            <a:r>
              <a:rPr lang="en-US" baseline="0" dirty="0" smtClean="0"/>
              <a:t> </a:t>
            </a:r>
            <a:r>
              <a:rPr lang="en-US" dirty="0" smtClean="0"/>
              <a:t>What if it’s a patella dislocation? Austere. What if it’s a hip dislocation? Street. I would rather have the patient in the ED if I need to do moderate sedation.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r>
              <a:rPr lang="en-US" dirty="0" smtClean="0"/>
              <a:t>Street: stabilize</a:t>
            </a:r>
            <a:r>
              <a:rPr lang="en-US" baseline="0" dirty="0" smtClean="0"/>
              <a:t> and transport. Austere: take it out, as a general principle. </a:t>
            </a:r>
            <a:endParaRPr lang="en-US" dirty="0"/>
          </a:p>
        </p:txBody>
      </p:sp>
    </p:spTree>
    <p:extLst>
      <p:ext uri="{BB962C8B-B14F-4D97-AF65-F5344CB8AC3E}">
        <p14:creationId xmlns:p14="http://schemas.microsoft.com/office/powerpoint/2010/main" val="876464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a:t>
            </a:r>
            <a:r>
              <a:rPr lang="en-US" baseline="0" dirty="0" smtClean="0"/>
              <a:t> Leatherman and a boot would make short work of this. </a:t>
            </a:r>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Even impaled </a:t>
            </a:r>
            <a:r>
              <a:rPr lang="en-US" dirty="0" err="1" smtClean="0"/>
              <a:t>iceaxes</a:t>
            </a:r>
            <a:r>
              <a:rPr lang="en-US" dirty="0" smtClean="0"/>
              <a:t> should probably come out.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He says it’s just a short way off the road, about a two-mile bike/walk. </a:t>
            </a:r>
          </a:p>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23"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smtClean="0"/>
              <a:t>Force protection is taking care of your teammate’s minor</a:t>
            </a:r>
            <a:r>
              <a:rPr lang="en-US" baseline="0" dirty="0" smtClean="0"/>
              <a:t> medical problems. This may return them to their job, or at least prevent future problems. </a:t>
            </a:r>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NDMS</a:t>
            </a:r>
            <a:r>
              <a:rPr lang="en-US" baseline="0" dirty="0" smtClean="0"/>
              <a:t> Disaster Medical Assistance Team cache. </a:t>
            </a:r>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DMATs</a:t>
            </a:r>
            <a:r>
              <a:rPr lang="en-US" baseline="0" dirty="0" smtClean="0"/>
              <a:t> used to have these Thomas packs for strike team deployment. Basically an ALS bag, it was of limited usefulness. </a:t>
            </a:r>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But then the</a:t>
            </a:r>
            <a:r>
              <a:rPr lang="en-US" baseline="0" dirty="0" smtClean="0"/>
              <a:t> DMAT cache added a Mobile Medical Kit. It fills three of these boxes.</a:t>
            </a:r>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It has some ALS stuff, but it has packs full of eyedrops, eardrops, pills, creams and the like. Perfect</a:t>
            </a:r>
            <a:r>
              <a:rPr lang="en-US" baseline="0" dirty="0" smtClean="0"/>
              <a:t> for Force Protection. Unfortunately the NDMS got rid </a:t>
            </a:r>
            <a:r>
              <a:rPr lang="en-US" baseline="0" smtClean="0"/>
              <a:t>of these. </a:t>
            </a:r>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163"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smtClean="0"/>
              <a:t>Personal first aid/medical</a:t>
            </a:r>
            <a:r>
              <a:rPr lang="en-US" baseline="0" dirty="0" smtClean="0"/>
              <a:t> kits may (and should) contain over-the-counter and prescription medications for common problems during an austere deployment/mission. </a:t>
            </a:r>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52259"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smtClean="0"/>
              <a:t>Mike Yee,</a:t>
            </a:r>
            <a:r>
              <a:rPr lang="en-US" baseline="0" dirty="0" smtClean="0"/>
              <a:t> a member of my Allegheny Mountain Rescue Group, complained that sometimes I made him carry too much gear...</a:t>
            </a:r>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r>
              <a:rPr lang="en-US" dirty="0" smtClean="0"/>
              <a:t>A few examples of force protection. </a:t>
            </a:r>
            <a:endParaRPr lang="en-US" dirty="0"/>
          </a:p>
        </p:txBody>
      </p:sp>
    </p:spTree>
    <p:extLst>
      <p:ext uri="{BB962C8B-B14F-4D97-AF65-F5344CB8AC3E}">
        <p14:creationId xmlns:p14="http://schemas.microsoft.com/office/powerpoint/2010/main" val="2461516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r>
              <a:rPr lang="en-US" dirty="0" smtClean="0"/>
              <a:t>A few examples of force protection. </a:t>
            </a:r>
            <a:endParaRPr lang="en-US" dirty="0"/>
          </a:p>
        </p:txBody>
      </p:sp>
    </p:spTree>
    <p:extLst>
      <p:ext uri="{BB962C8B-B14F-4D97-AF65-F5344CB8AC3E}">
        <p14:creationId xmlns:p14="http://schemas.microsoft.com/office/powerpoint/2010/main" val="246151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It is early spring</a:t>
            </a:r>
            <a:r>
              <a:rPr lang="en-US" baseline="0" dirty="0" smtClean="0"/>
              <a:t> (or late fall depending on when I give the talk!)</a:t>
            </a:r>
            <a:r>
              <a:rPr lang="en-US" dirty="0" smtClean="0"/>
              <a:t> The days short. By the time your unit gets to the trailhead, the sun is starting to set.</a:t>
            </a:r>
          </a:p>
          <a:p>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Diarrhea is a pain in the ass, and can decimate your team.</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Simply carrying some</a:t>
            </a:r>
            <a:r>
              <a:rPr lang="en-US" baseline="0" dirty="0" smtClean="0"/>
              <a:t> over-the-counter Imodium can make markedly decrease the toll on your team from Montezuma’s Revenge.</a:t>
            </a:r>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Normal</a:t>
            </a:r>
            <a:r>
              <a:rPr lang="en-US" baseline="0" dirty="0" smtClean="0"/>
              <a:t> flora: you skin is coated with bacteria.</a:t>
            </a:r>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a:t>
            </a:r>
            <a:r>
              <a:rPr lang="en-US" baseline="0" dirty="0" smtClean="0"/>
              <a:t> bacteria are always crawling up your urethra. Every time you pee you wash them out. It’s a constant battle. If you get dehydrated (a problem in summer, but also in winter due to “cold diuresis” and fluid loss from the lungs, and you don’t pee enough, they can crawl up into your bladder and set up housekeeping. It’s more common in women due to the shorter urethra, but still happens in men. </a:t>
            </a:r>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Once</a:t>
            </a:r>
            <a:r>
              <a:rPr lang="en-US" baseline="0" dirty="0" smtClean="0"/>
              <a:t> the bacteria are in the bladder, the inquisitive ones head up the ureter to the kidneys; a kidney infection known as pyelonephritis (“</a:t>
            </a:r>
            <a:r>
              <a:rPr lang="en-US" baseline="0" dirty="0" err="1" smtClean="0"/>
              <a:t>pyelo</a:t>
            </a:r>
            <a:r>
              <a:rPr lang="en-US" baseline="0" dirty="0" smtClean="0"/>
              <a:t>”) may cause high fever, vomiting, and debilitation. Treating early with an antibiotic as part of force protection may prevent this. </a:t>
            </a:r>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r>
              <a:rPr lang="en-US" dirty="0" smtClean="0"/>
              <a:t>Ankle injuries </a:t>
            </a:r>
            <a:r>
              <a:rPr lang="en-US" baseline="0" dirty="0" smtClean="0"/>
              <a:t>are the commonest traumatic injury to teammates. Is it a fracture that needs a carry-out? Is it just a sprain that you can tape up and say “now pick up your pack and keep going”?</a:t>
            </a:r>
            <a:endParaRPr lang="en-US" dirty="0"/>
          </a:p>
        </p:txBody>
      </p:sp>
    </p:spTree>
    <p:extLst>
      <p:ext uri="{BB962C8B-B14F-4D97-AF65-F5344CB8AC3E}">
        <p14:creationId xmlns:p14="http://schemas.microsoft.com/office/powerpoint/2010/main" val="2653608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r>
              <a:rPr lang="en-US" dirty="0" smtClean="0"/>
              <a:t>Ankle injuries </a:t>
            </a:r>
            <a:r>
              <a:rPr lang="en-US" baseline="0" dirty="0" smtClean="0"/>
              <a:t>are the commonest traumatic injury to teammates. Is it a fracture that needs a carry-out? Is it just a sprain that you can tape up and say “now pick up your pack and keep going”?</a:t>
            </a:r>
            <a:endParaRPr lang="en-US" dirty="0"/>
          </a:p>
        </p:txBody>
      </p:sp>
    </p:spTree>
    <p:extLst>
      <p:ext uri="{BB962C8B-B14F-4D97-AF65-F5344CB8AC3E}">
        <p14:creationId xmlns:p14="http://schemas.microsoft.com/office/powerpoint/2010/main" val="2653608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temperature has been in the 60’s during the day, but this is the weather map. A cold front is coming through. </a:t>
            </a:r>
          </a:p>
          <a:p>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r>
              <a:rPr lang="en-US" dirty="0" smtClean="0"/>
              <a:t>The</a:t>
            </a:r>
            <a:r>
              <a:rPr lang="en-US" baseline="0" dirty="0" smtClean="0"/>
              <a:t> Ottawa rules tell you when you don’t need to get X-rays of the foot or ankle. If someone doesn’t need X-rays, you can treat as a sprain and no need to go to the ED. </a:t>
            </a:r>
            <a:endParaRPr lang="en-US" dirty="0"/>
          </a:p>
        </p:txBody>
      </p:sp>
    </p:spTree>
    <p:extLst>
      <p:ext uri="{BB962C8B-B14F-4D97-AF65-F5344CB8AC3E}">
        <p14:creationId xmlns:p14="http://schemas.microsoft.com/office/powerpoint/2010/main" val="33412729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diagram I found with a Google image search looked great</a:t>
            </a:r>
            <a:r>
              <a:rPr lang="en-US" baseline="0" dirty="0" smtClean="0"/>
              <a:t> until I noticed and corrected a couple of errors; beware the original!</a:t>
            </a:r>
            <a:endParaRPr lang="en-US"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These are</a:t>
            </a:r>
            <a:r>
              <a:rPr lang="en-US" baseline="0" dirty="0" smtClean="0"/>
              <a:t> </a:t>
            </a:r>
            <a:r>
              <a:rPr lang="en-US" dirty="0" smtClean="0"/>
              <a:t>my own drawings,</a:t>
            </a:r>
            <a:r>
              <a:rPr lang="en-US" baseline="0" dirty="0" smtClean="0"/>
              <a:t> also found in the handout. </a:t>
            </a:r>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An Aircast</a:t>
            </a:r>
            <a:r>
              <a:rPr lang="en-US" baseline="0" dirty="0" smtClean="0"/>
              <a:t> </a:t>
            </a:r>
            <a:r>
              <a:rPr lang="en-US" baseline="0" dirty="0" err="1" smtClean="0"/>
              <a:t>Airstirrup</a:t>
            </a:r>
            <a:r>
              <a:rPr lang="en-US" baseline="0" dirty="0" smtClean="0"/>
              <a:t> is the best treatment for a sprained ankle; larger Force Protection kits might have them.</a:t>
            </a:r>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But almost any team will have duct tape. You</a:t>
            </a:r>
            <a:r>
              <a:rPr lang="en-US" baseline="0" dirty="0" smtClean="0"/>
              <a:t> DO have duct tape wrapped around your water bottle, right? When taping an ankle sprain, do so as shown. If you don’t have much tape, omit the first two circles of tape, and tape only on the side that hurts. Flex a bit so as to protect the sprained ligament (to shorten it) as taping. </a:t>
            </a:r>
            <a:endParaRPr lang="en-US" dirty="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23"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685800" y="4416425"/>
            <a:ext cx="5486400" cy="4183063"/>
          </a:xfrm>
          <a:prstGeom prst="rect">
            <a:avLst/>
          </a:prstGeom>
        </p:spPr>
        <p:txBody>
          <a:bodyPr/>
          <a:lstStyle/>
          <a:p>
            <a:r>
              <a:rPr lang="en-US" dirty="0" smtClean="0"/>
              <a:t>(see</a:t>
            </a:r>
            <a:r>
              <a:rPr lang="en-US" baseline="0" dirty="0" smtClean="0"/>
              <a:t> handout: free discussion with audience)</a:t>
            </a:r>
            <a:endParaRPr lang="en-US" dirty="0"/>
          </a:p>
        </p:txBody>
      </p:sp>
    </p:spTree>
    <p:extLst>
      <p:ext uri="{BB962C8B-B14F-4D97-AF65-F5344CB8AC3E}">
        <p14:creationId xmlns:p14="http://schemas.microsoft.com/office/powerpoint/2010/main" val="4104752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Red stars indication the location</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Rot="1" noChangeAspect="1" noChangeArrowheads="1" noTextEdit="1"/>
          </p:cNvSpPr>
          <p:nvPr>
            <p:ph type="sldImg"/>
          </p:nvPr>
        </p:nvSpPr>
        <p:spPr bwMode="auto">
          <a:xfrm>
            <a:off x="1104900" y="698500"/>
            <a:ext cx="4648200" cy="3486150"/>
          </a:xfrm>
          <a:prstGeom prst="rect">
            <a:avLst/>
          </a:prstGeom>
          <a:solidFill>
            <a:srgbClr val="FFFFFF"/>
          </a:solidFill>
          <a:ln>
            <a:solidFill>
              <a:srgbClr val="000000"/>
            </a:solidFill>
            <a:miter lim="800000"/>
            <a:headEnd/>
            <a:tailEnd/>
          </a:ln>
        </p:spPr>
      </p:sp>
      <p:sp>
        <p:nvSpPr>
          <p:cNvPr id="349187" name="Rectangle 3"/>
          <p:cNvSpPr>
            <a:spLocks noGrp="1" noChangeArrowheads="1"/>
          </p:cNvSpPr>
          <p:nvPr>
            <p:ph type="body" idx="1"/>
          </p:nvPr>
        </p:nvSpPr>
        <p:spPr bwMode="auto">
          <a:xfrm>
            <a:off x="914400" y="4416425"/>
            <a:ext cx="5029200" cy="4181475"/>
          </a:xfrm>
          <a:prstGeom prst="rect">
            <a:avLst/>
          </a:prstGeom>
          <a:solidFill>
            <a:srgbClr val="FFFFFF"/>
          </a:solidFill>
          <a:ln>
            <a:solidFill>
              <a:srgbClr val="000000"/>
            </a:solidFill>
            <a:miter lim="800000"/>
            <a:headEnd/>
            <a:tailEnd/>
          </a:ln>
        </p:spPr>
        <p:txBody>
          <a:bodyPr lIns="92958" tIns="46479" rIns="92958" bIns="46479"/>
          <a:lstStyle/>
          <a:p>
            <a:r>
              <a:rPr lang="en-US" dirty="0" smtClean="0"/>
              <a:t>Wilderness</a:t>
            </a:r>
            <a:r>
              <a:rPr lang="en-US" baseline="0" dirty="0" smtClean="0"/>
              <a:t> EMT classes: a great place to learn some of this stuff. (This is a Wilderness EMT field exercise on the side of Cairn </a:t>
            </a:r>
            <a:r>
              <a:rPr lang="en-US" baseline="0" dirty="0" err="1" smtClean="0"/>
              <a:t>Gorm</a:t>
            </a:r>
            <a:r>
              <a:rPr lang="en-US" baseline="0" dirty="0" smtClean="0"/>
              <a:t> in Scotland.)</a:t>
            </a:r>
            <a:endParaRPr lang="en-US"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spect="1" noChangeArrowheads="1" noTextEdit="1"/>
          </p:cNvSpPr>
          <p:nvPr>
            <p:ph type="sldImg"/>
          </p:nvPr>
        </p:nvSpPr>
        <p:spPr bwMode="auto">
          <a:xfrm>
            <a:off x="1104900" y="698500"/>
            <a:ext cx="4648200" cy="3486150"/>
          </a:xfrm>
          <a:prstGeom prst="rect">
            <a:avLst/>
          </a:prstGeom>
          <a:solidFill>
            <a:srgbClr val="FFFFFF"/>
          </a:solidFill>
          <a:ln>
            <a:solidFill>
              <a:srgbClr val="000000"/>
            </a:solidFill>
            <a:miter lim="800000"/>
            <a:headEnd/>
            <a:tailEnd/>
          </a:ln>
        </p:spPr>
      </p:sp>
      <p:sp>
        <p:nvSpPr>
          <p:cNvPr id="350211" name="Rectangle 3"/>
          <p:cNvSpPr>
            <a:spLocks noGrp="1" noChangeArrowheads="1"/>
          </p:cNvSpPr>
          <p:nvPr>
            <p:ph type="body" idx="1"/>
          </p:nvPr>
        </p:nvSpPr>
        <p:spPr bwMode="auto">
          <a:xfrm>
            <a:off x="914400" y="4416425"/>
            <a:ext cx="5029200" cy="4181475"/>
          </a:xfrm>
          <a:prstGeom prst="rect">
            <a:avLst/>
          </a:prstGeom>
          <a:solidFill>
            <a:srgbClr val="FFFFFF"/>
          </a:solidFill>
          <a:ln>
            <a:solidFill>
              <a:srgbClr val="000000"/>
            </a:solidFill>
            <a:miter lim="800000"/>
            <a:headEnd/>
            <a:tailEnd/>
          </a:ln>
        </p:spPr>
        <p:txBody>
          <a:bodyPr lIns="92958" tIns="46479" rIns="92958" bIns="46479"/>
          <a:lstStyle/>
          <a:p>
            <a:r>
              <a:rPr lang="en-US" dirty="0" smtClean="0"/>
              <a:t>The WEMT’s version of a field hospital.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Rot="1" noChangeAspect="1" noChangeArrowheads="1" noTextEdit="1"/>
          </p:cNvSpPr>
          <p:nvPr>
            <p:ph type="sldImg"/>
          </p:nvPr>
        </p:nvSpPr>
        <p:spPr bwMode="auto">
          <a:xfrm>
            <a:off x="11049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51235" name="Rectangle 3"/>
          <p:cNvSpPr>
            <a:spLocks noGrp="1" noChangeArrowheads="1"/>
          </p:cNvSpPr>
          <p:nvPr>
            <p:ph type="body" idx="1"/>
          </p:nvPr>
        </p:nvSpPr>
        <p:spPr bwMode="auto">
          <a:xfrm>
            <a:off x="685800" y="4416425"/>
            <a:ext cx="548640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smtClean="0"/>
              <a:t>cdsoutdoor.com</a:t>
            </a:r>
            <a:r>
              <a:rPr lang="en-US" baseline="0" dirty="0" smtClean="0"/>
              <a:t> is the local provider of Wilderness </a:t>
            </a:r>
            <a:r>
              <a:rPr lang="en-US" baseline="0" smtClean="0"/>
              <a:t>EMT classes. </a:t>
            </a:r>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ctrTitle"/>
          </p:nvPr>
        </p:nvSpPr>
        <p:spPr>
          <a:xfrm>
            <a:off x="3641725" y="1447800"/>
            <a:ext cx="5130800" cy="1143000"/>
          </a:xfrm>
          <a:effectLst>
            <a:outerShdw dist="53882" dir="2700000" algn="ctr" rotWithShape="0">
              <a:schemeClr val="tx1"/>
            </a:outerShdw>
          </a:effectLst>
        </p:spPr>
        <p:txBody>
          <a:bodyPr/>
          <a:lstStyle>
            <a:lvl1pPr algn="l">
              <a:defRPr sz="4800" b="1">
                <a:solidFill>
                  <a:srgbClr val="FFFF66"/>
                </a:solidFill>
              </a:defRPr>
            </a:lvl1pPr>
          </a:lstStyle>
          <a:p>
            <a:pPr lvl="0"/>
            <a:r>
              <a:rPr lang="en-US" noProof="0" smtClean="0"/>
              <a:t>Click to edit Master title style</a:t>
            </a:r>
          </a:p>
        </p:txBody>
      </p:sp>
      <p:sp>
        <p:nvSpPr>
          <p:cNvPr id="251907" name="Rectangle 3"/>
          <p:cNvSpPr>
            <a:spLocks noGrp="1" noChangeArrowheads="1"/>
          </p:cNvSpPr>
          <p:nvPr>
            <p:ph type="subTitle" idx="1"/>
          </p:nvPr>
        </p:nvSpPr>
        <p:spPr>
          <a:xfrm>
            <a:off x="1371600" y="3527425"/>
            <a:ext cx="7620000" cy="3036888"/>
          </a:xfrm>
          <a:effectLst>
            <a:outerShdw dist="12700" algn="ctr" rotWithShape="0">
              <a:srgbClr val="FFFFCC"/>
            </a:outerShdw>
          </a:effectLst>
        </p:spPr>
        <p:txBody>
          <a:bodyPr/>
          <a:lstStyle>
            <a:lvl1pPr marL="0" indent="0" algn="ctr">
              <a:buFontTx/>
              <a:buNone/>
              <a:defRPr sz="3600">
                <a:solidFill>
                  <a:srgbClr val="003399"/>
                </a:solidFill>
              </a:defRPr>
            </a:lvl1pPr>
          </a:lstStyle>
          <a:p>
            <a:pPr lvl="0"/>
            <a:r>
              <a:rPr lang="en-US" noProof="0" smtClean="0"/>
              <a:t>Click to edit Master subtitle style</a:t>
            </a:r>
          </a:p>
        </p:txBody>
      </p:sp>
      <p:pic>
        <p:nvPicPr>
          <p:cNvPr id="16386" name="Picture 2" descr="C:\clipart\Austere EMS\Starlife-Blue-Orange-Fancy.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8905" y="947395"/>
            <a:ext cx="2084388" cy="206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672652"/>
      </p:ext>
    </p:extLst>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0652287"/>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9913" y="457200"/>
            <a:ext cx="1690687" cy="5938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47850" y="457200"/>
            <a:ext cx="4919663" cy="5938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2528619"/>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0152207"/>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1213330"/>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47850" y="1981200"/>
            <a:ext cx="3228975" cy="4414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981200"/>
            <a:ext cx="3228975" cy="4414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034611"/>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3850599"/>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8600800"/>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190095"/>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8004502"/>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7403744"/>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bwMode="auto">
          <a:xfrm>
            <a:off x="2019300" y="457200"/>
            <a:ext cx="65913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847850" y="1981200"/>
            <a:ext cx="6610350" cy="441483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7410" name="Picture 2" descr="C:\clipart\Austere EMS\Starlife-Blue-Orange-Fancy.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39227" y="599085"/>
            <a:ext cx="886832" cy="8767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056"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ransition spd="med">
    <p:fade thruBlk="1"/>
  </p:transition>
  <p:txStyles>
    <p:titleStyle>
      <a:lvl1pPr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2pPr>
      <a:lvl3pPr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3pPr>
      <a:lvl4pPr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4pPr>
      <a:lvl5pPr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C0C0C0"/>
            </a:outerShdw>
          </a:effectLst>
          <a:latin typeface="Abadi MT Cn Lt" pitchFamily="34" charset="0"/>
        </a:defRPr>
      </a:lvl9pPr>
    </p:titleStyle>
    <p:bodyStyle>
      <a:lvl1pPr marL="342900" indent="-342900" algn="l" rtl="0" eaLnBrk="0" fontAlgn="base" hangingPunct="0">
        <a:spcBef>
          <a:spcPct val="20000"/>
        </a:spcBef>
        <a:spcAft>
          <a:spcPct val="0"/>
        </a:spcAft>
        <a:buChar char="•"/>
        <a:defRPr sz="3200" b="1">
          <a:solidFill>
            <a:srgbClr val="99CC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CC"/>
          </a:solidFill>
          <a:latin typeface="+mn-lt"/>
        </a:defRPr>
      </a:lvl2pPr>
      <a:lvl3pPr marL="1143000" indent="-228600" algn="l" rtl="0" eaLnBrk="0" fontAlgn="base" hangingPunct="0">
        <a:spcBef>
          <a:spcPct val="20000"/>
        </a:spcBef>
        <a:spcAft>
          <a:spcPct val="0"/>
        </a:spcAft>
        <a:buChar char="•"/>
        <a:defRPr sz="2400" b="1">
          <a:solidFill>
            <a:srgbClr val="FFFFCC"/>
          </a:solidFill>
          <a:latin typeface="+mn-lt"/>
        </a:defRPr>
      </a:lvl3pPr>
      <a:lvl4pPr marL="1600200" indent="-228600" algn="l" rtl="0" eaLnBrk="0" fontAlgn="base" hangingPunct="0">
        <a:spcBef>
          <a:spcPct val="20000"/>
        </a:spcBef>
        <a:spcAft>
          <a:spcPct val="0"/>
        </a:spcAft>
        <a:buChar char="–"/>
        <a:defRPr sz="2000" b="1">
          <a:solidFill>
            <a:srgbClr val="FFFFCC"/>
          </a:solidFill>
          <a:latin typeface="+mn-lt"/>
        </a:defRPr>
      </a:lvl4pPr>
      <a:lvl5pPr marL="2057400" indent="-228600" algn="l" rtl="0" eaLnBrk="0" fontAlgn="base" hangingPunct="0">
        <a:spcBef>
          <a:spcPct val="20000"/>
        </a:spcBef>
        <a:spcAft>
          <a:spcPct val="0"/>
        </a:spcAft>
        <a:buChar char="»"/>
        <a:defRPr sz="2000" b="1">
          <a:solidFill>
            <a:srgbClr val="FFFFCC"/>
          </a:solidFill>
          <a:latin typeface="+mn-lt"/>
        </a:defRPr>
      </a:lvl5pPr>
      <a:lvl6pPr marL="2514600" indent="-228600" algn="l" rtl="0" eaLnBrk="0" fontAlgn="base" hangingPunct="0">
        <a:spcBef>
          <a:spcPct val="20000"/>
        </a:spcBef>
        <a:spcAft>
          <a:spcPct val="0"/>
        </a:spcAft>
        <a:buChar char="»"/>
        <a:defRPr sz="2000" b="1">
          <a:solidFill>
            <a:srgbClr val="FFFFCC"/>
          </a:solidFill>
          <a:latin typeface="+mn-lt"/>
        </a:defRPr>
      </a:lvl6pPr>
      <a:lvl7pPr marL="2971800" indent="-228600" algn="l" rtl="0" eaLnBrk="0" fontAlgn="base" hangingPunct="0">
        <a:spcBef>
          <a:spcPct val="20000"/>
        </a:spcBef>
        <a:spcAft>
          <a:spcPct val="0"/>
        </a:spcAft>
        <a:buChar char="»"/>
        <a:defRPr sz="2000" b="1">
          <a:solidFill>
            <a:srgbClr val="FFFFCC"/>
          </a:solidFill>
          <a:latin typeface="+mn-lt"/>
        </a:defRPr>
      </a:lvl7pPr>
      <a:lvl8pPr marL="3429000" indent="-228600" algn="l" rtl="0" eaLnBrk="0" fontAlgn="base" hangingPunct="0">
        <a:spcBef>
          <a:spcPct val="20000"/>
        </a:spcBef>
        <a:spcAft>
          <a:spcPct val="0"/>
        </a:spcAft>
        <a:buChar char="»"/>
        <a:defRPr sz="2000" b="1">
          <a:solidFill>
            <a:srgbClr val="FFFFCC"/>
          </a:solidFill>
          <a:latin typeface="+mn-lt"/>
        </a:defRPr>
      </a:lvl8pPr>
      <a:lvl9pPr marL="3886200" indent="-228600" algn="l" rtl="0" eaLnBrk="0" fontAlgn="base" hangingPunct="0">
        <a:spcBef>
          <a:spcPct val="20000"/>
        </a:spcBef>
        <a:spcAft>
          <a:spcPct val="0"/>
        </a:spcAft>
        <a:buChar char="»"/>
        <a:defRPr sz="2000" b="1">
          <a:solidFill>
            <a:srgbClr val="FFFF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3.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4.jpeg"/></Relationships>
</file>

<file path=ppt/slides/_rels/slide10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7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7" descr="Katrina2005-colorIR"/>
          <p:cNvPicPr>
            <a:picLocks noChangeAspect="1" noChangeArrowheads="1"/>
          </p:cNvPicPr>
          <p:nvPr/>
        </p:nvPicPr>
        <p:blipFill>
          <a:blip r:embed="rId4">
            <a:extLst>
              <a:ext uri="{28A0092B-C50C-407E-A947-70E740481C1C}">
                <a14:useLocalDpi xmlns:a14="http://schemas.microsoft.com/office/drawing/2010/main" val="0"/>
              </a:ext>
            </a:extLst>
          </a:blip>
          <a:srcRect l="12973" t="760" r="-264" b="192"/>
          <a:stretch>
            <a:fillRect/>
          </a:stretch>
        </p:blipFill>
        <p:spPr bwMode="auto">
          <a:xfrm>
            <a:off x="3659188" y="1417638"/>
            <a:ext cx="5260975" cy="434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subTitle" idx="1"/>
          </p:nvPr>
        </p:nvSpPr>
        <p:spPr>
          <a:xfrm>
            <a:off x="1847850" y="5873750"/>
            <a:ext cx="7042150" cy="784225"/>
          </a:xfrm>
          <a:effectLst/>
          <a:extLst>
            <a:ext uri="{AF507438-7753-43E0-B8FC-AC1667EBCBE1}">
              <a14:hiddenEffects xmlns:a14="http://schemas.microsoft.com/office/drawing/2010/main">
                <a:effectLst>
                  <a:outerShdw dist="12700" algn="ctr" rotWithShape="0">
                    <a:srgbClr val="FFFFCC"/>
                  </a:outerShdw>
                </a:effectLst>
              </a14:hiddenEffects>
            </a:ext>
          </a:extLst>
        </p:spPr>
        <p:txBody>
          <a:bodyPr lIns="92075" tIns="46038" rIns="92075" bIns="46038"/>
          <a:lstStyle/>
          <a:p>
            <a:pPr algn="r">
              <a:lnSpc>
                <a:spcPct val="80000"/>
              </a:lnSpc>
            </a:pPr>
            <a:r>
              <a:rPr lang="en-US" sz="4000" dirty="0" smtClean="0"/>
              <a:t>Keith Conover, M.D., FACEP</a:t>
            </a:r>
          </a:p>
          <a:p>
            <a:pPr algn="r">
              <a:lnSpc>
                <a:spcPct val="80000"/>
              </a:lnSpc>
              <a:spcBef>
                <a:spcPts val="0"/>
              </a:spcBef>
            </a:pPr>
            <a:r>
              <a:rPr lang="en-US" sz="4000" dirty="0" smtClean="0"/>
              <a:t>conovers.org/ftp</a:t>
            </a:r>
            <a:br>
              <a:rPr lang="en-US" sz="4000" dirty="0" smtClean="0"/>
            </a:br>
            <a:endParaRPr lang="en-US" sz="4000" dirty="0" smtClean="0"/>
          </a:p>
        </p:txBody>
      </p:sp>
      <p:sp>
        <p:nvSpPr>
          <p:cNvPr id="5124" name="TextBox 1"/>
          <p:cNvSpPr txBox="1">
            <a:spLocks noChangeArrowheads="1"/>
          </p:cNvSpPr>
          <p:nvPr/>
        </p:nvSpPr>
        <p:spPr bwMode="auto">
          <a:xfrm>
            <a:off x="3822700" y="1417638"/>
            <a:ext cx="470852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tencil BT"/>
                <a:cs typeface="Arial" charset="0"/>
              </a:defRPr>
            </a:lvl1pPr>
            <a:lvl2pPr marL="742950" indent="-285750" eaLnBrk="0" hangingPunct="0">
              <a:defRPr sz="2400">
                <a:solidFill>
                  <a:schemeClr val="tx1"/>
                </a:solidFill>
                <a:latin typeface="Stencil BT"/>
                <a:cs typeface="Arial" charset="0"/>
              </a:defRPr>
            </a:lvl2pPr>
            <a:lvl3pPr marL="1143000" indent="-228600" eaLnBrk="0" hangingPunct="0">
              <a:defRPr sz="2400">
                <a:solidFill>
                  <a:schemeClr val="tx1"/>
                </a:solidFill>
                <a:latin typeface="Stencil BT"/>
                <a:cs typeface="Arial" charset="0"/>
              </a:defRPr>
            </a:lvl3pPr>
            <a:lvl4pPr marL="1600200" indent="-228600" eaLnBrk="0" hangingPunct="0">
              <a:defRPr sz="2400">
                <a:solidFill>
                  <a:schemeClr val="tx1"/>
                </a:solidFill>
                <a:latin typeface="Stencil BT"/>
                <a:cs typeface="Arial" charset="0"/>
              </a:defRPr>
            </a:lvl4pPr>
            <a:lvl5pPr marL="2057400" indent="-228600" eaLnBrk="0" hangingPunct="0">
              <a:defRPr sz="2400">
                <a:solidFill>
                  <a:schemeClr val="tx1"/>
                </a:solidFill>
                <a:latin typeface="Stencil BT"/>
                <a:cs typeface="Arial" charset="0"/>
              </a:defRPr>
            </a:lvl5pPr>
            <a:lvl6pPr marL="2514600" indent="-228600" eaLnBrk="0" fontAlgn="base" hangingPunct="0">
              <a:spcBef>
                <a:spcPct val="0"/>
              </a:spcBef>
              <a:spcAft>
                <a:spcPct val="0"/>
              </a:spcAft>
              <a:defRPr sz="2400">
                <a:solidFill>
                  <a:schemeClr val="tx1"/>
                </a:solidFill>
                <a:latin typeface="Stencil BT"/>
                <a:cs typeface="Arial" charset="0"/>
              </a:defRPr>
            </a:lvl6pPr>
            <a:lvl7pPr marL="2971800" indent="-228600" eaLnBrk="0" fontAlgn="base" hangingPunct="0">
              <a:spcBef>
                <a:spcPct val="0"/>
              </a:spcBef>
              <a:spcAft>
                <a:spcPct val="0"/>
              </a:spcAft>
              <a:defRPr sz="2400">
                <a:solidFill>
                  <a:schemeClr val="tx1"/>
                </a:solidFill>
                <a:latin typeface="Stencil BT"/>
                <a:cs typeface="Arial" charset="0"/>
              </a:defRPr>
            </a:lvl7pPr>
            <a:lvl8pPr marL="3429000" indent="-228600" eaLnBrk="0" fontAlgn="base" hangingPunct="0">
              <a:spcBef>
                <a:spcPct val="0"/>
              </a:spcBef>
              <a:spcAft>
                <a:spcPct val="0"/>
              </a:spcAft>
              <a:defRPr sz="2400">
                <a:solidFill>
                  <a:schemeClr val="tx1"/>
                </a:solidFill>
                <a:latin typeface="Stencil BT"/>
                <a:cs typeface="Arial" charset="0"/>
              </a:defRPr>
            </a:lvl8pPr>
            <a:lvl9pPr marL="3886200" indent="-228600" eaLnBrk="0" fontAlgn="base" hangingPunct="0">
              <a:spcBef>
                <a:spcPct val="0"/>
              </a:spcBef>
              <a:spcAft>
                <a:spcPct val="0"/>
              </a:spcAft>
              <a:defRPr sz="2400">
                <a:solidFill>
                  <a:schemeClr val="tx1"/>
                </a:solidFill>
                <a:latin typeface="Stencil BT"/>
                <a:cs typeface="Arial" charset="0"/>
              </a:defRPr>
            </a:lvl9pPr>
          </a:lstStyle>
          <a:p>
            <a:pPr algn="ctr" eaLnBrk="1" hangingPunct="1"/>
            <a:r>
              <a:rPr lang="en-US" sz="4400" dirty="0" smtClean="0">
                <a:solidFill>
                  <a:srgbClr val="FFFF00"/>
                </a:solidFill>
                <a:effectLst>
                  <a:outerShdw blurRad="38100" dist="38100" dir="2700000" algn="tl">
                    <a:srgbClr val="000000">
                      <a:alpha val="43137"/>
                    </a:srgbClr>
                  </a:outerShdw>
                </a:effectLst>
              </a:rPr>
              <a:t>Austere EMS Standards of Care: </a:t>
            </a:r>
            <a:br>
              <a:rPr lang="en-US" sz="4400" dirty="0" smtClean="0">
                <a:solidFill>
                  <a:srgbClr val="FFFF00"/>
                </a:solidFill>
                <a:effectLst>
                  <a:outerShdw blurRad="38100" dist="38100" dir="2700000" algn="tl">
                    <a:srgbClr val="000000">
                      <a:alpha val="43137"/>
                    </a:srgbClr>
                  </a:outerShdw>
                </a:effectLst>
              </a:rPr>
            </a:br>
            <a:r>
              <a:rPr lang="en-US" sz="4400" dirty="0" smtClean="0">
                <a:solidFill>
                  <a:srgbClr val="FFFF00"/>
                </a:solidFill>
                <a:effectLst>
                  <a:outerShdw blurRad="38100" dist="38100" dir="2700000" algn="tl">
                    <a:srgbClr val="000000">
                      <a:alpha val="43137"/>
                    </a:srgbClr>
                  </a:outerShdw>
                </a:effectLst>
              </a:rPr>
              <a:t/>
            </a:r>
            <a:br>
              <a:rPr lang="en-US" sz="4400" dirty="0" smtClean="0">
                <a:solidFill>
                  <a:srgbClr val="FFFF00"/>
                </a:solidFill>
                <a:effectLst>
                  <a:outerShdw blurRad="38100" dist="38100" dir="2700000" algn="tl">
                    <a:srgbClr val="000000">
                      <a:alpha val="43137"/>
                    </a:srgbClr>
                  </a:outerShdw>
                </a:effectLst>
              </a:rPr>
            </a:br>
            <a:r>
              <a:rPr lang="en-US" sz="4400" dirty="0" smtClean="0">
                <a:solidFill>
                  <a:srgbClr val="FFFF00"/>
                </a:solidFill>
                <a:effectLst>
                  <a:outerShdw blurRad="38100" dist="38100" dir="2700000" algn="tl">
                    <a:srgbClr val="000000">
                      <a:alpha val="43137"/>
                    </a:srgbClr>
                  </a:outerShdw>
                </a:effectLst>
              </a:rPr>
              <a:t>Principles and Practice</a:t>
            </a:r>
            <a:endParaRPr lang="en-US" sz="440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1890888" y="3002214"/>
            <a:ext cx="1661993" cy="2879298"/>
          </a:xfrm>
          <a:prstGeom prst="rect">
            <a:avLst/>
          </a:prstGeom>
        </p:spPr>
        <p:txBody>
          <a:bodyPr vert="vert270" wrap="square">
            <a:spAutoFit/>
          </a:bodyPr>
          <a:lstStyle/>
          <a:p>
            <a:pPr algn="ctr"/>
            <a:r>
              <a:rPr lang="en-US" sz="3200" dirty="0" smtClean="0"/>
              <a:t>tactical</a:t>
            </a:r>
          </a:p>
          <a:p>
            <a:pPr algn="ctr"/>
            <a:r>
              <a:rPr lang="en-US" sz="3200" dirty="0" smtClean="0"/>
              <a:t>disaster</a:t>
            </a:r>
          </a:p>
          <a:p>
            <a:pPr algn="ctr"/>
            <a:r>
              <a:rPr lang="en-US" sz="3200" dirty="0" smtClean="0"/>
              <a:t>wilderness</a:t>
            </a:r>
            <a:endParaRPr lang="en-US" sz="3200" dirty="0"/>
          </a:p>
        </p:txBody>
      </p:sp>
    </p:spTree>
  </p:cSld>
  <p:clrMapOvr>
    <a:overrideClrMapping bg1="dk2" tx1="lt1" bg2="dk1" tx2="lt2" accent1="accent1" accent2="accent2" accent3="accent3" accent4="accent4" accent5="accent5" accent6="accent6" hlink="hlink" folHlink="folHlink"/>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4578" name="Picture 2" descr="C:\Clipart\MAPS\Weather-Climate-Etc\threatening_clouds.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384175"/>
            <a:ext cx="9124950"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0843879"/>
      </p:ext>
    </p:extLst>
  </p:cSld>
  <p:clrMapOvr>
    <a:masterClrMapping/>
  </p:clrMapOvr>
  <p:transition spd="med">
    <p:fade thruBlk="1"/>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47255" y="1101436"/>
            <a:ext cx="8361218" cy="5502419"/>
          </a:xfrm>
        </p:spPr>
        <p:txBody>
          <a:bodyPr/>
          <a:lstStyle/>
          <a:p>
            <a:pPr marL="0" indent="0">
              <a:buNone/>
            </a:pPr>
            <a:r>
              <a:rPr lang="en-US" sz="4000" dirty="0"/>
              <a:t>	How do nurses fit into Delegated Practice, then?</a:t>
            </a:r>
          </a:p>
        </p:txBody>
      </p:sp>
    </p:spTree>
    <p:extLst>
      <p:ext uri="{BB962C8B-B14F-4D97-AF65-F5344CB8AC3E}">
        <p14:creationId xmlns:p14="http://schemas.microsoft.com/office/powerpoint/2010/main" val="2307332000"/>
      </p:ext>
    </p:extLst>
  </p:cSld>
  <p:clrMapOvr>
    <a:masterClrMapping/>
  </p:clrMapOvr>
  <p:transition spd="med">
    <p:fade thruBlk="1"/>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47255" y="1101436"/>
            <a:ext cx="8361218" cy="5502419"/>
          </a:xfrm>
        </p:spPr>
        <p:txBody>
          <a:bodyPr/>
          <a:lstStyle/>
          <a:p>
            <a:pPr marL="0" indent="0">
              <a:buNone/>
            </a:pPr>
            <a:r>
              <a:rPr lang="en-US" sz="4000" dirty="0" smtClean="0"/>
              <a:t>	I </a:t>
            </a:r>
            <a:r>
              <a:rPr lang="en-US" sz="4000" dirty="0"/>
              <a:t>have just taken a [wilderness first aid][Wilderness First Responder][Wilderness Emergency Medical Technician] [Tactical EMT] course, and they taught me to [use an Epi-Pen][reduce shoulder dislocations][give </a:t>
            </a:r>
            <a:r>
              <a:rPr lang="en-US" sz="4000" dirty="0" smtClean="0"/>
              <a:t>IM antibiotics</a:t>
            </a:r>
            <a:r>
              <a:rPr lang="en-US" sz="4000" dirty="0"/>
              <a:t>][perform field appendectomies].  Is it legal for me to now do these things?</a:t>
            </a:r>
          </a:p>
          <a:p>
            <a:endParaRPr lang="en-US" sz="4000" dirty="0"/>
          </a:p>
        </p:txBody>
      </p:sp>
    </p:spTree>
    <p:extLst>
      <p:ext uri="{BB962C8B-B14F-4D97-AF65-F5344CB8AC3E}">
        <p14:creationId xmlns:p14="http://schemas.microsoft.com/office/powerpoint/2010/main" val="412974608"/>
      </p:ext>
    </p:extLst>
  </p:cSld>
  <p:clrMapOvr>
    <a:masterClrMapping/>
  </p:clrMapOvr>
  <p:transition spd="med">
    <p:fade thruBlk="1"/>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47255" y="1101436"/>
            <a:ext cx="8361218" cy="5502419"/>
          </a:xfrm>
        </p:spPr>
        <p:txBody>
          <a:bodyPr/>
          <a:lstStyle/>
          <a:p>
            <a:pPr marL="0" indent="0">
              <a:buNone/>
            </a:pPr>
            <a:r>
              <a:rPr lang="en-US" sz="4000" dirty="0"/>
              <a:t>	If I’m in an Austere EMS setting, and someone is having chest pain, is it legal give him one of my aspirin tablets?</a:t>
            </a:r>
          </a:p>
        </p:txBody>
      </p:sp>
    </p:spTree>
    <p:extLst>
      <p:ext uri="{BB962C8B-B14F-4D97-AF65-F5344CB8AC3E}">
        <p14:creationId xmlns:p14="http://schemas.microsoft.com/office/powerpoint/2010/main" val="1508075617"/>
      </p:ext>
    </p:extLst>
  </p:cSld>
  <p:clrMapOvr>
    <a:masterClrMapping/>
  </p:clrMapOvr>
  <p:transition spd="med">
    <p:fade thruBlk="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47255" y="1101436"/>
            <a:ext cx="8361218" cy="5502419"/>
          </a:xfrm>
        </p:spPr>
        <p:txBody>
          <a:bodyPr/>
          <a:lstStyle/>
          <a:p>
            <a:pPr marL="0" indent="0">
              <a:buNone/>
            </a:pPr>
            <a:r>
              <a:rPr lang="en-US" sz="4000" dirty="0"/>
              <a:t>	What happens when a paramedic or an EMT goes across state lines? </a:t>
            </a:r>
            <a:r>
              <a:rPr lang="en-US" sz="4000" dirty="0" smtClean="0"/>
              <a:t>WHAT? But </a:t>
            </a:r>
            <a:r>
              <a:rPr lang="en-US" sz="4000" dirty="0"/>
              <a:t>what about aeromedical transports across state lines?  We all know that the sending facility’s physician provides medical direction until the craft lands, and that the paramedics and nurses continue to follow the standing orders from their original medical director until they land.</a:t>
            </a:r>
          </a:p>
        </p:txBody>
      </p:sp>
    </p:spTree>
    <p:extLst>
      <p:ext uri="{BB962C8B-B14F-4D97-AF65-F5344CB8AC3E}">
        <p14:creationId xmlns:p14="http://schemas.microsoft.com/office/powerpoint/2010/main" val="219165918"/>
      </p:ext>
    </p:extLst>
  </p:cSld>
  <p:clrMapOvr>
    <a:masterClrMapping/>
  </p:clrMapOvr>
  <p:transition spd="med">
    <p:fade thruBlk="1"/>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47255" y="1101436"/>
            <a:ext cx="8361218" cy="5502419"/>
          </a:xfrm>
        </p:spPr>
        <p:txBody>
          <a:bodyPr/>
          <a:lstStyle/>
          <a:p>
            <a:pPr marL="0" indent="0">
              <a:buNone/>
            </a:pPr>
            <a:r>
              <a:rPr lang="en-US" sz="4000" dirty="0"/>
              <a:t>	So if I’m an First Responder, EMT or paramedic, what is my legal status in the backcountry in another state, both for unexpected emergencies and if I respond to the other state regularly as part of a search and rescue team?</a:t>
            </a:r>
          </a:p>
        </p:txBody>
      </p:sp>
    </p:spTree>
    <p:extLst>
      <p:ext uri="{BB962C8B-B14F-4D97-AF65-F5344CB8AC3E}">
        <p14:creationId xmlns:p14="http://schemas.microsoft.com/office/powerpoint/2010/main" val="1455938320"/>
      </p:ext>
    </p:extLst>
  </p:cSld>
  <p:clrMapOvr>
    <a:masterClrMapping/>
  </p:clrMapOvr>
  <p:transition spd="med">
    <p:fade thruBlk="1"/>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47255" y="1101436"/>
            <a:ext cx="8361218" cy="5502419"/>
          </a:xfrm>
        </p:spPr>
        <p:txBody>
          <a:bodyPr/>
          <a:lstStyle/>
          <a:p>
            <a:pPr marL="0" indent="0">
              <a:buNone/>
            </a:pPr>
            <a:r>
              <a:rPr lang="en-US" sz="4000" dirty="0"/>
              <a:t>	If I am faced with a patient in the backcountry, and I don’t know what it’s legal for me to do, what should I do?</a:t>
            </a:r>
          </a:p>
        </p:txBody>
      </p:sp>
    </p:spTree>
    <p:extLst>
      <p:ext uri="{BB962C8B-B14F-4D97-AF65-F5344CB8AC3E}">
        <p14:creationId xmlns:p14="http://schemas.microsoft.com/office/powerpoint/2010/main" val="2220667579"/>
      </p:ext>
    </p:extLst>
  </p:cSld>
  <p:clrMapOvr>
    <a:masterClrMapping/>
  </p:clrMapOvr>
  <p:transition spd="med">
    <p:fade thruBlk="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313057"/>
      </p:ext>
    </p:extLst>
  </p:cSld>
  <p:clrMapOvr>
    <a:masterClrMapping/>
  </p:clrMapOvr>
  <p:transition spd="med">
    <p:fade thruBlk="1"/>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p:txBody>
          <a:bodyPr/>
          <a:lstStyle/>
          <a:p>
            <a:pPr>
              <a:defRPr/>
            </a:pPr>
            <a:r>
              <a:rPr lang="en-US" smtClean="0"/>
              <a:t>Wilderness EMT Class</a:t>
            </a:r>
          </a:p>
        </p:txBody>
      </p:sp>
      <p:pic>
        <p:nvPicPr>
          <p:cNvPr id="174083" name="Picture 4" descr="DSC_01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850" y="1752600"/>
            <a:ext cx="702945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thruBlk="1"/>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2" name="Rectangle 2"/>
          <p:cNvSpPr>
            <a:spLocks noGrp="1" noChangeArrowheads="1"/>
          </p:cNvSpPr>
          <p:nvPr>
            <p:ph type="title"/>
          </p:nvPr>
        </p:nvSpPr>
        <p:spPr/>
        <p:txBody>
          <a:bodyPr/>
          <a:lstStyle/>
          <a:p>
            <a:pPr>
              <a:defRPr/>
            </a:pPr>
            <a:r>
              <a:rPr lang="en-US" smtClean="0"/>
              <a:t>Wilderness EMT Class</a:t>
            </a:r>
          </a:p>
        </p:txBody>
      </p:sp>
      <p:pic>
        <p:nvPicPr>
          <p:cNvPr id="175107" name="Picture 4" descr="DSC_01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9850" y="1752600"/>
            <a:ext cx="33956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thruBlk="1"/>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8" name="Rectangle 4"/>
          <p:cNvSpPr>
            <a:spLocks noGrp="1" noChangeArrowheads="1"/>
          </p:cNvSpPr>
          <p:nvPr>
            <p:ph type="title"/>
          </p:nvPr>
        </p:nvSpPr>
        <p:spPr/>
        <p:txBody>
          <a:bodyPr/>
          <a:lstStyle/>
          <a:p>
            <a:pPr>
              <a:defRPr/>
            </a:pPr>
            <a:r>
              <a:rPr lang="en-US" dirty="0" smtClean="0"/>
              <a:t>Medical – CDS Outdoor School</a:t>
            </a:r>
            <a:br>
              <a:rPr lang="en-US" dirty="0" smtClean="0"/>
            </a:br>
            <a:r>
              <a:rPr lang="en-US" dirty="0" smtClean="0"/>
              <a:t>cdsoutdoor.com</a:t>
            </a:r>
          </a:p>
        </p:txBody>
      </p:sp>
      <p:sp>
        <p:nvSpPr>
          <p:cNvPr id="176131" name="Rectangle 7"/>
          <p:cNvSpPr>
            <a:spLocks noChangeArrowheads="1"/>
          </p:cNvSpPr>
          <p:nvPr/>
        </p:nvSpPr>
        <p:spPr bwMode="auto">
          <a:xfrm>
            <a:off x="0" y="1376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endParaRPr lang="en-US"/>
          </a:p>
        </p:txBody>
      </p:sp>
      <p:pic>
        <p:nvPicPr>
          <p:cNvPr id="176132" name="Picture 12" descr="C:\clipart\DMAT\CD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1704975"/>
            <a:ext cx="6789738"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602" name="Picture 2" descr="C:\Clipart\MAPS\Weather-Climate-Etc\wfront_xsect.jpg"/>
          <p:cNvPicPr>
            <a:picLocks noChangeAspect="1" noChangeArrowheads="1"/>
          </p:cNvPicPr>
          <p:nvPr/>
        </p:nvPicPr>
        <p:blipFill>
          <a:blip r:embed="rId3">
            <a:extLst>
              <a:ext uri="{28A0092B-C50C-407E-A947-70E740481C1C}">
                <a14:useLocalDpi xmlns:a14="http://schemas.microsoft.com/office/drawing/2010/main" val="0"/>
              </a:ext>
            </a:extLst>
          </a:blip>
          <a:srcRect b="8913"/>
          <a:stretch>
            <a:fillRect/>
          </a:stretch>
        </p:blipFill>
        <p:spPr bwMode="auto">
          <a:xfrm>
            <a:off x="908050" y="0"/>
            <a:ext cx="7480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542042"/>
      </p:ext>
    </p:extLst>
  </p:cSld>
  <p:clrMapOvr>
    <a:masterClrMapping/>
  </p:clrMapOvr>
  <p:transition spd="med">
    <p:fade thruBlk="1"/>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482" name="Picture 2" descr="C:\Clipart\WEMT\WEMT Dublin Field Helicopter Loading4-modifi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9" y="358598"/>
            <a:ext cx="9005690" cy="60534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5422" y="1117600"/>
            <a:ext cx="4673600" cy="1323439"/>
          </a:xfrm>
          <a:prstGeom prst="rect">
            <a:avLst/>
          </a:prstGeom>
          <a:noFill/>
        </p:spPr>
        <p:txBody>
          <a:bodyPr wrap="square" rtlCol="0">
            <a:spAutoFit/>
          </a:bodyPr>
          <a:lstStyle/>
          <a:p>
            <a:r>
              <a:rPr lang="en-US" sz="8000" dirty="0" smtClean="0"/>
              <a:t>The END</a:t>
            </a:r>
            <a:endParaRPr lang="en-US" sz="8000" dirty="0"/>
          </a:p>
        </p:txBody>
      </p:sp>
      <p:sp>
        <p:nvSpPr>
          <p:cNvPr id="3" name="TextBox 2"/>
          <p:cNvSpPr txBox="1"/>
          <p:nvPr/>
        </p:nvSpPr>
        <p:spPr>
          <a:xfrm>
            <a:off x="1769805" y="5324168"/>
            <a:ext cx="6341807" cy="1200329"/>
          </a:xfrm>
          <a:prstGeom prst="rect">
            <a:avLst/>
          </a:prstGeom>
          <a:noFill/>
        </p:spPr>
        <p:txBody>
          <a:bodyPr wrap="square" rtlCol="0">
            <a:spAutoFit/>
          </a:bodyPr>
          <a:lstStyle/>
          <a:p>
            <a:r>
              <a:rPr lang="en-US" sz="7200" dirty="0" smtClean="0">
                <a:solidFill>
                  <a:srgbClr val="FFFF00"/>
                </a:solidFill>
                <a:latin typeface="Abadi MT Cn" panose="020B0500000000000000" pitchFamily="34" charset="0"/>
              </a:rPr>
              <a:t>conovers.org/ftp</a:t>
            </a:r>
            <a:endParaRPr lang="en-US" sz="7200" dirty="0">
              <a:solidFill>
                <a:srgbClr val="FFFF00"/>
              </a:solidFill>
              <a:latin typeface="Abadi MT Cn" panose="020B0500000000000000" pitchFamily="34" charset="0"/>
            </a:endParaRPr>
          </a:p>
        </p:txBody>
      </p:sp>
    </p:spTree>
    <p:extLst>
      <p:ext uri="{BB962C8B-B14F-4D97-AF65-F5344CB8AC3E}">
        <p14:creationId xmlns:p14="http://schemas.microsoft.com/office/powerpoint/2010/main" val="3030613580"/>
      </p:ext>
    </p:extLst>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626" name="Picture 2" descr="C:\Clipart\MAPS\Weather-Climate-Etc\cf_xsect.jpg"/>
          <p:cNvPicPr>
            <a:picLocks noChangeAspect="1" noChangeArrowheads="1"/>
          </p:cNvPicPr>
          <p:nvPr/>
        </p:nvPicPr>
        <p:blipFill>
          <a:blip r:embed="rId3">
            <a:extLst>
              <a:ext uri="{28A0092B-C50C-407E-A947-70E740481C1C}">
                <a14:useLocalDpi xmlns:a14="http://schemas.microsoft.com/office/drawing/2010/main" val="0"/>
              </a:ext>
            </a:extLst>
          </a:blip>
          <a:srcRect t="728" b="3406"/>
          <a:stretch>
            <a:fillRect/>
          </a:stretch>
        </p:blipFill>
        <p:spPr bwMode="auto">
          <a:xfrm>
            <a:off x="0" y="1128713"/>
            <a:ext cx="9120188"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5613" y="4378325"/>
            <a:ext cx="433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928328"/>
      </p:ext>
    </p:extLst>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2530" name="Picture 3" descr="C:\Clipart\MISC\cyclone-weather-map-2.jpg"/>
          <p:cNvPicPr>
            <a:picLocks noChangeAspect="1" noChangeArrowheads="1"/>
          </p:cNvPicPr>
          <p:nvPr/>
        </p:nvPicPr>
        <p:blipFill>
          <a:blip r:embed="rId3">
            <a:extLst>
              <a:ext uri="{28A0092B-C50C-407E-A947-70E740481C1C}">
                <a14:useLocalDpi xmlns:a14="http://schemas.microsoft.com/office/drawing/2010/main" val="0"/>
              </a:ext>
            </a:extLst>
          </a:blip>
          <a:srcRect b="4662"/>
          <a:stretch>
            <a:fillRect/>
          </a:stretch>
        </p:blipFill>
        <p:spPr bwMode="auto">
          <a:xfrm>
            <a:off x="47625" y="509588"/>
            <a:ext cx="9096375"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663" y="2984500"/>
            <a:ext cx="433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532822"/>
      </p:ext>
    </p:extLst>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803864"/>
      </p:ext>
    </p:extLst>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7" descr="Katrina2005-colorIR"/>
          <p:cNvPicPr>
            <a:picLocks noChangeAspect="1" noChangeArrowheads="1"/>
          </p:cNvPicPr>
          <p:nvPr/>
        </p:nvPicPr>
        <p:blipFill>
          <a:blip r:embed="rId4">
            <a:extLst>
              <a:ext uri="{28A0092B-C50C-407E-A947-70E740481C1C}">
                <a14:useLocalDpi xmlns:a14="http://schemas.microsoft.com/office/drawing/2010/main" val="0"/>
              </a:ext>
            </a:extLst>
          </a:blip>
          <a:srcRect l="12973" t="760" r="-264" b="192"/>
          <a:stretch>
            <a:fillRect/>
          </a:stretch>
        </p:blipFill>
        <p:spPr bwMode="auto">
          <a:xfrm>
            <a:off x="3659188" y="1417638"/>
            <a:ext cx="5260975" cy="434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subTitle" idx="1"/>
          </p:nvPr>
        </p:nvSpPr>
        <p:spPr>
          <a:xfrm>
            <a:off x="1847850" y="5873750"/>
            <a:ext cx="7042150" cy="784225"/>
          </a:xfrm>
          <a:effectLst/>
          <a:extLst>
            <a:ext uri="{AF507438-7753-43E0-B8FC-AC1667EBCBE1}">
              <a14:hiddenEffects xmlns:a14="http://schemas.microsoft.com/office/drawing/2010/main">
                <a:effectLst>
                  <a:outerShdw dist="12700" algn="ctr" rotWithShape="0">
                    <a:srgbClr val="FFFFCC"/>
                  </a:outerShdw>
                </a:effectLst>
              </a14:hiddenEffects>
            </a:ext>
          </a:extLst>
        </p:spPr>
        <p:txBody>
          <a:bodyPr lIns="92075" tIns="46038" rIns="92075" bIns="46038"/>
          <a:lstStyle/>
          <a:p>
            <a:pPr algn="r">
              <a:lnSpc>
                <a:spcPct val="80000"/>
              </a:lnSpc>
            </a:pPr>
            <a:r>
              <a:rPr lang="en-US" sz="4000" smtClean="0"/>
              <a:t>Keith Conover, M.D., FACEP</a:t>
            </a:r>
            <a:br>
              <a:rPr lang="en-US" sz="4000" smtClean="0"/>
            </a:br>
            <a:endParaRPr lang="en-US" sz="4000" smtClean="0"/>
          </a:p>
        </p:txBody>
      </p:sp>
      <p:sp>
        <p:nvSpPr>
          <p:cNvPr id="5124" name="TextBox 1"/>
          <p:cNvSpPr txBox="1">
            <a:spLocks noChangeArrowheads="1"/>
          </p:cNvSpPr>
          <p:nvPr/>
        </p:nvSpPr>
        <p:spPr bwMode="auto">
          <a:xfrm>
            <a:off x="3822700" y="1417638"/>
            <a:ext cx="470852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tencil BT"/>
                <a:cs typeface="Arial" charset="0"/>
              </a:defRPr>
            </a:lvl1pPr>
            <a:lvl2pPr marL="742950" indent="-285750" eaLnBrk="0" hangingPunct="0">
              <a:defRPr sz="2400">
                <a:solidFill>
                  <a:schemeClr val="tx1"/>
                </a:solidFill>
                <a:latin typeface="Stencil BT"/>
                <a:cs typeface="Arial" charset="0"/>
              </a:defRPr>
            </a:lvl2pPr>
            <a:lvl3pPr marL="1143000" indent="-228600" eaLnBrk="0" hangingPunct="0">
              <a:defRPr sz="2400">
                <a:solidFill>
                  <a:schemeClr val="tx1"/>
                </a:solidFill>
                <a:latin typeface="Stencil BT"/>
                <a:cs typeface="Arial" charset="0"/>
              </a:defRPr>
            </a:lvl3pPr>
            <a:lvl4pPr marL="1600200" indent="-228600" eaLnBrk="0" hangingPunct="0">
              <a:defRPr sz="2400">
                <a:solidFill>
                  <a:schemeClr val="tx1"/>
                </a:solidFill>
                <a:latin typeface="Stencil BT"/>
                <a:cs typeface="Arial" charset="0"/>
              </a:defRPr>
            </a:lvl4pPr>
            <a:lvl5pPr marL="2057400" indent="-228600" eaLnBrk="0" hangingPunct="0">
              <a:defRPr sz="2400">
                <a:solidFill>
                  <a:schemeClr val="tx1"/>
                </a:solidFill>
                <a:latin typeface="Stencil BT"/>
                <a:cs typeface="Arial" charset="0"/>
              </a:defRPr>
            </a:lvl5pPr>
            <a:lvl6pPr marL="2514600" indent="-228600" eaLnBrk="0" fontAlgn="base" hangingPunct="0">
              <a:spcBef>
                <a:spcPct val="0"/>
              </a:spcBef>
              <a:spcAft>
                <a:spcPct val="0"/>
              </a:spcAft>
              <a:defRPr sz="2400">
                <a:solidFill>
                  <a:schemeClr val="tx1"/>
                </a:solidFill>
                <a:latin typeface="Stencil BT"/>
                <a:cs typeface="Arial" charset="0"/>
              </a:defRPr>
            </a:lvl6pPr>
            <a:lvl7pPr marL="2971800" indent="-228600" eaLnBrk="0" fontAlgn="base" hangingPunct="0">
              <a:spcBef>
                <a:spcPct val="0"/>
              </a:spcBef>
              <a:spcAft>
                <a:spcPct val="0"/>
              </a:spcAft>
              <a:defRPr sz="2400">
                <a:solidFill>
                  <a:schemeClr val="tx1"/>
                </a:solidFill>
                <a:latin typeface="Stencil BT"/>
                <a:cs typeface="Arial" charset="0"/>
              </a:defRPr>
            </a:lvl7pPr>
            <a:lvl8pPr marL="3429000" indent="-228600" eaLnBrk="0" fontAlgn="base" hangingPunct="0">
              <a:spcBef>
                <a:spcPct val="0"/>
              </a:spcBef>
              <a:spcAft>
                <a:spcPct val="0"/>
              </a:spcAft>
              <a:defRPr sz="2400">
                <a:solidFill>
                  <a:schemeClr val="tx1"/>
                </a:solidFill>
                <a:latin typeface="Stencil BT"/>
                <a:cs typeface="Arial" charset="0"/>
              </a:defRPr>
            </a:lvl8pPr>
            <a:lvl9pPr marL="3886200" indent="-228600" eaLnBrk="0" fontAlgn="base" hangingPunct="0">
              <a:spcBef>
                <a:spcPct val="0"/>
              </a:spcBef>
              <a:spcAft>
                <a:spcPct val="0"/>
              </a:spcAft>
              <a:defRPr sz="2400">
                <a:solidFill>
                  <a:schemeClr val="tx1"/>
                </a:solidFill>
                <a:latin typeface="Stencil BT"/>
                <a:cs typeface="Arial" charset="0"/>
              </a:defRPr>
            </a:lvl9pPr>
          </a:lstStyle>
          <a:p>
            <a:pPr algn="ctr" eaLnBrk="1" hangingPunct="1"/>
            <a:r>
              <a:rPr lang="en-US" sz="4400" dirty="0" smtClean="0">
                <a:solidFill>
                  <a:srgbClr val="FFFF00"/>
                </a:solidFill>
                <a:effectLst>
                  <a:outerShdw blurRad="38100" dist="38100" dir="2700000" algn="tl">
                    <a:srgbClr val="000000">
                      <a:alpha val="43137"/>
                    </a:srgbClr>
                  </a:outerShdw>
                </a:effectLst>
              </a:rPr>
              <a:t>Austere EMS Standards of Care: </a:t>
            </a:r>
            <a:br>
              <a:rPr lang="en-US" sz="4400" dirty="0" smtClean="0">
                <a:solidFill>
                  <a:srgbClr val="FFFF00"/>
                </a:solidFill>
                <a:effectLst>
                  <a:outerShdw blurRad="38100" dist="38100" dir="2700000" algn="tl">
                    <a:srgbClr val="000000">
                      <a:alpha val="43137"/>
                    </a:srgbClr>
                  </a:outerShdw>
                </a:effectLst>
              </a:rPr>
            </a:br>
            <a:r>
              <a:rPr lang="en-US" sz="4400" dirty="0" smtClean="0">
                <a:solidFill>
                  <a:srgbClr val="FFFF00"/>
                </a:solidFill>
                <a:effectLst>
                  <a:outerShdw blurRad="38100" dist="38100" dir="2700000" algn="tl">
                    <a:srgbClr val="000000">
                      <a:alpha val="43137"/>
                    </a:srgbClr>
                  </a:outerShdw>
                </a:effectLst>
              </a:rPr>
              <a:t/>
            </a:r>
            <a:br>
              <a:rPr lang="en-US" sz="4400" dirty="0" smtClean="0">
                <a:solidFill>
                  <a:srgbClr val="FFFF00"/>
                </a:solidFill>
                <a:effectLst>
                  <a:outerShdw blurRad="38100" dist="38100" dir="2700000" algn="tl">
                    <a:srgbClr val="000000">
                      <a:alpha val="43137"/>
                    </a:srgbClr>
                  </a:outerShdw>
                </a:effectLst>
              </a:rPr>
            </a:br>
            <a:r>
              <a:rPr lang="en-US" sz="4400" dirty="0" smtClean="0">
                <a:solidFill>
                  <a:srgbClr val="FFFF00"/>
                </a:solidFill>
                <a:effectLst>
                  <a:outerShdw blurRad="38100" dist="38100" dir="2700000" algn="tl">
                    <a:srgbClr val="000000">
                      <a:alpha val="43137"/>
                    </a:srgbClr>
                  </a:outerShdw>
                </a:effectLst>
              </a:rPr>
              <a:t>Principles and Practice</a:t>
            </a:r>
            <a:endParaRPr lang="en-US" sz="440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1890888" y="3002214"/>
            <a:ext cx="1661993" cy="2879298"/>
          </a:xfrm>
          <a:prstGeom prst="rect">
            <a:avLst/>
          </a:prstGeom>
        </p:spPr>
        <p:txBody>
          <a:bodyPr vert="vert270" wrap="square">
            <a:spAutoFit/>
          </a:bodyPr>
          <a:lstStyle/>
          <a:p>
            <a:pPr algn="ctr"/>
            <a:r>
              <a:rPr lang="en-US" sz="3200" dirty="0" smtClean="0">
                <a:solidFill>
                  <a:srgbClr val="DDDDDD"/>
                </a:solidFill>
              </a:rPr>
              <a:t>tactical</a:t>
            </a:r>
          </a:p>
          <a:p>
            <a:pPr algn="ctr"/>
            <a:r>
              <a:rPr lang="en-US" sz="3200" dirty="0" smtClean="0">
                <a:solidFill>
                  <a:srgbClr val="DDDDDD"/>
                </a:solidFill>
              </a:rPr>
              <a:t>disaster</a:t>
            </a:r>
          </a:p>
          <a:p>
            <a:pPr algn="ctr"/>
            <a:r>
              <a:rPr lang="en-US" sz="3200" dirty="0" smtClean="0">
                <a:solidFill>
                  <a:srgbClr val="DDDDDD"/>
                </a:solidFill>
              </a:rPr>
              <a:t>wilderness</a:t>
            </a:r>
            <a:endParaRPr lang="en-US" sz="3200" dirty="0">
              <a:solidFill>
                <a:srgbClr val="DDDDDD"/>
              </a:solidFill>
            </a:endParaRPr>
          </a:p>
        </p:txBody>
      </p:sp>
    </p:spTree>
    <p:extLst>
      <p:ext uri="{BB962C8B-B14F-4D97-AF65-F5344CB8AC3E}">
        <p14:creationId xmlns:p14="http://schemas.microsoft.com/office/powerpoint/2010/main" val="4221906973"/>
      </p:ext>
    </p:extLst>
  </p:cSld>
  <p:clrMapOvr>
    <a:overrideClrMapping bg1="dk2" tx1="lt1" bg2="dk1" tx2="lt2" accent1="accent1" accent2="accent2" accent3="accent3" accent4="accent4" accent5="accent5" accent6="accent6" hlink="hlink" folHlink="folHlink"/>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2"/>
        </a:solidFill>
        <a:effectLst/>
      </p:bgPr>
    </p:bg>
    <p:spTree>
      <p:nvGrpSpPr>
        <p:cNvPr id="1" name=""/>
        <p:cNvGrpSpPr/>
        <p:nvPr/>
      </p:nvGrpSpPr>
      <p:grpSpPr>
        <a:xfrm>
          <a:off x="0" y="0"/>
          <a:ext cx="0" cy="0"/>
          <a:chOff x="0" y="0"/>
          <a:chExt cx="0" cy="0"/>
        </a:xfrm>
      </p:grpSpPr>
      <p:pic>
        <p:nvPicPr>
          <p:cNvPr id="29698" name="Picture 2" descr="400-rap"/>
          <p:cNvPicPr>
            <a:picLocks noChangeAspect="1" noChangeArrowheads="1"/>
          </p:cNvPicPr>
          <p:nvPr/>
        </p:nvPicPr>
        <p:blipFill>
          <a:blip r:embed="rId4">
            <a:extLst>
              <a:ext uri="{28A0092B-C50C-407E-A947-70E740481C1C}">
                <a14:useLocalDpi xmlns:a14="http://schemas.microsoft.com/office/drawing/2010/main" val="0"/>
              </a:ext>
            </a:extLst>
          </a:blip>
          <a:srcRect b="2222"/>
          <a:stretch>
            <a:fillRect/>
          </a:stretch>
        </p:blipFill>
        <p:spPr bwMode="auto">
          <a:xfrm>
            <a:off x="0" y="0"/>
            <a:ext cx="4718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Handline belay"/>
          <p:cNvPicPr>
            <a:picLocks noChangeAspect="1" noChangeArrowheads="1"/>
          </p:cNvPicPr>
          <p:nvPr/>
        </p:nvPicPr>
        <p:blipFill>
          <a:blip r:embed="rId5">
            <a:extLst>
              <a:ext uri="{28A0092B-C50C-407E-A947-70E740481C1C}">
                <a14:useLocalDpi xmlns:a14="http://schemas.microsoft.com/office/drawing/2010/main" val="0"/>
              </a:ext>
            </a:extLst>
          </a:blip>
          <a:srcRect l="4256" t="1027" r="6093" b="1266"/>
          <a:stretch>
            <a:fillRect/>
          </a:stretch>
        </p:blipFill>
        <p:spPr bwMode="auto">
          <a:xfrm>
            <a:off x="4692650" y="0"/>
            <a:ext cx="4451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4"/>
          <p:cNvSpPr>
            <a:spLocks noGrp="1" noChangeArrowheads="1"/>
          </p:cNvSpPr>
          <p:nvPr>
            <p:ph type="body" idx="1"/>
          </p:nvPr>
        </p:nvSpPr>
        <p:spPr>
          <a:xfrm>
            <a:off x="1371600" y="762000"/>
            <a:ext cx="6553200" cy="4114800"/>
          </a:xfrm>
        </p:spPr>
        <p:txBody>
          <a:bodyPr/>
          <a:lstStyle/>
          <a:p>
            <a:pPr algn="ctr">
              <a:buFontTx/>
              <a:buNone/>
            </a:pPr>
            <a:r>
              <a:rPr lang="en-US" sz="4400" b="0" smtClean="0">
                <a:latin typeface="Flare Gothic" pitchFamily="18" charset="0"/>
              </a:rPr>
              <a:t>Time</a:t>
            </a:r>
          </a:p>
          <a:p>
            <a:pPr algn="ctr">
              <a:buFontTx/>
              <a:buNone/>
            </a:pPr>
            <a:r>
              <a:rPr lang="en-US" sz="4400" b="0" smtClean="0">
                <a:latin typeface="Flare Gothic" pitchFamily="18" charset="0"/>
              </a:rPr>
              <a:t>Distance</a:t>
            </a:r>
          </a:p>
          <a:p>
            <a:pPr algn="ctr">
              <a:buFontTx/>
              <a:buNone/>
            </a:pPr>
            <a:r>
              <a:rPr lang="en-US" sz="4400" b="0" smtClean="0">
                <a:latin typeface="Flare Gothic" pitchFamily="18" charset="0"/>
              </a:rPr>
              <a:t>Equipment</a:t>
            </a:r>
          </a:p>
          <a:p>
            <a:pPr algn="ctr">
              <a:buFontTx/>
              <a:buNone/>
            </a:pPr>
            <a:r>
              <a:rPr lang="en-US" sz="4400" b="0" smtClean="0">
                <a:latin typeface="Flare Gothic" pitchFamily="18" charset="0"/>
              </a:rPr>
              <a:t>Terrain</a:t>
            </a:r>
          </a:p>
          <a:p>
            <a:pPr algn="ctr">
              <a:buFontTx/>
              <a:buNone/>
            </a:pPr>
            <a:r>
              <a:rPr lang="en-US" sz="4400" b="0" smtClean="0">
                <a:latin typeface="Flare Gothic" pitchFamily="18" charset="0"/>
              </a:rPr>
              <a:t>Weather</a:t>
            </a:r>
          </a:p>
        </p:txBody>
      </p:sp>
      <p:pic>
        <p:nvPicPr>
          <p:cNvPr id="29701" name="Picture 5" descr="starlife blue orange Hot Edges"/>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025" y="590550"/>
            <a:ext cx="885825"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5342870"/>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89" y="0"/>
            <a:ext cx="903111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69843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6" name="Rectangle 2"/>
          <p:cNvSpPr>
            <a:spLocks noGrp="1" noChangeArrowheads="1"/>
          </p:cNvSpPr>
          <p:nvPr>
            <p:ph type="title"/>
          </p:nvPr>
        </p:nvSpPr>
        <p:spPr>
          <a:xfrm>
            <a:off x="2039938" y="544513"/>
            <a:ext cx="6591300" cy="1208087"/>
          </a:xfrm>
        </p:spPr>
        <p:txBody>
          <a:bodyPr/>
          <a:lstStyle/>
          <a:p>
            <a:pPr>
              <a:defRPr/>
            </a:pPr>
            <a:r>
              <a:rPr lang="en-US" sz="4000" dirty="0" smtClean="0"/>
              <a:t>Objectives - conovers.org/ftp</a:t>
            </a:r>
            <a:r>
              <a:rPr lang="en-US" sz="4800" dirty="0" smtClean="0"/>
              <a:t/>
            </a:r>
            <a:br>
              <a:rPr lang="en-US" sz="4800" dirty="0" smtClean="0"/>
            </a:br>
            <a:endParaRPr lang="en-US" sz="4800" dirty="0" smtClean="0"/>
          </a:p>
        </p:txBody>
      </p:sp>
      <p:sp>
        <p:nvSpPr>
          <p:cNvPr id="28675" name="Rectangle 3"/>
          <p:cNvSpPr>
            <a:spLocks noGrp="1" noChangeArrowheads="1"/>
          </p:cNvSpPr>
          <p:nvPr>
            <p:ph type="body" idx="1"/>
          </p:nvPr>
        </p:nvSpPr>
        <p:spPr>
          <a:xfrm>
            <a:off x="609600" y="1662113"/>
            <a:ext cx="8255000" cy="4733925"/>
          </a:xfrm>
        </p:spPr>
        <p:txBody>
          <a:bodyPr/>
          <a:lstStyle/>
          <a:p>
            <a:pPr>
              <a:lnSpc>
                <a:spcPct val="90000"/>
              </a:lnSpc>
            </a:pPr>
            <a:r>
              <a:rPr lang="en-US" sz="2800" dirty="0" smtClean="0"/>
              <a:t>Discuss how the following austere contexts affect the standard of care: time, distance, equipment, terrain, and weather.</a:t>
            </a:r>
          </a:p>
          <a:p>
            <a:pPr>
              <a:lnSpc>
                <a:spcPct val="90000"/>
              </a:lnSpc>
            </a:pPr>
            <a:r>
              <a:rPr lang="en-US" sz="2800" dirty="0" smtClean="0"/>
              <a:t>Discuss how to make the decision whether to follow a “street” or an “austere” standard of care, including consideration of: the specific medical or surgical condition, the natural history of the condition, and the context .</a:t>
            </a:r>
          </a:p>
          <a:p>
            <a:pPr>
              <a:lnSpc>
                <a:spcPct val="90000"/>
              </a:lnSpc>
            </a:pPr>
            <a:r>
              <a:rPr lang="en-US" sz="2800" dirty="0" smtClean="0"/>
              <a:t>Discuss the regulatory, legal, ethical and moral aspects of deviating from “street” standards of care. </a:t>
            </a:r>
          </a:p>
          <a:p>
            <a:pPr>
              <a:lnSpc>
                <a:spcPct val="90000"/>
              </a:lnSpc>
            </a:pPr>
            <a:r>
              <a:rPr lang="en-US" sz="2800" dirty="0" smtClean="0"/>
              <a:t>Address the “doctrine of necessity” and the potential conflict between context-dependent standards of care and “street” EMS protocols.</a:t>
            </a:r>
          </a:p>
        </p:txBody>
      </p:sp>
    </p:spTree>
    <p:extLst>
      <p:ext uri="{BB962C8B-B14F-4D97-AF65-F5344CB8AC3E}">
        <p14:creationId xmlns:p14="http://schemas.microsoft.com/office/powerpoint/2010/main" val="3036390848"/>
      </p:ext>
    </p:extLst>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50" name="Rectangle 2"/>
          <p:cNvSpPr>
            <a:spLocks noGrp="1" noChangeArrowheads="1"/>
          </p:cNvSpPr>
          <p:nvPr>
            <p:ph type="title"/>
          </p:nvPr>
        </p:nvSpPr>
        <p:spPr/>
        <p:txBody>
          <a:bodyPr/>
          <a:lstStyle/>
          <a:p>
            <a:pPr>
              <a:defRPr/>
            </a:pPr>
            <a:r>
              <a:rPr lang="en-US" dirty="0" smtClean="0"/>
              <a:t>Different Standards of Care</a:t>
            </a:r>
          </a:p>
        </p:txBody>
      </p:sp>
      <p:sp>
        <p:nvSpPr>
          <p:cNvPr id="172035" name="Rectangle 3"/>
          <p:cNvSpPr>
            <a:spLocks noGrp="1" noChangeArrowheads="1"/>
          </p:cNvSpPr>
          <p:nvPr>
            <p:ph type="body" idx="1"/>
          </p:nvPr>
        </p:nvSpPr>
        <p:spPr>
          <a:xfrm>
            <a:off x="1847850" y="1981200"/>
            <a:ext cx="3665538" cy="4414838"/>
          </a:xfrm>
        </p:spPr>
        <p:txBody>
          <a:bodyPr/>
          <a:lstStyle/>
          <a:p>
            <a:r>
              <a:rPr lang="en-US" dirty="0" smtClean="0"/>
              <a:t>Wilderness Medical Society</a:t>
            </a:r>
          </a:p>
          <a:p>
            <a:r>
              <a:rPr lang="en-US" dirty="0" smtClean="0"/>
              <a:t>Practice Guidelines</a:t>
            </a:r>
          </a:p>
          <a:p>
            <a:r>
              <a:rPr lang="en-US" dirty="0" smtClean="0"/>
              <a:t>for Wilderness Emergency Care</a:t>
            </a:r>
          </a:p>
          <a:p>
            <a:r>
              <a:rPr lang="en-US" dirty="0" smtClean="0"/>
              <a:t>also applies to disasters, tactical</a:t>
            </a:r>
            <a:endParaRPr lang="en-US" dirty="0" smtClean="0">
              <a:solidFill>
                <a:srgbClr val="FFFF00"/>
              </a:solidFill>
            </a:endParaRPr>
          </a:p>
        </p:txBody>
      </p:sp>
      <p:pic>
        <p:nvPicPr>
          <p:cNvPr id="13315" name="Picture 3" descr="C:\Clipart\Austere EMS\WMS-Practice-Guidelin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9290" y="1422401"/>
            <a:ext cx="3341416" cy="52620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9994440"/>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ctrTitle"/>
          </p:nvPr>
        </p:nvSpPr>
        <p:spPr>
          <a:xfrm>
            <a:off x="3862388" y="1447800"/>
            <a:ext cx="4910137" cy="4835525"/>
          </a:xfrm>
        </p:spPr>
        <p:txBody>
          <a:bodyPr/>
          <a:lstStyle/>
          <a:p>
            <a:pPr>
              <a:defRPr/>
            </a:pPr>
            <a:r>
              <a:rPr lang="en-US" sz="8800" dirty="0" smtClean="0"/>
              <a:t>Bike Accident</a:t>
            </a:r>
          </a:p>
        </p:txBody>
      </p:sp>
    </p:spTree>
    <p:extLst>
      <p:ext uri="{BB962C8B-B14F-4D97-AF65-F5344CB8AC3E}">
        <p14:creationId xmlns:p14="http://schemas.microsoft.com/office/powerpoint/2010/main" val="3258694306"/>
      </p:ext>
    </p:extLst>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56" y="0"/>
            <a:ext cx="8571577" cy="686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0057451"/>
      </p:ext>
    </p:extLst>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596860"/>
      </p:ext>
    </p:extLst>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ctrTitle"/>
          </p:nvPr>
        </p:nvSpPr>
        <p:spPr>
          <a:xfrm>
            <a:off x="3862388" y="1447800"/>
            <a:ext cx="4910137" cy="4835525"/>
          </a:xfrm>
        </p:spPr>
        <p:txBody>
          <a:bodyPr/>
          <a:lstStyle/>
          <a:p>
            <a:pPr>
              <a:defRPr/>
            </a:pPr>
            <a:r>
              <a:rPr lang="en-US" sz="8800" dirty="0" smtClean="0"/>
              <a:t>ED-ED Interhospital Transfer</a:t>
            </a:r>
          </a:p>
        </p:txBody>
      </p:sp>
    </p:spTree>
    <p:extLst>
      <p:ext uri="{BB962C8B-B14F-4D97-AF65-F5344CB8AC3E}">
        <p14:creationId xmlns:p14="http://schemas.microsoft.com/office/powerpoint/2010/main" val="1215204378"/>
      </p:ext>
    </p:extLst>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ctrTitle"/>
          </p:nvPr>
        </p:nvSpPr>
        <p:spPr>
          <a:xfrm>
            <a:off x="3862388" y="1447800"/>
            <a:ext cx="4910137" cy="4835525"/>
          </a:xfrm>
        </p:spPr>
        <p:txBody>
          <a:bodyPr/>
          <a:lstStyle/>
          <a:p>
            <a:pPr>
              <a:defRPr/>
            </a:pPr>
            <a:r>
              <a:rPr lang="en-US" sz="8800" dirty="0" smtClean="0"/>
              <a:t>Stable Cervical Spine Fx</a:t>
            </a:r>
          </a:p>
        </p:txBody>
      </p:sp>
    </p:spTree>
    <p:extLst>
      <p:ext uri="{BB962C8B-B14F-4D97-AF65-F5344CB8AC3E}">
        <p14:creationId xmlns:p14="http://schemas.microsoft.com/office/powerpoint/2010/main" val="53031064"/>
      </p:ext>
    </p:extLst>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18" name="Picture 5" descr="C:\clipart\Medical\GoodS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325"/>
            <a:ext cx="8894763" cy="667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3" name="Picture 3" descr="C:\Clipart\Austere EMS\Good-Sam-to-Yale-Med-Cen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4926"/>
            <a:ext cx="9161149" cy="56791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6" name="Picture 7" descr="C:\clipart\Medical\Long_Island_Landsat_Mosa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5688"/>
            <a:ext cx="9096375"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4" descr="_Hancock_Medical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2290" name="Object 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2394" name="Slide" r:id="rId4" imgW="4572147" imgH="3428904" progId="PowerPoint.Slide.8">
                  <p:embed/>
                </p:oleObj>
              </mc:Choice>
              <mc:Fallback>
                <p:oleObj name="Slide" r:id="rId4" imgW="4572147" imgH="3428904" progId="PowerPoint.Slid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338" name="Picture 2" descr="C:\clipart\Austere EMS\mountain-bike-accident-tweak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32" y="32213"/>
            <a:ext cx="7849892" cy="682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764322"/>
      </p:ext>
    </p:extLst>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4" descr="_Gulfport_Casi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6" name="Picture 7" descr="C:\clipart\Medical\Long_Island_Landsat_Mosa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5688"/>
            <a:ext cx="9096375"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707130"/>
      </p:ext>
    </p:extLst>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314" name="Picture 2" descr="C:\clipart\SAR\BMJ-No-Backboard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2922"/>
            <a:ext cx="9150200" cy="571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898517"/>
      </p:ext>
    </p:extLst>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04581"/>
      </p:ext>
    </p:extLst>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ctrTitle"/>
          </p:nvPr>
        </p:nvSpPr>
        <p:spPr>
          <a:xfrm>
            <a:off x="3862388" y="1447800"/>
            <a:ext cx="4910137" cy="4835525"/>
          </a:xfrm>
        </p:spPr>
        <p:txBody>
          <a:bodyPr/>
          <a:lstStyle/>
          <a:p>
            <a:pPr>
              <a:defRPr/>
            </a:pPr>
            <a:r>
              <a:rPr lang="en-US" sz="8800" dirty="0" smtClean="0"/>
              <a:t>Open </a:t>
            </a:r>
            <a:br>
              <a:rPr lang="en-US" sz="8800" dirty="0" smtClean="0"/>
            </a:br>
            <a:r>
              <a:rPr lang="en-US" sz="8800" dirty="0" smtClean="0"/>
              <a:t>Ankle Fracture</a:t>
            </a:r>
          </a:p>
        </p:txBody>
      </p:sp>
    </p:spTree>
    <p:extLst>
      <p:ext uri="{BB962C8B-B14F-4D97-AF65-F5344CB8AC3E}">
        <p14:creationId xmlns:p14="http://schemas.microsoft.com/office/powerpoint/2010/main" val="152178825"/>
      </p:ext>
    </p:extLst>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78883" name="Picture 3" descr="C:\Clipart\Austere EMS\Open-Ankle-Frac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 y="0"/>
            <a:ext cx="9130050" cy="684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618032"/>
      </p:ext>
    </p:extLst>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77858" name="Picture 2" descr="C:\Clipart\Austere EMS\LIFE_mag_August12_1966_The_Texas_Sniper_COVER.jpg"/>
          <p:cNvPicPr>
            <a:picLocks noChangeAspect="1" noChangeArrowheads="1"/>
          </p:cNvPicPr>
          <p:nvPr/>
        </p:nvPicPr>
        <p:blipFill rotWithShape="1">
          <a:blip r:embed="rId3">
            <a:extLst>
              <a:ext uri="{28A0092B-C50C-407E-A947-70E740481C1C}">
                <a14:useLocalDpi xmlns:a14="http://schemas.microsoft.com/office/drawing/2010/main" val="0"/>
              </a:ext>
            </a:extLst>
          </a:blip>
          <a:srcRect l="3129" t="2104" r="3335" b="2609"/>
          <a:stretch/>
        </p:blipFill>
        <p:spPr bwMode="auto">
          <a:xfrm>
            <a:off x="2063153" y="53164"/>
            <a:ext cx="5161736" cy="6804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062976"/>
      </p:ext>
    </p:extLst>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63522" name="Picture 2" descr="C:\Clipart\Austere EMS\Texas-Tower-Aeri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5422"/>
            <a:ext cx="9125951" cy="57800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87260"/>
      </p:ext>
    </p:extLst>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ctrTitle"/>
          </p:nvPr>
        </p:nvSpPr>
        <p:spPr>
          <a:xfrm>
            <a:off x="3862388" y="1447800"/>
            <a:ext cx="4910137" cy="4835525"/>
          </a:xfrm>
        </p:spPr>
        <p:txBody>
          <a:bodyPr/>
          <a:lstStyle/>
          <a:p>
            <a:pPr>
              <a:defRPr/>
            </a:pPr>
            <a:r>
              <a:rPr lang="en-US" sz="8800" dirty="0" smtClean="0"/>
              <a:t>More Examples:</a:t>
            </a:r>
          </a:p>
        </p:txBody>
      </p:sp>
    </p:spTree>
    <p:extLst>
      <p:ext uri="{BB962C8B-B14F-4D97-AF65-F5344CB8AC3E}">
        <p14:creationId xmlns:p14="http://schemas.microsoft.com/office/powerpoint/2010/main" val="2591831030"/>
      </p:ext>
    </p:extLst>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ctrTitle"/>
          </p:nvPr>
        </p:nvSpPr>
        <p:spPr>
          <a:xfrm>
            <a:off x="3862388" y="1447800"/>
            <a:ext cx="4910137" cy="4835525"/>
          </a:xfrm>
        </p:spPr>
        <p:txBody>
          <a:bodyPr/>
          <a:lstStyle/>
          <a:p>
            <a:pPr>
              <a:defRPr/>
            </a:pPr>
            <a:r>
              <a:rPr lang="en-US" sz="8800" dirty="0" smtClean="0"/>
              <a:t>“Street” Standard of Care?</a:t>
            </a:r>
          </a:p>
        </p:txBody>
      </p:sp>
    </p:spTree>
    <p:extLst>
      <p:ext uri="{BB962C8B-B14F-4D97-AF65-F5344CB8AC3E}">
        <p14:creationId xmlns:p14="http://schemas.microsoft.com/office/powerpoint/2010/main" val="206044312"/>
      </p:ext>
    </p:extLst>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Care: Examples</a:t>
            </a:r>
            <a:endParaRPr lang="en-US" dirty="0"/>
          </a:p>
        </p:txBody>
      </p:sp>
      <p:sp>
        <p:nvSpPr>
          <p:cNvPr id="3" name="Content Placeholder 2"/>
          <p:cNvSpPr>
            <a:spLocks noGrp="1"/>
          </p:cNvSpPr>
          <p:nvPr>
            <p:ph idx="1"/>
          </p:nvPr>
        </p:nvSpPr>
        <p:spPr/>
        <p:txBody>
          <a:bodyPr/>
          <a:lstStyle/>
          <a:p>
            <a:r>
              <a:rPr lang="en-US" sz="4800" dirty="0" smtClean="0">
                <a:solidFill>
                  <a:srgbClr val="FFFF00"/>
                </a:solidFill>
                <a:latin typeface="Korinna" pitchFamily="18" charset="0"/>
              </a:rPr>
              <a:t>CPR</a:t>
            </a:r>
          </a:p>
          <a:p>
            <a:r>
              <a:rPr lang="en-US" sz="4800" dirty="0" smtClean="0">
                <a:latin typeface="Korinna" pitchFamily="18" charset="0"/>
              </a:rPr>
              <a:t>Wounds</a:t>
            </a:r>
          </a:p>
          <a:p>
            <a:r>
              <a:rPr lang="en-US" sz="4800" dirty="0" smtClean="0">
                <a:latin typeface="Korinna" pitchFamily="18" charset="0"/>
              </a:rPr>
              <a:t>Dislocations</a:t>
            </a:r>
          </a:p>
          <a:p>
            <a:r>
              <a:rPr lang="en-US" sz="4800" dirty="0" smtClean="0">
                <a:latin typeface="Korinna" pitchFamily="18" charset="0"/>
              </a:rPr>
              <a:t>Impaled Objects</a:t>
            </a:r>
          </a:p>
          <a:p>
            <a:endParaRPr lang="en-US" sz="4800" dirty="0">
              <a:latin typeface="Korinna" pitchFamily="18" charset="0"/>
            </a:endParaRPr>
          </a:p>
        </p:txBody>
      </p:sp>
    </p:spTree>
    <p:extLst>
      <p:ext uri="{BB962C8B-B14F-4D97-AF65-F5344CB8AC3E}">
        <p14:creationId xmlns:p14="http://schemas.microsoft.com/office/powerpoint/2010/main" val="960538565"/>
      </p:ext>
    </p:extLst>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Care: Examples</a:t>
            </a:r>
            <a:endParaRPr lang="en-US" dirty="0"/>
          </a:p>
        </p:txBody>
      </p:sp>
      <p:sp>
        <p:nvSpPr>
          <p:cNvPr id="3" name="Content Placeholder 2"/>
          <p:cNvSpPr>
            <a:spLocks noGrp="1"/>
          </p:cNvSpPr>
          <p:nvPr>
            <p:ph idx="1"/>
          </p:nvPr>
        </p:nvSpPr>
        <p:spPr/>
        <p:txBody>
          <a:bodyPr/>
          <a:lstStyle/>
          <a:p>
            <a:r>
              <a:rPr lang="en-US" sz="4800" dirty="0" smtClean="0">
                <a:solidFill>
                  <a:srgbClr val="FFFF00"/>
                </a:solidFill>
                <a:latin typeface="Korinna" pitchFamily="18" charset="0"/>
              </a:rPr>
              <a:t>CPR</a:t>
            </a:r>
          </a:p>
          <a:p>
            <a:r>
              <a:rPr lang="en-US" sz="4800" dirty="0" smtClean="0">
                <a:latin typeface="Korinna" pitchFamily="18" charset="0"/>
              </a:rPr>
              <a:t>Wounds</a:t>
            </a:r>
          </a:p>
          <a:p>
            <a:r>
              <a:rPr lang="en-US" sz="4800" dirty="0" smtClean="0">
                <a:latin typeface="Korinna" pitchFamily="18" charset="0"/>
              </a:rPr>
              <a:t>Dislocations</a:t>
            </a:r>
          </a:p>
          <a:p>
            <a:pPr marL="0" indent="0">
              <a:buNone/>
            </a:pPr>
            <a:endParaRPr lang="en-US" sz="4800" dirty="0">
              <a:latin typeface="Korinna" pitchFamily="18" charset="0"/>
            </a:endParaRPr>
          </a:p>
        </p:txBody>
      </p:sp>
    </p:spTree>
    <p:extLst>
      <p:ext uri="{BB962C8B-B14F-4D97-AF65-F5344CB8AC3E}">
        <p14:creationId xmlns:p14="http://schemas.microsoft.com/office/powerpoint/2010/main" val="4080861142"/>
      </p:ext>
    </p:extLst>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314" name="Picture 2" descr="C:\Clipart\Austere EMS\CPR-Fie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0" cy="6697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579776"/>
      </p:ext>
    </p:extLst>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Austere EMS: CPR</a:t>
            </a:r>
            <a:endParaRPr lang="en-US" dirty="0"/>
          </a:p>
        </p:txBody>
      </p:sp>
      <p:sp>
        <p:nvSpPr>
          <p:cNvPr id="3" name="Content Placeholder 2"/>
          <p:cNvSpPr>
            <a:spLocks noGrp="1"/>
          </p:cNvSpPr>
          <p:nvPr>
            <p:ph idx="1"/>
          </p:nvPr>
        </p:nvSpPr>
        <p:spPr>
          <a:xfrm>
            <a:off x="1847850" y="1364673"/>
            <a:ext cx="6610350" cy="5031365"/>
          </a:xfrm>
        </p:spPr>
        <p:txBody>
          <a:bodyPr/>
          <a:lstStyle/>
          <a:p>
            <a:r>
              <a:rPr lang="en-US" dirty="0" smtClean="0"/>
              <a:t>Long-term survival from CPR on the street?</a:t>
            </a:r>
          </a:p>
          <a:p>
            <a:pPr lvl="1"/>
            <a:r>
              <a:rPr lang="en-US" dirty="0" smtClean="0"/>
              <a:t>3-10% (15% in City </a:t>
            </a:r>
            <a:r>
              <a:rPr lang="en-US" smtClean="0"/>
              <a:t>of Pittsburgh) </a:t>
            </a:r>
            <a:endParaRPr lang="en-US" dirty="0" smtClean="0"/>
          </a:p>
          <a:p>
            <a:pPr lvl="1"/>
            <a:r>
              <a:rPr lang="en-US" dirty="0" smtClean="0"/>
              <a:t>Traumatic Arrest (urban): &lt;5% </a:t>
            </a:r>
            <a:br>
              <a:rPr lang="en-US" dirty="0" smtClean="0"/>
            </a:br>
            <a:r>
              <a:rPr lang="en-US" dirty="0" smtClean="0"/>
              <a:t>(</a:t>
            </a:r>
            <a:r>
              <a:rPr lang="en-US" dirty="0"/>
              <a:t>17% if include arrest in </a:t>
            </a:r>
            <a:r>
              <a:rPr lang="en-US" dirty="0" smtClean="0"/>
              <a:t>ED)</a:t>
            </a:r>
            <a:br>
              <a:rPr lang="en-US" dirty="0" smtClean="0"/>
            </a:br>
            <a:r>
              <a:rPr lang="en-US" dirty="0" smtClean="0"/>
              <a:t>most survivors had tension PTX </a:t>
            </a: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6055" y="3820363"/>
            <a:ext cx="5584536" cy="2888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266208"/>
      </p:ext>
    </p:extLst>
  </p:cSld>
  <p:clrMapOvr>
    <a:masterClrMapping/>
  </p:clrMapOvr>
  <p:transition spd="med">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Austere EMS: CPR</a:t>
            </a:r>
            <a:endParaRPr lang="en-US" dirty="0"/>
          </a:p>
        </p:txBody>
      </p:sp>
      <p:sp>
        <p:nvSpPr>
          <p:cNvPr id="3" name="Content Placeholder 2"/>
          <p:cNvSpPr>
            <a:spLocks noGrp="1"/>
          </p:cNvSpPr>
          <p:nvPr>
            <p:ph idx="1"/>
          </p:nvPr>
        </p:nvSpPr>
        <p:spPr>
          <a:xfrm>
            <a:off x="4862944" y="1489364"/>
            <a:ext cx="3858492" cy="4906674"/>
          </a:xfrm>
        </p:spPr>
        <p:txBody>
          <a:bodyPr/>
          <a:lstStyle/>
          <a:p>
            <a:r>
              <a:rPr lang="en-US" dirty="0" smtClean="0"/>
              <a:t>Special Situations:</a:t>
            </a:r>
          </a:p>
          <a:p>
            <a:pPr lvl="1"/>
            <a:r>
              <a:rPr lang="en-US" dirty="0" smtClean="0"/>
              <a:t>Hypothermia/Coldwater Submersion/Avalanche Burial</a:t>
            </a:r>
          </a:p>
          <a:p>
            <a:pPr lvl="1"/>
            <a:r>
              <a:rPr lang="en-US" dirty="0" smtClean="0"/>
              <a:t>Lightning Strike</a:t>
            </a:r>
          </a:p>
          <a:p>
            <a:pPr lvl="1"/>
            <a:endParaRPr lang="en-US" dirty="0"/>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745" y="2279070"/>
            <a:ext cx="4384964" cy="3242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585038"/>
      </p:ext>
    </p:extLst>
  </p:cSld>
  <p:clrMapOvr>
    <a:masterClrMapping/>
  </p:clrMapOvr>
  <p:transition spd="med">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Austere EMS: CPR</a:t>
            </a:r>
            <a:endParaRPr lang="en-US" dirty="0"/>
          </a:p>
        </p:txBody>
      </p:sp>
      <p:sp>
        <p:nvSpPr>
          <p:cNvPr id="3" name="Content Placeholder 2"/>
          <p:cNvSpPr>
            <a:spLocks noGrp="1"/>
          </p:cNvSpPr>
          <p:nvPr>
            <p:ph idx="1"/>
          </p:nvPr>
        </p:nvSpPr>
        <p:spPr/>
        <p:txBody>
          <a:bodyPr/>
          <a:lstStyle/>
          <a:p>
            <a:r>
              <a:rPr lang="en-US" dirty="0" smtClean="0"/>
              <a:t>CPR for 30’ (if safe), then give up</a:t>
            </a:r>
          </a:p>
          <a:p>
            <a:r>
              <a:rPr lang="en-US" dirty="0" smtClean="0"/>
              <a:t>OK to keep going if:</a:t>
            </a:r>
          </a:p>
          <a:p>
            <a:pPr lvl="1"/>
            <a:r>
              <a:rPr lang="en-US" dirty="0" smtClean="0"/>
              <a:t>hypothermic arrest </a:t>
            </a:r>
            <a:br>
              <a:rPr lang="en-US" dirty="0" smtClean="0"/>
            </a:br>
            <a:r>
              <a:rPr lang="en-US" dirty="0" smtClean="0"/>
              <a:t>(esp. cold-water submersion)</a:t>
            </a:r>
          </a:p>
          <a:p>
            <a:pPr lvl="1"/>
            <a:r>
              <a:rPr lang="en-US" dirty="0"/>
              <a:t>avalanche burial</a:t>
            </a:r>
          </a:p>
          <a:p>
            <a:pPr lvl="1"/>
            <a:r>
              <a:rPr lang="en-US" dirty="0" smtClean="0"/>
              <a:t>lightning strike</a:t>
            </a:r>
          </a:p>
          <a:p>
            <a:r>
              <a:rPr lang="en-US" dirty="0" smtClean="0"/>
              <a:t>No CPR if traumatic arrest </a:t>
            </a:r>
            <a:br>
              <a:rPr lang="en-US" dirty="0" smtClean="0"/>
            </a:br>
            <a:r>
              <a:rPr lang="en-US" dirty="0" smtClean="0"/>
              <a:t>(consider chest decompression)</a:t>
            </a:r>
          </a:p>
          <a:p>
            <a:pPr lvl="1"/>
            <a:endParaRPr lang="en-US" dirty="0"/>
          </a:p>
        </p:txBody>
      </p:sp>
    </p:spTree>
    <p:extLst>
      <p:ext uri="{BB962C8B-B14F-4D97-AF65-F5344CB8AC3E}">
        <p14:creationId xmlns:p14="http://schemas.microsoft.com/office/powerpoint/2010/main" val="2775394119"/>
      </p:ext>
    </p:extLst>
  </p:cSld>
  <p:clrMapOvr>
    <a:masterClrMapping/>
  </p:clrMapOvr>
  <p:transition spd="med">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942665"/>
      </p:ext>
    </p:extLst>
  </p:cSld>
  <p:clrMapOvr>
    <a:masterClrMapping/>
  </p:clrMapOvr>
  <p:transition spd="med">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Care: Examples</a:t>
            </a:r>
            <a:endParaRPr lang="en-US" dirty="0"/>
          </a:p>
        </p:txBody>
      </p:sp>
      <p:sp>
        <p:nvSpPr>
          <p:cNvPr id="3" name="Content Placeholder 2"/>
          <p:cNvSpPr>
            <a:spLocks noGrp="1"/>
          </p:cNvSpPr>
          <p:nvPr>
            <p:ph idx="1"/>
          </p:nvPr>
        </p:nvSpPr>
        <p:spPr/>
        <p:txBody>
          <a:bodyPr/>
          <a:lstStyle/>
          <a:p>
            <a:r>
              <a:rPr lang="en-US" sz="4800" dirty="0" smtClean="0">
                <a:latin typeface="Korinna" pitchFamily="18" charset="0"/>
              </a:rPr>
              <a:t>CPR</a:t>
            </a:r>
          </a:p>
          <a:p>
            <a:r>
              <a:rPr lang="en-US" sz="4800" dirty="0" smtClean="0">
                <a:solidFill>
                  <a:srgbClr val="FFFF00"/>
                </a:solidFill>
                <a:latin typeface="Korinna" pitchFamily="18" charset="0"/>
              </a:rPr>
              <a:t>Wounds</a:t>
            </a:r>
          </a:p>
          <a:p>
            <a:r>
              <a:rPr lang="en-US" sz="4800" dirty="0" smtClean="0">
                <a:latin typeface="Korinna" pitchFamily="18" charset="0"/>
              </a:rPr>
              <a:t>Dislocations</a:t>
            </a:r>
          </a:p>
          <a:p>
            <a:r>
              <a:rPr lang="en-US" sz="4800" dirty="0" smtClean="0">
                <a:latin typeface="Korinna" pitchFamily="18" charset="0"/>
              </a:rPr>
              <a:t>Impaled Objects</a:t>
            </a:r>
          </a:p>
          <a:p>
            <a:endParaRPr lang="en-US" sz="4800" dirty="0">
              <a:latin typeface="Korinna" pitchFamily="18" charset="0"/>
            </a:endParaRPr>
          </a:p>
        </p:txBody>
      </p:sp>
    </p:spTree>
    <p:extLst>
      <p:ext uri="{BB962C8B-B14F-4D97-AF65-F5344CB8AC3E}">
        <p14:creationId xmlns:p14="http://schemas.microsoft.com/office/powerpoint/2010/main" val="830151565"/>
      </p:ext>
    </p:extLst>
  </p:cSld>
  <p:clrMapOvr>
    <a:masterClrMapping/>
  </p:clrMapOvr>
  <p:transition spd="med">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Care: Examples</a:t>
            </a:r>
            <a:endParaRPr lang="en-US" dirty="0"/>
          </a:p>
        </p:txBody>
      </p:sp>
      <p:sp>
        <p:nvSpPr>
          <p:cNvPr id="3" name="Content Placeholder 2"/>
          <p:cNvSpPr>
            <a:spLocks noGrp="1"/>
          </p:cNvSpPr>
          <p:nvPr>
            <p:ph idx="1"/>
          </p:nvPr>
        </p:nvSpPr>
        <p:spPr/>
        <p:txBody>
          <a:bodyPr/>
          <a:lstStyle/>
          <a:p>
            <a:r>
              <a:rPr lang="en-US" sz="4800" dirty="0" smtClean="0">
                <a:latin typeface="Korinna" pitchFamily="18" charset="0"/>
              </a:rPr>
              <a:t>CPR</a:t>
            </a:r>
          </a:p>
          <a:p>
            <a:r>
              <a:rPr lang="en-US" sz="4800" dirty="0" smtClean="0">
                <a:solidFill>
                  <a:srgbClr val="FFFF00"/>
                </a:solidFill>
                <a:latin typeface="Korinna" pitchFamily="18" charset="0"/>
              </a:rPr>
              <a:t>Wounds</a:t>
            </a:r>
          </a:p>
          <a:p>
            <a:r>
              <a:rPr lang="en-US" sz="4800" dirty="0" smtClean="0">
                <a:latin typeface="Korinna" pitchFamily="18" charset="0"/>
              </a:rPr>
              <a:t>Dislocations</a:t>
            </a:r>
          </a:p>
          <a:p>
            <a:pPr marL="0" indent="0">
              <a:buNone/>
            </a:pPr>
            <a:endParaRPr lang="en-US" sz="4800" dirty="0">
              <a:latin typeface="Korinna" pitchFamily="18" charset="0"/>
            </a:endParaRPr>
          </a:p>
        </p:txBody>
      </p:sp>
    </p:spTree>
    <p:extLst>
      <p:ext uri="{BB962C8B-B14F-4D97-AF65-F5344CB8AC3E}">
        <p14:creationId xmlns:p14="http://schemas.microsoft.com/office/powerpoint/2010/main" val="316051244"/>
      </p:ext>
    </p:extLst>
  </p:cSld>
  <p:clrMapOvr>
    <a:masterClrMapping/>
  </p:clrMapOvr>
  <p:transition spd="med">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386" name="Picture 2" descr="C:\Clipart\Austere EMS\laceration-sim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506" y="0"/>
            <a:ext cx="4561703" cy="7292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533877"/>
      </p:ext>
    </p:extLst>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434" name="Picture 2" descr="C:\Clipart\SAR\Roaring-Run-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0225"/>
            <a:ext cx="9137650"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p:cNvSpPr/>
          <p:nvPr/>
        </p:nvSpPr>
        <p:spPr bwMode="auto">
          <a:xfrm>
            <a:off x="3036888" y="2635250"/>
            <a:ext cx="384175" cy="350838"/>
          </a:xfrm>
          <a:prstGeom prst="star5">
            <a:avLst/>
          </a:prstGeom>
          <a:solidFill>
            <a:srgbClr val="FF0000"/>
          </a:solidFill>
          <a:ln w="12700" cap="flat" cmpd="sng" algn="ctr">
            <a:solidFill>
              <a:schemeClr val="tx1"/>
            </a:solidFill>
            <a:prstDash val="solid"/>
            <a:round/>
            <a:headEnd type="none" w="sm" len="sm"/>
            <a:tailEnd type="none" w="sm" len="sm"/>
          </a:ln>
          <a:effectLst/>
          <a:extLst/>
        </p:spPr>
        <p:txBody>
          <a:bodyPr/>
          <a:lstStyle/>
          <a:p>
            <a:pPr eaLnBrk="0" hangingPunct="0">
              <a:defRPr/>
            </a:pPr>
            <a:endParaRPr lang="en-US">
              <a:latin typeface="Stencil BT" pitchFamily="18" charset="0"/>
            </a:endParaRPr>
          </a:p>
        </p:txBody>
      </p:sp>
      <p:sp>
        <p:nvSpPr>
          <p:cNvPr id="18436" name="Down Arrow 2"/>
          <p:cNvSpPr>
            <a:spLocks noChangeArrowheads="1"/>
          </p:cNvSpPr>
          <p:nvPr/>
        </p:nvSpPr>
        <p:spPr bwMode="auto">
          <a:xfrm>
            <a:off x="4494213" y="4845050"/>
            <a:ext cx="484187" cy="977900"/>
          </a:xfrm>
          <a:prstGeom prst="downArrow">
            <a:avLst>
              <a:gd name="adj1" fmla="val 50000"/>
              <a:gd name="adj2" fmla="val 50024"/>
            </a:avLst>
          </a:prstGeom>
          <a:solidFill>
            <a:srgbClr val="00B0F0"/>
          </a:solidFill>
          <a:ln w="12700" algn="ctr">
            <a:solidFill>
              <a:schemeClr val="tx1"/>
            </a:solidFill>
            <a:round/>
            <a:headEnd type="none" w="sm" len="sm"/>
            <a:tailEnd type="none" w="sm" len="sm"/>
          </a:ln>
        </p:spPr>
        <p:txBody>
          <a:bodyPr/>
          <a:lstStyle/>
          <a:p>
            <a:pPr eaLnBrk="0" hangingPunct="0"/>
            <a:endParaRPr lang="en-US"/>
          </a:p>
        </p:txBody>
      </p:sp>
    </p:spTree>
    <p:extLst>
      <p:ext uri="{BB962C8B-B14F-4D97-AF65-F5344CB8AC3E}">
        <p14:creationId xmlns:p14="http://schemas.microsoft.com/office/powerpoint/2010/main" val="3958334312"/>
      </p:ext>
    </p:extLst>
  </p:cSld>
  <p:clrMapOvr>
    <a:masterClrMapping/>
  </p:clrMapOvr>
  <p:transition spd="med">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Golden 8 Hours?</a:t>
            </a:r>
            <a:endParaRPr lang="en-US" dirty="0"/>
          </a:p>
        </p:txBody>
      </p:sp>
      <p:sp>
        <p:nvSpPr>
          <p:cNvPr id="3" name="Content Placeholder 2"/>
          <p:cNvSpPr>
            <a:spLocks noGrp="1"/>
          </p:cNvSpPr>
          <p:nvPr>
            <p:ph idx="1"/>
          </p:nvPr>
        </p:nvSpPr>
        <p:spPr/>
        <p:txBody>
          <a:bodyPr/>
          <a:lstStyle/>
          <a:p>
            <a:r>
              <a:rPr lang="en-US" dirty="0" smtClean="0"/>
              <a:t>Piss-Poor-Protoplasm?</a:t>
            </a:r>
          </a:p>
          <a:p>
            <a:pPr lvl="1"/>
            <a:r>
              <a:rPr lang="en-US" dirty="0" smtClean="0"/>
              <a:t>smoking</a:t>
            </a:r>
          </a:p>
          <a:p>
            <a:pPr lvl="1"/>
            <a:r>
              <a:rPr lang="en-US" dirty="0" smtClean="0"/>
              <a:t>diabetes mellitus</a:t>
            </a:r>
          </a:p>
          <a:p>
            <a:pPr lvl="1"/>
            <a:r>
              <a:rPr lang="en-US" dirty="0" smtClean="0"/>
              <a:t>steroids</a:t>
            </a:r>
          </a:p>
          <a:p>
            <a:pPr lvl="1"/>
            <a:r>
              <a:rPr lang="en-US" dirty="0" smtClean="0"/>
              <a:t>chronic illness, malnutrition, injury </a:t>
            </a:r>
          </a:p>
          <a:p>
            <a:pPr lvl="1"/>
            <a:r>
              <a:rPr lang="en-US" dirty="0" smtClean="0"/>
              <a:t>age</a:t>
            </a:r>
          </a:p>
          <a:p>
            <a:endParaRPr lang="en-US" dirty="0"/>
          </a:p>
        </p:txBody>
      </p:sp>
    </p:spTree>
    <p:extLst>
      <p:ext uri="{BB962C8B-B14F-4D97-AF65-F5344CB8AC3E}">
        <p14:creationId xmlns:p14="http://schemas.microsoft.com/office/powerpoint/2010/main" val="833451355"/>
      </p:ext>
    </p:extLst>
  </p:cSld>
  <p:clrMapOvr>
    <a:masterClrMapping/>
  </p:clrMapOvr>
  <p:transition spd="med">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Golden 8 Hours?</a:t>
            </a:r>
            <a:endParaRPr lang="en-US" dirty="0"/>
          </a:p>
        </p:txBody>
      </p:sp>
      <p:sp>
        <p:nvSpPr>
          <p:cNvPr id="3" name="Content Placeholder 2"/>
          <p:cNvSpPr>
            <a:spLocks noGrp="1"/>
          </p:cNvSpPr>
          <p:nvPr>
            <p:ph idx="1"/>
          </p:nvPr>
        </p:nvSpPr>
        <p:spPr/>
        <p:txBody>
          <a:bodyPr/>
          <a:lstStyle/>
          <a:p>
            <a:r>
              <a:rPr lang="en-US" dirty="0" smtClean="0"/>
              <a:t>Bad Wound?</a:t>
            </a:r>
          </a:p>
          <a:p>
            <a:pPr lvl="1"/>
            <a:r>
              <a:rPr lang="en-US" dirty="0" smtClean="0"/>
              <a:t>Crush</a:t>
            </a:r>
          </a:p>
          <a:p>
            <a:pPr lvl="1"/>
            <a:r>
              <a:rPr lang="en-US" dirty="0" smtClean="0"/>
              <a:t>Bite contamination</a:t>
            </a:r>
          </a:p>
          <a:p>
            <a:pPr lvl="1"/>
            <a:r>
              <a:rPr lang="en-US" dirty="0" smtClean="0"/>
              <a:t>Other contamination: wood, clay</a:t>
            </a:r>
          </a:p>
          <a:p>
            <a:pPr lvl="1"/>
            <a:r>
              <a:rPr lang="en-US" dirty="0" smtClean="0"/>
              <a:t>Poor blood supply (shin, fingertip)</a:t>
            </a:r>
            <a:endParaRPr lang="en-US" dirty="0"/>
          </a:p>
        </p:txBody>
      </p:sp>
    </p:spTree>
    <p:extLst>
      <p:ext uri="{BB962C8B-B14F-4D97-AF65-F5344CB8AC3E}">
        <p14:creationId xmlns:p14="http://schemas.microsoft.com/office/powerpoint/2010/main" val="3450012407"/>
      </p:ext>
    </p:extLst>
  </p:cSld>
  <p:clrMapOvr>
    <a:masterClrMapping/>
  </p:clrMapOvr>
  <p:transition spd="med">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9458" name="Picture 2" descr="C:\Clipart\Austere EMS\laceration-irrigation-splash-shie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877" y="-1"/>
            <a:ext cx="4687400" cy="729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358126"/>
      </p:ext>
    </p:extLst>
  </p:cSld>
  <p:clrMapOvr>
    <a:masterClrMapping/>
  </p:clrMapOvr>
  <p:transition spd="med">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314" name="Picture 2" descr="C:\Clipart\Austere EMS\surgical stap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4" y="1009826"/>
            <a:ext cx="9128766" cy="5165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453685"/>
      </p:ext>
    </p:extLst>
  </p:cSld>
  <p:clrMapOvr>
    <a:masterClrMapping/>
  </p:clrMapOvr>
  <p:transition spd="med">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434" name="Picture 2" descr="C:\Clipart\Austere EMS\laceration-lip-compl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3022" cy="7255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546072"/>
      </p:ext>
    </p:extLst>
  </p:cSld>
  <p:clrMapOvr>
    <a:masterClrMapping/>
  </p:clrMapOvr>
  <p:transition spd="med">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Delayed Primary Closure?</a:t>
            </a:r>
            <a:endParaRPr lang="en-US" dirty="0"/>
          </a:p>
        </p:txBody>
      </p:sp>
      <p:sp>
        <p:nvSpPr>
          <p:cNvPr id="3" name="Content Placeholder 2"/>
          <p:cNvSpPr>
            <a:spLocks noGrp="1"/>
          </p:cNvSpPr>
          <p:nvPr>
            <p:ph idx="1"/>
          </p:nvPr>
        </p:nvSpPr>
        <p:spPr/>
        <p:txBody>
          <a:bodyPr/>
          <a:lstStyle/>
          <a:p>
            <a:r>
              <a:rPr lang="en-US" dirty="0" smtClean="0"/>
              <a:t>Keep wound open (may close slightly)</a:t>
            </a:r>
          </a:p>
          <a:p>
            <a:r>
              <a:rPr lang="en-US" dirty="0" smtClean="0"/>
              <a:t>Twice a day:</a:t>
            </a:r>
          </a:p>
          <a:p>
            <a:pPr lvl="1"/>
            <a:r>
              <a:rPr lang="en-US" dirty="0"/>
              <a:t>c</a:t>
            </a:r>
            <a:r>
              <a:rPr lang="en-US" dirty="0" smtClean="0"/>
              <a:t>lean with soap and water</a:t>
            </a:r>
          </a:p>
          <a:p>
            <a:pPr lvl="1"/>
            <a:r>
              <a:rPr lang="en-US" dirty="0" smtClean="0"/>
              <a:t>apply Bacitracin (not Neosporin) ointment around edges</a:t>
            </a:r>
          </a:p>
          <a:p>
            <a:pPr lvl="1"/>
            <a:r>
              <a:rPr lang="en-US" dirty="0" smtClean="0"/>
              <a:t>sterile dressing</a:t>
            </a:r>
          </a:p>
          <a:p>
            <a:r>
              <a:rPr lang="en-US" dirty="0" smtClean="0"/>
              <a:t>If not visibly infected in 4 days from injury, close like new wound.</a:t>
            </a:r>
          </a:p>
        </p:txBody>
      </p:sp>
    </p:spTree>
    <p:extLst>
      <p:ext uri="{BB962C8B-B14F-4D97-AF65-F5344CB8AC3E}">
        <p14:creationId xmlns:p14="http://schemas.microsoft.com/office/powerpoint/2010/main" val="2679082025"/>
      </p:ext>
    </p:extLst>
  </p:cSld>
  <p:clrMapOvr>
    <a:masterClrMapping/>
  </p:clrMapOvr>
  <p:transition spd="med">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B2B2B2"/>
        </a:solidFill>
        <a:effectLst/>
      </p:bgPr>
    </p:bg>
    <p:spTree>
      <p:nvGrpSpPr>
        <p:cNvPr id="1" name=""/>
        <p:cNvGrpSpPr/>
        <p:nvPr/>
      </p:nvGrpSpPr>
      <p:grpSpPr>
        <a:xfrm>
          <a:off x="0" y="0"/>
          <a:ext cx="0" cy="0"/>
          <a:chOff x="0" y="0"/>
          <a:chExt cx="0" cy="0"/>
        </a:xfrm>
      </p:grpSpPr>
      <p:pic>
        <p:nvPicPr>
          <p:cNvPr id="171010" name="Picture 2" descr="_Pearlington_OR"/>
          <p:cNvPicPr>
            <a:picLocks noChangeAspect="1" noChangeArrowheads="1"/>
          </p:cNvPicPr>
          <p:nvPr/>
        </p:nvPicPr>
        <p:blipFill>
          <a:blip r:embed="rId3">
            <a:extLst>
              <a:ext uri="{28A0092B-C50C-407E-A947-70E740481C1C}">
                <a14:useLocalDpi xmlns:a14="http://schemas.microsoft.com/office/drawing/2010/main" val="0"/>
              </a:ext>
            </a:extLst>
          </a:blip>
          <a:srcRect l="2499" t="6342"/>
          <a:stretch>
            <a:fillRect/>
          </a:stretch>
        </p:blipFill>
        <p:spPr bwMode="auto">
          <a:xfrm>
            <a:off x="0" y="0"/>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45410"/>
      </p:ext>
    </p:extLst>
  </p:cSld>
  <p:clrMapOvr>
    <a:masterClrMapping/>
  </p:clrMapOvr>
  <p:transition>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664933"/>
      </p:ext>
    </p:extLst>
  </p:cSld>
  <p:clrMapOvr>
    <a:masterClrMapping/>
  </p:clrMapOvr>
  <p:transition spd="med">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Care: Examples</a:t>
            </a:r>
            <a:endParaRPr lang="en-US" dirty="0"/>
          </a:p>
        </p:txBody>
      </p:sp>
      <p:sp>
        <p:nvSpPr>
          <p:cNvPr id="3" name="Content Placeholder 2"/>
          <p:cNvSpPr>
            <a:spLocks noGrp="1"/>
          </p:cNvSpPr>
          <p:nvPr>
            <p:ph idx="1"/>
          </p:nvPr>
        </p:nvSpPr>
        <p:spPr/>
        <p:txBody>
          <a:bodyPr/>
          <a:lstStyle/>
          <a:p>
            <a:r>
              <a:rPr lang="en-US" sz="4800" dirty="0" smtClean="0">
                <a:latin typeface="Korinna" pitchFamily="18" charset="0"/>
              </a:rPr>
              <a:t>CPR</a:t>
            </a:r>
          </a:p>
          <a:p>
            <a:r>
              <a:rPr lang="en-US" sz="4800" dirty="0" smtClean="0">
                <a:latin typeface="Korinna" pitchFamily="18" charset="0"/>
              </a:rPr>
              <a:t>Wounds</a:t>
            </a:r>
          </a:p>
          <a:p>
            <a:r>
              <a:rPr lang="en-US" sz="4800" dirty="0" smtClean="0">
                <a:solidFill>
                  <a:srgbClr val="FFFF00"/>
                </a:solidFill>
                <a:latin typeface="Korinna" pitchFamily="18" charset="0"/>
              </a:rPr>
              <a:t>Dislocations</a:t>
            </a:r>
          </a:p>
          <a:p>
            <a:r>
              <a:rPr lang="en-US" sz="4800" dirty="0" smtClean="0">
                <a:latin typeface="Korinna" pitchFamily="18" charset="0"/>
              </a:rPr>
              <a:t>Impaled Objects</a:t>
            </a:r>
          </a:p>
          <a:p>
            <a:endParaRPr lang="en-US" sz="4800" dirty="0">
              <a:latin typeface="Korinna" pitchFamily="18" charset="0"/>
            </a:endParaRPr>
          </a:p>
        </p:txBody>
      </p:sp>
    </p:spTree>
    <p:extLst>
      <p:ext uri="{BB962C8B-B14F-4D97-AF65-F5344CB8AC3E}">
        <p14:creationId xmlns:p14="http://schemas.microsoft.com/office/powerpoint/2010/main" val="3100291430"/>
      </p:ext>
    </p:extLst>
  </p:cSld>
  <p:clrMapOvr>
    <a:masterClrMapping/>
  </p:clrMapOvr>
  <p:transition spd="med">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Care: Examples</a:t>
            </a:r>
            <a:endParaRPr lang="en-US" dirty="0"/>
          </a:p>
        </p:txBody>
      </p:sp>
      <p:sp>
        <p:nvSpPr>
          <p:cNvPr id="3" name="Content Placeholder 2"/>
          <p:cNvSpPr>
            <a:spLocks noGrp="1"/>
          </p:cNvSpPr>
          <p:nvPr>
            <p:ph idx="1"/>
          </p:nvPr>
        </p:nvSpPr>
        <p:spPr/>
        <p:txBody>
          <a:bodyPr/>
          <a:lstStyle/>
          <a:p>
            <a:r>
              <a:rPr lang="en-US" sz="4800" dirty="0" smtClean="0">
                <a:latin typeface="Korinna" pitchFamily="18" charset="0"/>
              </a:rPr>
              <a:t>CPR</a:t>
            </a:r>
          </a:p>
          <a:p>
            <a:r>
              <a:rPr lang="en-US" sz="4800" dirty="0" smtClean="0">
                <a:latin typeface="Korinna" pitchFamily="18" charset="0"/>
              </a:rPr>
              <a:t>Wounds</a:t>
            </a:r>
          </a:p>
          <a:p>
            <a:r>
              <a:rPr lang="en-US" sz="4800" dirty="0" smtClean="0">
                <a:solidFill>
                  <a:srgbClr val="FFFF00"/>
                </a:solidFill>
                <a:latin typeface="Korinna" pitchFamily="18" charset="0"/>
              </a:rPr>
              <a:t>Dislocations</a:t>
            </a:r>
          </a:p>
          <a:p>
            <a:pPr marL="0" indent="0">
              <a:buNone/>
            </a:pPr>
            <a:endParaRPr lang="en-US" sz="4800" dirty="0">
              <a:latin typeface="Korinna" pitchFamily="18" charset="0"/>
            </a:endParaRPr>
          </a:p>
        </p:txBody>
      </p:sp>
    </p:spTree>
    <p:extLst>
      <p:ext uri="{BB962C8B-B14F-4D97-AF65-F5344CB8AC3E}">
        <p14:creationId xmlns:p14="http://schemas.microsoft.com/office/powerpoint/2010/main" val="1758779057"/>
      </p:ext>
    </p:extLst>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9458" name="Picture 2" descr="C:\Clipart\SAR\Roaring-Run-Map.png"/>
          <p:cNvPicPr>
            <a:picLocks noChangeAspect="1" noChangeArrowheads="1"/>
          </p:cNvPicPr>
          <p:nvPr/>
        </p:nvPicPr>
        <p:blipFill>
          <a:blip r:embed="rId3">
            <a:extLst>
              <a:ext uri="{28A0092B-C50C-407E-A947-70E740481C1C}">
                <a14:useLocalDpi xmlns:a14="http://schemas.microsoft.com/office/drawing/2010/main" val="0"/>
              </a:ext>
            </a:extLst>
          </a:blip>
          <a:srcRect l="14365" t="23819" r="27451" b="36961"/>
          <a:stretch>
            <a:fillRect/>
          </a:stretch>
        </p:blipFill>
        <p:spPr bwMode="auto">
          <a:xfrm>
            <a:off x="0" y="1322388"/>
            <a:ext cx="90424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p:cNvSpPr/>
          <p:nvPr/>
        </p:nvSpPr>
        <p:spPr bwMode="auto">
          <a:xfrm>
            <a:off x="3048000" y="2738438"/>
            <a:ext cx="384175" cy="350837"/>
          </a:xfrm>
          <a:prstGeom prst="star5">
            <a:avLst/>
          </a:prstGeom>
          <a:solidFill>
            <a:srgbClr val="FF0000"/>
          </a:solidFill>
          <a:ln w="12700" cap="flat" cmpd="sng" algn="ctr">
            <a:solidFill>
              <a:schemeClr val="tx1"/>
            </a:solidFill>
            <a:prstDash val="solid"/>
            <a:round/>
            <a:headEnd type="none" w="sm" len="sm"/>
            <a:tailEnd type="none" w="sm" len="sm"/>
          </a:ln>
          <a:effectLst/>
          <a:extLst/>
        </p:spPr>
        <p:txBody>
          <a:bodyPr/>
          <a:lstStyle/>
          <a:p>
            <a:pPr eaLnBrk="0" hangingPunct="0">
              <a:defRPr/>
            </a:pPr>
            <a:endParaRPr lang="en-US">
              <a:latin typeface="Stencil BT" pitchFamily="18" charset="0"/>
            </a:endParaRPr>
          </a:p>
        </p:txBody>
      </p:sp>
    </p:spTree>
    <p:extLst>
      <p:ext uri="{BB962C8B-B14F-4D97-AF65-F5344CB8AC3E}">
        <p14:creationId xmlns:p14="http://schemas.microsoft.com/office/powerpoint/2010/main" val="2069469849"/>
      </p:ext>
    </p:extLst>
  </p:cSld>
  <p:clrMapOvr>
    <a:masterClrMapping/>
  </p:clrMapOvr>
  <p:transition spd="med">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314" name="Picture 2" descr="C:\Clipart\Medical\orthopedic\dislocation shoulder anterior x-r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099551" cy="682466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a:off x="3375378" y="2754489"/>
            <a:ext cx="1286933" cy="1264355"/>
          </a:xfrm>
          <a:prstGeom prst="straightConnector1">
            <a:avLst/>
          </a:prstGeom>
          <a:solidFill>
            <a:schemeClr val="accent1"/>
          </a:solidFill>
          <a:ln w="57150" cap="flat" cmpd="sng" algn="ctr">
            <a:solidFill>
              <a:srgbClr val="FF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79176251"/>
      </p:ext>
    </p:extLst>
  </p:cSld>
  <p:clrMapOvr>
    <a:masterClrMapping/>
  </p:clrMapOvr>
  <p:transition spd="med">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314" name="Picture 2" descr="C:\clipart\Austere EMS\Old-Ra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45" y="1"/>
            <a:ext cx="8533206" cy="6830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141672"/>
      </p:ext>
    </p:extLst>
  </p:cSld>
  <p:clrMapOvr>
    <a:masterClrMapping/>
  </p:clrMapOvr>
  <p:transition spd="med">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2" name="Picture 2" descr="C:\clipart\Austere EMS\mountain-bike-accident-tweak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61" y="22543"/>
            <a:ext cx="7861013" cy="6835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566190"/>
      </p:ext>
    </p:extLst>
  </p:cSld>
  <p:clrMapOvr>
    <a:masterClrMapping/>
  </p:clrMapOvr>
  <p:transition spd="med">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39258"/>
      </p:ext>
    </p:extLst>
  </p:cSld>
  <p:clrMapOvr>
    <a:masterClrMapping/>
  </p:clrMapOvr>
  <p:transition spd="med">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Care: Examples</a:t>
            </a:r>
            <a:endParaRPr lang="en-US" dirty="0"/>
          </a:p>
        </p:txBody>
      </p:sp>
      <p:sp>
        <p:nvSpPr>
          <p:cNvPr id="3" name="Content Placeholder 2"/>
          <p:cNvSpPr>
            <a:spLocks noGrp="1"/>
          </p:cNvSpPr>
          <p:nvPr>
            <p:ph idx="1"/>
          </p:nvPr>
        </p:nvSpPr>
        <p:spPr/>
        <p:txBody>
          <a:bodyPr/>
          <a:lstStyle/>
          <a:p>
            <a:r>
              <a:rPr lang="en-US" sz="4800" dirty="0" smtClean="0">
                <a:latin typeface="Korinna" pitchFamily="18" charset="0"/>
              </a:rPr>
              <a:t>CPR</a:t>
            </a:r>
          </a:p>
          <a:p>
            <a:r>
              <a:rPr lang="en-US" sz="4800" dirty="0" smtClean="0">
                <a:latin typeface="Korinna" pitchFamily="18" charset="0"/>
              </a:rPr>
              <a:t>Wounds</a:t>
            </a:r>
          </a:p>
          <a:p>
            <a:r>
              <a:rPr lang="en-US" sz="4800" dirty="0" smtClean="0">
                <a:latin typeface="Korinna" pitchFamily="18" charset="0"/>
              </a:rPr>
              <a:t>Dislocations</a:t>
            </a:r>
          </a:p>
          <a:p>
            <a:r>
              <a:rPr lang="en-US" sz="4800" dirty="0" smtClean="0">
                <a:solidFill>
                  <a:srgbClr val="FFFF00"/>
                </a:solidFill>
                <a:latin typeface="Korinna" pitchFamily="18" charset="0"/>
              </a:rPr>
              <a:t>Impaled Objects</a:t>
            </a:r>
          </a:p>
          <a:p>
            <a:endParaRPr lang="en-US" sz="4800" dirty="0">
              <a:latin typeface="Korinna" pitchFamily="18" charset="0"/>
            </a:endParaRPr>
          </a:p>
        </p:txBody>
      </p:sp>
    </p:spTree>
    <p:extLst>
      <p:ext uri="{BB962C8B-B14F-4D97-AF65-F5344CB8AC3E}">
        <p14:creationId xmlns:p14="http://schemas.microsoft.com/office/powerpoint/2010/main" val="1806892444"/>
      </p:ext>
    </p:extLst>
  </p:cSld>
  <p:clrMapOvr>
    <a:masterClrMapping/>
  </p:clrMapOvr>
  <p:transition spd="med">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314" name="Picture 2" descr="C:\Clipart\Austere EMS\fish-hook-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448208"/>
      </p:ext>
    </p:extLst>
  </p:cSld>
  <p:clrMapOvr>
    <a:masterClrMapping/>
  </p:clrMapOvr>
  <p:transition spd="med">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338" name="Picture 2" descr="C:\Clipart\Austere EMS\impaled-n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6400"/>
            <a:ext cx="9164905" cy="618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149729"/>
      </p:ext>
    </p:extLst>
  </p:cSld>
  <p:clrMapOvr>
    <a:masterClrMapping/>
  </p:clrMapOvr>
  <p:transition spd="med">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338" name="Picture 2" descr="C:\clipart\Austere EMS\smc_capra_ice_axe_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914"/>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607773"/>
      </p:ext>
    </p:extLst>
  </p:cSld>
  <p:clrMapOvr>
    <a:masterClrMapping/>
  </p:clrMapOvr>
  <p:transition spd="med">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53052"/>
      </p:ext>
    </p:extLst>
  </p:cSld>
  <p:clrMapOvr>
    <a:masterClrMapping/>
  </p:clrMapOvr>
  <p:transition spd="med">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ctrTitle"/>
          </p:nvPr>
        </p:nvSpPr>
        <p:spPr>
          <a:xfrm>
            <a:off x="3862388" y="1447800"/>
            <a:ext cx="4910137" cy="4835525"/>
          </a:xfrm>
        </p:spPr>
        <p:txBody>
          <a:bodyPr/>
          <a:lstStyle/>
          <a:p>
            <a:pPr>
              <a:defRPr/>
            </a:pPr>
            <a:r>
              <a:rPr lang="en-US" sz="8800" dirty="0" smtClean="0"/>
              <a:t>Force Protection</a:t>
            </a:r>
          </a:p>
        </p:txBody>
      </p:sp>
    </p:spTree>
    <p:extLst>
      <p:ext uri="{BB962C8B-B14F-4D97-AF65-F5344CB8AC3E}">
        <p14:creationId xmlns:p14="http://schemas.microsoft.com/office/powerpoint/2010/main" val="2353982367"/>
      </p:ext>
    </p:extLst>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1506" name="Picture 2" descr="C:\clipart\Medical\Seven Springs Sunset.jpg"/>
          <p:cNvPicPr>
            <a:picLocks noChangeAspect="1" noChangeArrowheads="1"/>
          </p:cNvPicPr>
          <p:nvPr/>
        </p:nvPicPr>
        <p:blipFill>
          <a:blip r:embed="rId3">
            <a:extLst>
              <a:ext uri="{28A0092B-C50C-407E-A947-70E740481C1C}">
                <a14:useLocalDpi xmlns:a14="http://schemas.microsoft.com/office/drawing/2010/main" val="0"/>
              </a:ext>
            </a:extLst>
          </a:blip>
          <a:srcRect l="26854" b="9607"/>
          <a:stretch>
            <a:fillRect/>
          </a:stretch>
        </p:blipFill>
        <p:spPr bwMode="auto">
          <a:xfrm>
            <a:off x="0" y="-1588"/>
            <a:ext cx="9139238"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286788"/>
      </p:ext>
    </p:extLst>
  </p:cSld>
  <p:clrMapOvr>
    <a:masterClrMapping/>
  </p:clrMapOvr>
  <p:transition spd="med">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338" name="Picture 2" descr="C:\Clipart\Austere EMS\DMAT Cache Rubbermaid To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462135"/>
      </p:ext>
    </p:extLst>
  </p:cSld>
  <p:clrMapOvr>
    <a:masterClrMapping/>
  </p:clrMapOvr>
  <p:transition spd="med">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2" name="Picture 2" descr="C:\Clipart\Austere EMS\DMAT Thomas P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300533"/>
      </p:ext>
    </p:extLst>
  </p:cSld>
  <p:clrMapOvr>
    <a:masterClrMapping/>
  </p:clrMapOvr>
  <p:transition spd="med">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386" name="Picture 2" descr="C:\Clipart\Austere EMS\DMAT-Cach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67" y="30481"/>
            <a:ext cx="8534400" cy="6827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973499"/>
      </p:ext>
    </p:extLst>
  </p:cSld>
  <p:clrMapOvr>
    <a:masterClrMapping/>
  </p:clrMapOvr>
  <p:transition spd="med">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315" name="Picture 3" descr="C:\Clipart\Austere EMS\DMAT-MM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298438"/>
      </p:ext>
    </p:extLst>
  </p:cSld>
  <p:clrMapOvr>
    <a:masterClrMapping/>
  </p:clrMapOvr>
  <p:transition spd="med">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p:txBody>
          <a:bodyPr/>
          <a:lstStyle/>
          <a:p>
            <a:pPr>
              <a:defRPr/>
            </a:pPr>
            <a:r>
              <a:rPr lang="en-US" sz="4000" smtClean="0"/>
              <a:t>Medical – Personal Wilderness Medkit</a:t>
            </a:r>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38" y="2719388"/>
            <a:ext cx="3035300"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4500" y="1984375"/>
            <a:ext cx="4737100" cy="453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7061818"/>
      </p:ext>
    </p:extLst>
  </p:cSld>
  <p:clrMapOvr>
    <a:masterClrMapping/>
  </p:clrMapOvr>
  <p:transition spd="med">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7155" name="Picture 7" descr="medi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2882" y="0"/>
            <a:ext cx="627082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179669"/>
      </p:ext>
    </p:extLst>
  </p:cSld>
  <p:clrMapOvr>
    <a:masterClrMapping/>
  </p:clrMapOvr>
  <p:transition spd="med">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 Protection</a:t>
            </a:r>
            <a:endParaRPr lang="en-US" dirty="0"/>
          </a:p>
        </p:txBody>
      </p:sp>
      <p:sp>
        <p:nvSpPr>
          <p:cNvPr id="3" name="Content Placeholder 2"/>
          <p:cNvSpPr>
            <a:spLocks noGrp="1"/>
          </p:cNvSpPr>
          <p:nvPr>
            <p:ph idx="1"/>
          </p:nvPr>
        </p:nvSpPr>
        <p:spPr>
          <a:xfrm>
            <a:off x="688622" y="1981200"/>
            <a:ext cx="7769578" cy="4414838"/>
          </a:xfrm>
        </p:spPr>
        <p:txBody>
          <a:bodyPr/>
          <a:lstStyle/>
          <a:p>
            <a:r>
              <a:rPr lang="en-US" sz="5400" dirty="0">
                <a:solidFill>
                  <a:srgbClr val="FFFF00"/>
                </a:solidFill>
                <a:latin typeface="Korinna" pitchFamily="18" charset="0"/>
              </a:rPr>
              <a:t>Diarrhea</a:t>
            </a:r>
          </a:p>
          <a:p>
            <a:r>
              <a:rPr lang="en-US" sz="5400" dirty="0" smtClean="0">
                <a:latin typeface="Korinna" pitchFamily="18" charset="0"/>
              </a:rPr>
              <a:t>UTIs</a:t>
            </a:r>
          </a:p>
          <a:p>
            <a:r>
              <a:rPr lang="en-US" sz="5400" dirty="0" smtClean="0">
                <a:latin typeface="Korinna" pitchFamily="18" charset="0"/>
              </a:rPr>
              <a:t>Ankle sprains/ Ottawa rules</a:t>
            </a:r>
          </a:p>
        </p:txBody>
      </p:sp>
    </p:spTree>
    <p:extLst>
      <p:ext uri="{BB962C8B-B14F-4D97-AF65-F5344CB8AC3E}">
        <p14:creationId xmlns:p14="http://schemas.microsoft.com/office/powerpoint/2010/main" val="4150546817"/>
      </p:ext>
    </p:extLst>
  </p:cSld>
  <p:clrMapOvr>
    <a:masterClrMapping/>
  </p:clrMapOvr>
  <p:transition spd="med">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 Protection</a:t>
            </a:r>
            <a:endParaRPr lang="en-US" dirty="0"/>
          </a:p>
        </p:txBody>
      </p:sp>
      <p:sp>
        <p:nvSpPr>
          <p:cNvPr id="3" name="Content Placeholder 2"/>
          <p:cNvSpPr>
            <a:spLocks noGrp="1"/>
          </p:cNvSpPr>
          <p:nvPr>
            <p:ph idx="1"/>
          </p:nvPr>
        </p:nvSpPr>
        <p:spPr>
          <a:xfrm>
            <a:off x="688622" y="1981200"/>
            <a:ext cx="7769578" cy="4414838"/>
          </a:xfrm>
        </p:spPr>
        <p:txBody>
          <a:bodyPr/>
          <a:lstStyle/>
          <a:p>
            <a:r>
              <a:rPr lang="en-US" sz="5400" dirty="0" smtClean="0">
                <a:latin typeface="Korinna" pitchFamily="18" charset="0"/>
              </a:rPr>
              <a:t>UTIs</a:t>
            </a:r>
          </a:p>
          <a:p>
            <a:r>
              <a:rPr lang="en-US" sz="5400" dirty="0" smtClean="0">
                <a:latin typeface="Korinna" pitchFamily="18" charset="0"/>
              </a:rPr>
              <a:t>Ankle sprains/ Ottawa rules</a:t>
            </a:r>
          </a:p>
        </p:txBody>
      </p:sp>
    </p:spTree>
    <p:extLst>
      <p:ext uri="{BB962C8B-B14F-4D97-AF65-F5344CB8AC3E}">
        <p14:creationId xmlns:p14="http://schemas.microsoft.com/office/powerpoint/2010/main" val="3515593227"/>
      </p:ext>
    </p:extLst>
  </p:cSld>
  <p:clrMapOvr>
    <a:masterClrMapping/>
  </p:clrMapOvr>
  <p:transition spd="med">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482" name="Picture 2" descr="C:\Clipart\Medical\GI\diarrh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3180" y="0"/>
            <a:ext cx="4699176" cy="669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807709"/>
      </p:ext>
    </p:extLst>
  </p:cSld>
  <p:clrMapOvr>
    <a:masterClrMapping/>
  </p:clrMapOvr>
  <p:transition spd="med">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386" name="Picture 2" descr="C:\Clipart\Austere EMS\Imodium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685" y="54083"/>
            <a:ext cx="6456891" cy="6803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420251"/>
      </p:ext>
    </p:extLst>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2530" name="Picture 3" descr="C:\Clipart\MISC\cyclone-weather-map-2.jpg"/>
          <p:cNvPicPr>
            <a:picLocks noChangeAspect="1" noChangeArrowheads="1"/>
          </p:cNvPicPr>
          <p:nvPr/>
        </p:nvPicPr>
        <p:blipFill>
          <a:blip r:embed="rId3">
            <a:extLst>
              <a:ext uri="{28A0092B-C50C-407E-A947-70E740481C1C}">
                <a14:useLocalDpi xmlns:a14="http://schemas.microsoft.com/office/drawing/2010/main" val="0"/>
              </a:ext>
            </a:extLst>
          </a:blip>
          <a:srcRect b="4662"/>
          <a:stretch>
            <a:fillRect/>
          </a:stretch>
        </p:blipFill>
        <p:spPr bwMode="auto">
          <a:xfrm>
            <a:off x="47625" y="509588"/>
            <a:ext cx="9096375"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663" y="2984500"/>
            <a:ext cx="433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471259"/>
      </p:ext>
    </p:extLst>
  </p:cSld>
  <p:clrMapOvr>
    <a:masterClrMapping/>
  </p:clrMapOvr>
  <p:transition spd="med">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734658"/>
      </p:ext>
    </p:extLst>
  </p:cSld>
  <p:clrMapOvr>
    <a:masterClrMapping/>
  </p:clrMapOvr>
  <p:transition spd="med">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 Protection</a:t>
            </a:r>
            <a:endParaRPr lang="en-US" dirty="0"/>
          </a:p>
        </p:txBody>
      </p:sp>
      <p:sp>
        <p:nvSpPr>
          <p:cNvPr id="3" name="Content Placeholder 2"/>
          <p:cNvSpPr>
            <a:spLocks noGrp="1"/>
          </p:cNvSpPr>
          <p:nvPr>
            <p:ph idx="1"/>
          </p:nvPr>
        </p:nvSpPr>
        <p:spPr>
          <a:xfrm>
            <a:off x="790222" y="1981200"/>
            <a:ext cx="7969956" cy="4414838"/>
          </a:xfrm>
        </p:spPr>
        <p:txBody>
          <a:bodyPr/>
          <a:lstStyle/>
          <a:p>
            <a:r>
              <a:rPr lang="en-US" sz="5400" dirty="0" smtClean="0">
                <a:latin typeface="Korinna" pitchFamily="18" charset="0"/>
              </a:rPr>
              <a:t>Diarrhea</a:t>
            </a:r>
            <a:endParaRPr lang="en-US" sz="5400" dirty="0">
              <a:latin typeface="Korinna" pitchFamily="18" charset="0"/>
            </a:endParaRPr>
          </a:p>
          <a:p>
            <a:r>
              <a:rPr lang="en-US" sz="5400" dirty="0" smtClean="0">
                <a:solidFill>
                  <a:srgbClr val="FFFF00"/>
                </a:solidFill>
                <a:latin typeface="Korinna" pitchFamily="18" charset="0"/>
              </a:rPr>
              <a:t>UTIs</a:t>
            </a:r>
          </a:p>
          <a:p>
            <a:r>
              <a:rPr lang="en-US" sz="5400" dirty="0" smtClean="0">
                <a:latin typeface="Korinna" pitchFamily="18" charset="0"/>
              </a:rPr>
              <a:t>Ankle sprains/ Ottawa rules</a:t>
            </a:r>
          </a:p>
        </p:txBody>
      </p:sp>
    </p:spTree>
    <p:extLst>
      <p:ext uri="{BB962C8B-B14F-4D97-AF65-F5344CB8AC3E}">
        <p14:creationId xmlns:p14="http://schemas.microsoft.com/office/powerpoint/2010/main" val="955286573"/>
      </p:ext>
    </p:extLst>
  </p:cSld>
  <p:clrMapOvr>
    <a:masterClrMapping/>
  </p:clrMapOvr>
  <p:transition spd="med">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 Protection</a:t>
            </a:r>
            <a:endParaRPr lang="en-US" dirty="0"/>
          </a:p>
        </p:txBody>
      </p:sp>
      <p:sp>
        <p:nvSpPr>
          <p:cNvPr id="3" name="Content Placeholder 2"/>
          <p:cNvSpPr>
            <a:spLocks noGrp="1"/>
          </p:cNvSpPr>
          <p:nvPr>
            <p:ph idx="1"/>
          </p:nvPr>
        </p:nvSpPr>
        <p:spPr>
          <a:xfrm>
            <a:off x="790222" y="1981200"/>
            <a:ext cx="7969956" cy="4414838"/>
          </a:xfrm>
        </p:spPr>
        <p:txBody>
          <a:bodyPr/>
          <a:lstStyle/>
          <a:p>
            <a:r>
              <a:rPr lang="en-US" sz="5400" dirty="0" smtClean="0">
                <a:solidFill>
                  <a:srgbClr val="FFFF00"/>
                </a:solidFill>
                <a:latin typeface="Korinna" pitchFamily="18" charset="0"/>
              </a:rPr>
              <a:t>UTIs</a:t>
            </a:r>
          </a:p>
          <a:p>
            <a:r>
              <a:rPr lang="en-US" sz="5400" dirty="0" smtClean="0">
                <a:latin typeface="Korinna" pitchFamily="18" charset="0"/>
              </a:rPr>
              <a:t>Ankle sprains/ Ottawa rules</a:t>
            </a:r>
          </a:p>
        </p:txBody>
      </p:sp>
    </p:spTree>
    <p:extLst>
      <p:ext uri="{BB962C8B-B14F-4D97-AF65-F5344CB8AC3E}">
        <p14:creationId xmlns:p14="http://schemas.microsoft.com/office/powerpoint/2010/main" val="1638482905"/>
      </p:ext>
    </p:extLst>
  </p:cSld>
  <p:clrMapOvr>
    <a:masterClrMapping/>
  </p:clrMapOvr>
  <p:transition spd="med">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3" name="Picture 3" descr="C:\Clipart\Austere EMS\skin-flora-cart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088"/>
            <a:ext cx="9151743" cy="6366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310279"/>
      </p:ext>
    </p:extLst>
  </p:cSld>
  <p:clrMapOvr>
    <a:masterClrMapping/>
  </p:clrMapOvr>
  <p:transition spd="med">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2" name="Picture 2" descr="C:\Clipart\Austere EMS\Urethr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197" y="0"/>
            <a:ext cx="72148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046364"/>
      </p:ext>
    </p:extLst>
  </p:cSld>
  <p:clrMapOvr>
    <a:masterClrMapping/>
  </p:clrMapOvr>
  <p:transition spd="med">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386" name="Picture 2" descr="C:\Clipart\Austere EMS\urinary-system-labeled-diag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644" y="12419"/>
            <a:ext cx="8556978" cy="684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792386"/>
      </p:ext>
    </p:extLst>
  </p:cSld>
  <p:clrMapOvr>
    <a:masterClrMapping/>
  </p:clrMapOvr>
  <p:transition spd="med">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734658"/>
      </p:ext>
    </p:extLst>
  </p:cSld>
  <p:clrMapOvr>
    <a:masterClrMapping/>
  </p:clrMapOvr>
  <p:transition spd="med">
    <p:fade thruBlk="1"/>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 Protection</a:t>
            </a:r>
            <a:endParaRPr lang="en-US" dirty="0"/>
          </a:p>
        </p:txBody>
      </p:sp>
      <p:sp>
        <p:nvSpPr>
          <p:cNvPr id="3" name="Content Placeholder 2"/>
          <p:cNvSpPr>
            <a:spLocks noGrp="1"/>
          </p:cNvSpPr>
          <p:nvPr>
            <p:ph idx="1"/>
          </p:nvPr>
        </p:nvSpPr>
        <p:spPr>
          <a:xfrm>
            <a:off x="948267" y="1981200"/>
            <a:ext cx="7834489" cy="4414838"/>
          </a:xfrm>
        </p:spPr>
        <p:txBody>
          <a:bodyPr/>
          <a:lstStyle/>
          <a:p>
            <a:r>
              <a:rPr lang="en-US" sz="5400" dirty="0">
                <a:latin typeface="Korinna" pitchFamily="18" charset="0"/>
              </a:rPr>
              <a:t>Diarrhea</a:t>
            </a:r>
          </a:p>
          <a:p>
            <a:r>
              <a:rPr lang="en-US" sz="5400" dirty="0" smtClean="0">
                <a:latin typeface="Korinna" pitchFamily="18" charset="0"/>
              </a:rPr>
              <a:t>UTIs</a:t>
            </a:r>
          </a:p>
          <a:p>
            <a:r>
              <a:rPr lang="en-US" sz="5400" dirty="0" smtClean="0">
                <a:solidFill>
                  <a:srgbClr val="FFFF00"/>
                </a:solidFill>
                <a:latin typeface="Korinna" pitchFamily="18" charset="0"/>
              </a:rPr>
              <a:t>Ankle sprains/ Ottawa rules</a:t>
            </a:r>
          </a:p>
        </p:txBody>
      </p:sp>
    </p:spTree>
    <p:extLst>
      <p:ext uri="{BB962C8B-B14F-4D97-AF65-F5344CB8AC3E}">
        <p14:creationId xmlns:p14="http://schemas.microsoft.com/office/powerpoint/2010/main" val="3875343916"/>
      </p:ext>
    </p:extLst>
  </p:cSld>
  <p:clrMapOvr>
    <a:masterClrMapping/>
  </p:clrMapOvr>
  <p:transition spd="med">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 Protection</a:t>
            </a:r>
            <a:endParaRPr lang="en-US" dirty="0"/>
          </a:p>
        </p:txBody>
      </p:sp>
      <p:sp>
        <p:nvSpPr>
          <p:cNvPr id="3" name="Content Placeholder 2"/>
          <p:cNvSpPr>
            <a:spLocks noGrp="1"/>
          </p:cNvSpPr>
          <p:nvPr>
            <p:ph idx="1"/>
          </p:nvPr>
        </p:nvSpPr>
        <p:spPr>
          <a:xfrm>
            <a:off x="948267" y="1981200"/>
            <a:ext cx="7834489" cy="4414838"/>
          </a:xfrm>
        </p:spPr>
        <p:txBody>
          <a:bodyPr/>
          <a:lstStyle/>
          <a:p>
            <a:r>
              <a:rPr lang="en-US" sz="5400" dirty="0" smtClean="0">
                <a:latin typeface="Korinna" pitchFamily="18" charset="0"/>
              </a:rPr>
              <a:t>UTIs</a:t>
            </a:r>
          </a:p>
          <a:p>
            <a:r>
              <a:rPr lang="en-US" sz="5400" dirty="0" smtClean="0">
                <a:solidFill>
                  <a:srgbClr val="FFFF00"/>
                </a:solidFill>
                <a:latin typeface="Korinna" pitchFamily="18" charset="0"/>
              </a:rPr>
              <a:t>Ankle sprains/ Ottawa rules</a:t>
            </a:r>
          </a:p>
        </p:txBody>
      </p:sp>
    </p:spTree>
    <p:extLst>
      <p:ext uri="{BB962C8B-B14F-4D97-AF65-F5344CB8AC3E}">
        <p14:creationId xmlns:p14="http://schemas.microsoft.com/office/powerpoint/2010/main" val="739921432"/>
      </p:ext>
    </p:extLst>
  </p:cSld>
  <p:clrMapOvr>
    <a:masterClrMapping/>
  </p:clrMapOvr>
  <p:transition spd="med">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2" name="Picture 2" descr="C:\Clipart\Austere EMS\ankle-ligame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846" y="5193"/>
            <a:ext cx="6811975" cy="68528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5046133" y="1478844"/>
            <a:ext cx="1354667" cy="846667"/>
          </a:xfrm>
          <a:prstGeom prst="rect">
            <a:avLst/>
          </a:prstGeom>
          <a:noFill/>
          <a:ln w="4445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Stencil BT" pitchFamily="18" charset="0"/>
            </a:endParaRPr>
          </a:p>
        </p:txBody>
      </p:sp>
    </p:spTree>
    <p:extLst>
      <p:ext uri="{BB962C8B-B14F-4D97-AF65-F5344CB8AC3E}">
        <p14:creationId xmlns:p14="http://schemas.microsoft.com/office/powerpoint/2010/main" val="3414633096"/>
      </p:ext>
    </p:extLst>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3554" name="Picture 2" descr="C:\Clipart\MISC\cyclone-weather-map.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8963" y="-681038"/>
            <a:ext cx="7923212" cy="753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75" y="3765550"/>
            <a:ext cx="433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400468"/>
      </p:ext>
    </p:extLst>
  </p:cSld>
  <p:clrMapOvr>
    <a:masterClrMapping/>
  </p:clrMapOvr>
  <p:transition spd="med">
    <p:fade thruBlk="1"/>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Ankle Sprains</a:t>
            </a:r>
            <a:endParaRPr lang="en-US" dirty="0"/>
          </a:p>
        </p:txBody>
      </p:sp>
      <p:sp>
        <p:nvSpPr>
          <p:cNvPr id="3" name="Content Placeholder 2"/>
          <p:cNvSpPr>
            <a:spLocks noGrp="1"/>
          </p:cNvSpPr>
          <p:nvPr>
            <p:ph idx="1"/>
          </p:nvPr>
        </p:nvSpPr>
        <p:spPr/>
        <p:txBody>
          <a:bodyPr/>
          <a:lstStyle/>
          <a:p>
            <a:r>
              <a:rPr lang="en-US" dirty="0" smtClean="0"/>
              <a:t>Ottawa Rules for ankle injury:</a:t>
            </a:r>
          </a:p>
          <a:p>
            <a:pPr lvl="1"/>
            <a:r>
              <a:rPr lang="en-US" dirty="0" smtClean="0"/>
              <a:t>if could walk </a:t>
            </a:r>
            <a:r>
              <a:rPr lang="en-US" b="1" dirty="0">
                <a:solidFill>
                  <a:srgbClr val="FFFF00"/>
                </a:solidFill>
              </a:rPr>
              <a:t>4</a:t>
            </a:r>
            <a:r>
              <a:rPr lang="en-US" b="1" dirty="0" smtClean="0">
                <a:solidFill>
                  <a:srgbClr val="FFFF00"/>
                </a:solidFill>
              </a:rPr>
              <a:t> steps </a:t>
            </a:r>
            <a:r>
              <a:rPr lang="en-US" dirty="0" smtClean="0"/>
              <a:t>then, or now, might not need x-rays</a:t>
            </a:r>
          </a:p>
          <a:p>
            <a:pPr lvl="1"/>
            <a:r>
              <a:rPr lang="en-US" dirty="0" smtClean="0"/>
              <a:t>if could walk, and no tenderness of the inferior-posterior </a:t>
            </a:r>
            <a:r>
              <a:rPr lang="en-US" b="1" dirty="0" smtClean="0">
                <a:solidFill>
                  <a:srgbClr val="FFFF00"/>
                </a:solidFill>
              </a:rPr>
              <a:t>6 cm </a:t>
            </a:r>
            <a:r>
              <a:rPr lang="en-US" dirty="0" smtClean="0"/>
              <a:t>of lateral or medial malleolus, no need for ankle X-rays</a:t>
            </a:r>
          </a:p>
          <a:p>
            <a:pPr lvl="1"/>
            <a:r>
              <a:rPr lang="en-US" dirty="0" smtClean="0"/>
              <a:t>if could walk, and if no tenderness over </a:t>
            </a:r>
            <a:r>
              <a:rPr lang="en-US" b="1" dirty="0" smtClean="0">
                <a:solidFill>
                  <a:srgbClr val="FFFF00"/>
                </a:solidFill>
              </a:rPr>
              <a:t>navicular, </a:t>
            </a:r>
            <a:r>
              <a:rPr lang="en-US" b="1" dirty="0">
                <a:solidFill>
                  <a:srgbClr val="FFFF00"/>
                </a:solidFill>
              </a:rPr>
              <a:t>or base 5th metatarsal</a:t>
            </a:r>
            <a:r>
              <a:rPr lang="en-US" dirty="0" smtClean="0"/>
              <a:t>, no need for foot </a:t>
            </a:r>
            <a:r>
              <a:rPr lang="en-US" dirty="0" err="1" smtClean="0"/>
              <a:t>xrays</a:t>
            </a:r>
            <a:endParaRPr lang="en-US" dirty="0"/>
          </a:p>
        </p:txBody>
      </p:sp>
    </p:spTree>
    <p:extLst>
      <p:ext uri="{BB962C8B-B14F-4D97-AF65-F5344CB8AC3E}">
        <p14:creationId xmlns:p14="http://schemas.microsoft.com/office/powerpoint/2010/main" val="3316386895"/>
      </p:ext>
    </p:extLst>
  </p:cSld>
  <p:clrMapOvr>
    <a:masterClrMapping/>
  </p:clrMapOvr>
  <p:transition spd="med">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9458" name="Picture 2" descr="C:\Clipart\Austere EMS\Ottaw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943"/>
            <a:ext cx="9064978" cy="6834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996099"/>
      </p:ext>
    </p:extLst>
  </p:cSld>
  <p:clrMapOvr>
    <a:masterClrMapping/>
  </p:clrMapOvr>
  <p:transition spd="med">
    <p:fade thruBlk="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2" name="Picture 2" descr="C:\clipart\Austere EMS\Ankle-Bon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957839"/>
            <a:ext cx="9125413" cy="476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408882"/>
      </p:ext>
    </p:extLst>
  </p:cSld>
  <p:clrMapOvr>
    <a:masterClrMapping/>
  </p:clrMapOvr>
  <p:transition spd="med">
    <p:fade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314" name="Picture 2" descr="C:\clipart\Austere EMS\Foot-Bon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2" y="1325357"/>
            <a:ext cx="9073113" cy="3748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834980"/>
      </p:ext>
    </p:extLst>
  </p:cSld>
  <p:clrMapOvr>
    <a:masterClrMapping/>
  </p:clrMapOvr>
  <p:transition spd="med">
    <p:fade thruBlk="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338" name="Picture 2" descr="C:\Clipart\Austere EMS\Aircast-Airstirrup.jpg"/>
          <p:cNvPicPr>
            <a:picLocks noChangeAspect="1" noChangeArrowheads="1"/>
          </p:cNvPicPr>
          <p:nvPr/>
        </p:nvPicPr>
        <p:blipFill rotWithShape="1">
          <a:blip r:embed="rId3">
            <a:extLst>
              <a:ext uri="{28A0092B-C50C-407E-A947-70E740481C1C}">
                <a14:useLocalDpi xmlns:a14="http://schemas.microsoft.com/office/drawing/2010/main" val="0"/>
              </a:ext>
            </a:extLst>
          </a:blip>
          <a:srcRect r="25390"/>
          <a:stretch/>
        </p:blipFill>
        <p:spPr bwMode="auto">
          <a:xfrm>
            <a:off x="1" y="0"/>
            <a:ext cx="9050214" cy="6823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891578"/>
      </p:ext>
    </p:extLst>
  </p:cSld>
  <p:clrMapOvr>
    <a:masterClrMapping/>
  </p:clrMapOvr>
  <p:transition spd="med">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339" name="Picture 3" descr="C:\Clipart\WEMT\ANKL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88" y="406400"/>
            <a:ext cx="9056912" cy="6163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971666"/>
      </p:ext>
    </p:extLst>
  </p:cSld>
  <p:clrMapOvr>
    <a:masterClrMapping/>
  </p:clrMapOvr>
  <p:transition spd="med">
    <p:fade thruBlk="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456005"/>
      </p:ext>
    </p:extLst>
  </p:cSld>
  <p:clrMapOvr>
    <a:masterClrMapping/>
  </p:clrMapOvr>
  <p:transition spd="med">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ctrTitle"/>
          </p:nvPr>
        </p:nvSpPr>
        <p:spPr>
          <a:xfrm>
            <a:off x="3862388" y="1447800"/>
            <a:ext cx="4910137" cy="4835525"/>
          </a:xfrm>
        </p:spPr>
        <p:txBody>
          <a:bodyPr/>
          <a:lstStyle/>
          <a:p>
            <a:pPr>
              <a:defRPr/>
            </a:pPr>
            <a:r>
              <a:rPr lang="en-US" sz="8800" dirty="0" smtClean="0"/>
              <a:t>Legal Stuff</a:t>
            </a:r>
          </a:p>
        </p:txBody>
      </p:sp>
    </p:spTree>
    <p:extLst>
      <p:ext uri="{BB962C8B-B14F-4D97-AF65-F5344CB8AC3E}">
        <p14:creationId xmlns:p14="http://schemas.microsoft.com/office/powerpoint/2010/main" val="2676670068"/>
      </p:ext>
    </p:extLst>
  </p:cSld>
  <p:clrMapOvr>
    <a:masterClrMapping/>
  </p:clrMapOvr>
  <p:transition spd="med">
    <p:fade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47255" y="1101436"/>
            <a:ext cx="8361218" cy="5502419"/>
          </a:xfrm>
        </p:spPr>
        <p:txBody>
          <a:bodyPr/>
          <a:lstStyle/>
          <a:p>
            <a:pPr marL="0" indent="0">
              <a:buNone/>
            </a:pPr>
            <a:r>
              <a:rPr lang="en-US" sz="4000" dirty="0" smtClean="0"/>
              <a:t>	What </a:t>
            </a:r>
            <a:r>
              <a:rPr lang="en-US" sz="4000" dirty="0"/>
              <a:t>is a Medical Practice Act and why should I care?</a:t>
            </a:r>
          </a:p>
        </p:txBody>
      </p:sp>
    </p:spTree>
    <p:extLst>
      <p:ext uri="{BB962C8B-B14F-4D97-AF65-F5344CB8AC3E}">
        <p14:creationId xmlns:p14="http://schemas.microsoft.com/office/powerpoint/2010/main" val="2692537900"/>
      </p:ext>
    </p:extLst>
  </p:cSld>
  <p:clrMapOvr>
    <a:masterClrMapping/>
  </p:clrMapOvr>
  <p:transition spd="med">
    <p:fade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47255" y="1101436"/>
            <a:ext cx="8361218" cy="5502419"/>
          </a:xfrm>
        </p:spPr>
        <p:txBody>
          <a:bodyPr/>
          <a:lstStyle/>
          <a:p>
            <a:pPr marL="0" indent="0">
              <a:buNone/>
            </a:pPr>
            <a:r>
              <a:rPr lang="en-US" sz="4000" dirty="0" smtClean="0"/>
              <a:t>	What </a:t>
            </a:r>
            <a:r>
              <a:rPr lang="en-US" sz="4000" dirty="0"/>
              <a:t>is Delegated Practice and how does it apply to Austere/Wilderness EMTs?</a:t>
            </a:r>
          </a:p>
        </p:txBody>
      </p:sp>
    </p:spTree>
    <p:extLst>
      <p:ext uri="{BB962C8B-B14F-4D97-AF65-F5344CB8AC3E}">
        <p14:creationId xmlns:p14="http://schemas.microsoft.com/office/powerpoint/2010/main" val="2228809731"/>
      </p:ext>
    </p:extLst>
  </p:cSld>
  <p:clrMapOvr>
    <a:masterClrMapping/>
  </p:clrMapOvr>
  <p:transition spd="med">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WER3D TRANSITION" val="Tsquares.p3d 2"/>
  <p:tag name="POWER3D OPTIONS" val="Medium "/>
</p:tagLst>
</file>

<file path=ppt/tags/tag2.xml><?xml version="1.0" encoding="utf-8"?>
<p:tagLst xmlns:a="http://schemas.openxmlformats.org/drawingml/2006/main" xmlns:r="http://schemas.openxmlformats.org/officeDocument/2006/relationships" xmlns:p="http://schemas.openxmlformats.org/presentationml/2006/main">
  <p:tag name="POWER3D TRANSITION" val="Spring.p3d 5"/>
  <p:tag name="POWER3D OPTIONS" val="Medium "/>
</p:tagLst>
</file>

<file path=ppt/tags/tag3.xml><?xml version="1.0" encoding="utf-8"?>
<p:tagLst xmlns:a="http://schemas.openxmlformats.org/drawingml/2006/main" xmlns:r="http://schemas.openxmlformats.org/officeDocument/2006/relationships" xmlns:p="http://schemas.openxmlformats.org/presentationml/2006/main">
  <p:tag name="POWER3D TRANSITION" val="Spring.p3d 5"/>
  <p:tag name="POWER3D OPTIONS" val="Medium "/>
</p:tagLst>
</file>

<file path=ppt/tags/tag4.xml><?xml version="1.0" encoding="utf-8"?>
<p:tagLst xmlns:a="http://schemas.openxmlformats.org/drawingml/2006/main" xmlns:r="http://schemas.openxmlformats.org/officeDocument/2006/relationships" xmlns:p="http://schemas.openxmlformats.org/presentationml/2006/main">
  <p:tag name="POWER3D TRANSITION" val="Spring.p3d 5"/>
  <p:tag name="POWER3D OPTIONS" val="Medium "/>
</p:tagLst>
</file>

<file path=ppt/theme/theme1.xml><?xml version="1.0" encoding="utf-8"?>
<a:theme xmlns:a="http://schemas.openxmlformats.org/drawingml/2006/main" name="PowerPlugs BGs 1 B09">
  <a:themeElements>
    <a:clrScheme name="PowerPlugs BGs 1 B09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lugs BGs 1 B09">
      <a:majorFont>
        <a:latin typeface="Abadi MT Cn Lt"/>
        <a:ea typeface=""/>
        <a:cs typeface=""/>
      </a:majorFont>
      <a:minorFont>
        <a:latin typeface="Abadi MT Cn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Stencil BT"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Stencil BT" pitchFamily="18" charset="0"/>
          </a:defRPr>
        </a:defPPr>
      </a:lstStyle>
    </a:lnDef>
  </a:objectDefaults>
  <a:extraClrSchemeLst>
    <a:extraClrScheme>
      <a:clrScheme name="PowerPlugs BGs 1 B09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lugs BGs 1 B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lugs BGs 1 B09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lugs BGs 1 B09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lugs BGs 1 B09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lugs BGs 1 B09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lugs BGs 1 B09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DDDDDD"/>
    </a:lt1>
    <a:dk2>
      <a:srgbClr val="0000FF"/>
    </a:dk2>
    <a:lt2>
      <a:srgbClr val="00CCCC"/>
    </a:lt2>
    <a:accent1>
      <a:srgbClr val="B2B2B2"/>
    </a:accent1>
    <a:accent2>
      <a:srgbClr val="FF9933"/>
    </a:accent2>
    <a:accent3>
      <a:srgbClr val="AAAAFF"/>
    </a:accent3>
    <a:accent4>
      <a:srgbClr val="BDBDBD"/>
    </a:accent4>
    <a:accent5>
      <a:srgbClr val="D5D5D5"/>
    </a:accent5>
    <a:accent6>
      <a:srgbClr val="E78A2D"/>
    </a:accent6>
    <a:hlink>
      <a:srgbClr val="CC00CC"/>
    </a:hlink>
    <a:folHlink>
      <a:srgbClr val="9999FF"/>
    </a:folHlink>
  </a:clrScheme>
</a:themeOverride>
</file>

<file path=ppt/theme/themeOverride2.xml><?xml version="1.0" encoding="utf-8"?>
<a:themeOverride xmlns:a="http://schemas.openxmlformats.org/drawingml/2006/main">
  <a:clrScheme name="">
    <a:dk1>
      <a:srgbClr val="000000"/>
    </a:dk1>
    <a:lt1>
      <a:srgbClr val="DDDDDD"/>
    </a:lt1>
    <a:dk2>
      <a:srgbClr val="0000FF"/>
    </a:dk2>
    <a:lt2>
      <a:srgbClr val="00CCCC"/>
    </a:lt2>
    <a:accent1>
      <a:srgbClr val="B2B2B2"/>
    </a:accent1>
    <a:accent2>
      <a:srgbClr val="FF9933"/>
    </a:accent2>
    <a:accent3>
      <a:srgbClr val="AAAAFF"/>
    </a:accent3>
    <a:accent4>
      <a:srgbClr val="BDBDBD"/>
    </a:accent4>
    <a:accent5>
      <a:srgbClr val="D5D5D5"/>
    </a:accent5>
    <a:accent6>
      <a:srgbClr val="E78A2D"/>
    </a:accent6>
    <a:hlink>
      <a:srgbClr val="CC00CC"/>
    </a:hlink>
    <a:folHlink>
      <a:srgbClr val="9999FF"/>
    </a:folHlink>
  </a:clrScheme>
</a:themeOverride>
</file>

<file path=docProps/app.xml><?xml version="1.0" encoding="utf-8"?>
<Properties xmlns="http://schemas.openxmlformats.org/officeDocument/2006/extended-properties" xmlns:vt="http://schemas.openxmlformats.org/officeDocument/2006/docPropsVTypes">
  <Template>C:\WINDOWS\Application Data\Microsoft\Templates\PowerPlugs\PowerPlugs BGs 1 B09.pot</Template>
  <TotalTime>29851</TotalTime>
  <Words>2426</Words>
  <Application>Microsoft Office PowerPoint</Application>
  <PresentationFormat>On-screen Show (4:3)</PresentationFormat>
  <Paragraphs>211</Paragraphs>
  <Slides>110</Slides>
  <Notes>93</Notes>
  <HiddenSlides>6</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110</vt:i4>
      </vt:variant>
    </vt:vector>
  </HeadingPairs>
  <TitlesOfParts>
    <vt:vector size="119" baseType="lpstr">
      <vt:lpstr>Arial</vt:lpstr>
      <vt:lpstr>Abadi MT Cn Lt</vt:lpstr>
      <vt:lpstr>Times New Roman</vt:lpstr>
      <vt:lpstr>Stencil BT</vt:lpstr>
      <vt:lpstr>Flare Gothic</vt:lpstr>
      <vt:lpstr>Abadi MT Cn</vt:lpstr>
      <vt:lpstr>Korinna</vt:lpstr>
      <vt:lpstr>PowerPlugs BGs 1 B09</vt:lpstr>
      <vt:lpstr>Slide</vt:lpstr>
      <vt:lpstr>PowerPoint Presentation</vt:lpstr>
      <vt:lpstr>Bike Accident</vt:lpstr>
      <vt:lpstr>PowerPoint Presentation</vt:lpstr>
      <vt:lpstr>“Street” Standard of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Objectives - conovers.org/ftp </vt:lpstr>
      <vt:lpstr>Different Standards of Care</vt:lpstr>
      <vt:lpstr>PowerPoint Presentation</vt:lpstr>
      <vt:lpstr>PowerPoint Presentation</vt:lpstr>
      <vt:lpstr>ED-ED Interhospital Transfer</vt:lpstr>
      <vt:lpstr>Stable Cervical Spine Fx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Ankle Fracture</vt:lpstr>
      <vt:lpstr>PowerPoint Presentation</vt:lpstr>
      <vt:lpstr>PowerPoint Presentation</vt:lpstr>
      <vt:lpstr>PowerPoint Presentation</vt:lpstr>
      <vt:lpstr>PowerPoint Presentation</vt:lpstr>
      <vt:lpstr>More Examples:</vt:lpstr>
      <vt:lpstr>Different Care: Examples</vt:lpstr>
      <vt:lpstr>Different Care: Examples</vt:lpstr>
      <vt:lpstr>PowerPoint Presentation</vt:lpstr>
      <vt:lpstr>Austere EMS: CPR</vt:lpstr>
      <vt:lpstr>Austere EMS: CPR</vt:lpstr>
      <vt:lpstr>Austere EMS: CPR</vt:lpstr>
      <vt:lpstr>PowerPoint Presentation</vt:lpstr>
      <vt:lpstr>Different Care: Examples</vt:lpstr>
      <vt:lpstr>Different Care: Examples</vt:lpstr>
      <vt:lpstr>PowerPoint Presentation</vt:lpstr>
      <vt:lpstr>Golden 8 Hours?</vt:lpstr>
      <vt:lpstr>Golden 8 Hours?</vt:lpstr>
      <vt:lpstr>PowerPoint Presentation</vt:lpstr>
      <vt:lpstr>PowerPoint Presentation</vt:lpstr>
      <vt:lpstr>PowerPoint Presentation</vt:lpstr>
      <vt:lpstr>Delayed Primary Closure?</vt:lpstr>
      <vt:lpstr>PowerPoint Presentation</vt:lpstr>
      <vt:lpstr>PowerPoint Presentation</vt:lpstr>
      <vt:lpstr>Different Care: Examples</vt:lpstr>
      <vt:lpstr>Different Care: Examples</vt:lpstr>
      <vt:lpstr>PowerPoint Presentation</vt:lpstr>
      <vt:lpstr>PowerPoint Presentation</vt:lpstr>
      <vt:lpstr>PowerPoint Presentation</vt:lpstr>
      <vt:lpstr>PowerPoint Presentation</vt:lpstr>
      <vt:lpstr>Different Care: Examples</vt:lpstr>
      <vt:lpstr>PowerPoint Presentation</vt:lpstr>
      <vt:lpstr>PowerPoint Presentation</vt:lpstr>
      <vt:lpstr>PowerPoint Presentation</vt:lpstr>
      <vt:lpstr>PowerPoint Presentation</vt:lpstr>
      <vt:lpstr>Force Protection</vt:lpstr>
      <vt:lpstr>PowerPoint Presentation</vt:lpstr>
      <vt:lpstr>PowerPoint Presentation</vt:lpstr>
      <vt:lpstr>PowerPoint Presentation</vt:lpstr>
      <vt:lpstr>PowerPoint Presentation</vt:lpstr>
      <vt:lpstr>Medical – Personal Wilderness Medkit</vt:lpstr>
      <vt:lpstr>PowerPoint Presentation</vt:lpstr>
      <vt:lpstr>Force Protection</vt:lpstr>
      <vt:lpstr>Force Protection</vt:lpstr>
      <vt:lpstr>PowerPoint Presentation</vt:lpstr>
      <vt:lpstr>PowerPoint Presentation</vt:lpstr>
      <vt:lpstr>PowerPoint Presentation</vt:lpstr>
      <vt:lpstr>Force Protection</vt:lpstr>
      <vt:lpstr>Force Protection</vt:lpstr>
      <vt:lpstr>PowerPoint Presentation</vt:lpstr>
      <vt:lpstr>PowerPoint Presentation</vt:lpstr>
      <vt:lpstr>PowerPoint Presentation</vt:lpstr>
      <vt:lpstr>PowerPoint Presentation</vt:lpstr>
      <vt:lpstr>Force Protection</vt:lpstr>
      <vt:lpstr>Force Protection</vt:lpstr>
      <vt:lpstr>PowerPoint Presentation</vt:lpstr>
      <vt:lpstr>Ankle Sprains</vt:lpstr>
      <vt:lpstr>PowerPoint Presentation</vt:lpstr>
      <vt:lpstr>PowerPoint Presentation</vt:lpstr>
      <vt:lpstr>PowerPoint Presentation</vt:lpstr>
      <vt:lpstr>PowerPoint Presentation</vt:lpstr>
      <vt:lpstr>PowerPoint Presentation</vt:lpstr>
      <vt:lpstr>PowerPoint Presentation</vt:lpstr>
      <vt:lpstr>Legal Stuff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Wilderness EMT Class</vt:lpstr>
      <vt:lpstr>Wilderness EMT Class</vt:lpstr>
      <vt:lpstr>Medical – CDS Outdoor School cdsoutdoor.com</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Physician Field Preparation</dc:title>
  <dc:creator>Keith Conover, M.D.</dc:creator>
  <cp:lastModifiedBy>Deanna Harper</cp:lastModifiedBy>
  <cp:revision>624</cp:revision>
  <cp:lastPrinted>2001-01-16T15:16:45Z</cp:lastPrinted>
  <dcterms:created xsi:type="dcterms:W3CDTF">1997-12-07T01:55:48Z</dcterms:created>
  <dcterms:modified xsi:type="dcterms:W3CDTF">2016-06-08T18:22:06Z</dcterms:modified>
</cp:coreProperties>
</file>