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16"/>
  </p:notesMasterIdLst>
  <p:handoutMasterIdLst>
    <p:handoutMasterId r:id="rId117"/>
  </p:handoutMasterIdLst>
  <p:sldIdLst>
    <p:sldId id="256" r:id="rId3"/>
    <p:sldId id="349" r:id="rId4"/>
    <p:sldId id="350" r:id="rId5"/>
    <p:sldId id="291" r:id="rId6"/>
    <p:sldId id="257" r:id="rId7"/>
    <p:sldId id="258" r:id="rId8"/>
    <p:sldId id="259" r:id="rId9"/>
    <p:sldId id="260" r:id="rId10"/>
    <p:sldId id="376" r:id="rId11"/>
    <p:sldId id="261" r:id="rId12"/>
    <p:sldId id="377" r:id="rId13"/>
    <p:sldId id="378" r:id="rId14"/>
    <p:sldId id="273" r:id="rId15"/>
    <p:sldId id="274" r:id="rId16"/>
    <p:sldId id="262" r:id="rId17"/>
    <p:sldId id="263" r:id="rId18"/>
    <p:sldId id="275" r:id="rId19"/>
    <p:sldId id="303" r:id="rId20"/>
    <p:sldId id="264" r:id="rId21"/>
    <p:sldId id="265" r:id="rId22"/>
    <p:sldId id="266" r:id="rId23"/>
    <p:sldId id="348" r:id="rId24"/>
    <p:sldId id="330" r:id="rId25"/>
    <p:sldId id="296" r:id="rId26"/>
    <p:sldId id="276" r:id="rId27"/>
    <p:sldId id="267" r:id="rId28"/>
    <p:sldId id="272" r:id="rId29"/>
    <p:sldId id="278" r:id="rId30"/>
    <p:sldId id="280" r:id="rId31"/>
    <p:sldId id="279" r:id="rId32"/>
    <p:sldId id="281" r:id="rId33"/>
    <p:sldId id="304" r:id="rId34"/>
    <p:sldId id="351" r:id="rId35"/>
    <p:sldId id="268" r:id="rId36"/>
    <p:sldId id="270" r:id="rId37"/>
    <p:sldId id="331" r:id="rId38"/>
    <p:sldId id="277" r:id="rId39"/>
    <p:sldId id="282" r:id="rId40"/>
    <p:sldId id="297" r:id="rId41"/>
    <p:sldId id="295" r:id="rId42"/>
    <p:sldId id="283" r:id="rId43"/>
    <p:sldId id="358" r:id="rId44"/>
    <p:sldId id="352" r:id="rId45"/>
    <p:sldId id="353" r:id="rId46"/>
    <p:sldId id="354" r:id="rId47"/>
    <p:sldId id="357" r:id="rId48"/>
    <p:sldId id="355" r:id="rId49"/>
    <p:sldId id="356" r:id="rId50"/>
    <p:sldId id="284" r:id="rId51"/>
    <p:sldId id="293" r:id="rId52"/>
    <p:sldId id="286" r:id="rId53"/>
    <p:sldId id="285" r:id="rId54"/>
    <p:sldId id="308" r:id="rId55"/>
    <p:sldId id="360" r:id="rId56"/>
    <p:sldId id="361" r:id="rId57"/>
    <p:sldId id="359" r:id="rId58"/>
    <p:sldId id="313" r:id="rId59"/>
    <p:sldId id="288" r:id="rId60"/>
    <p:sldId id="287" r:id="rId61"/>
    <p:sldId id="311" r:id="rId62"/>
    <p:sldId id="380" r:id="rId63"/>
    <p:sldId id="289" r:id="rId64"/>
    <p:sldId id="294" r:id="rId65"/>
    <p:sldId id="269" r:id="rId66"/>
    <p:sldId id="323" r:id="rId67"/>
    <p:sldId id="299" r:id="rId68"/>
    <p:sldId id="300" r:id="rId69"/>
    <p:sldId id="301" r:id="rId70"/>
    <p:sldId id="302" r:id="rId71"/>
    <p:sldId id="305" r:id="rId72"/>
    <p:sldId id="306" r:id="rId73"/>
    <p:sldId id="307" r:id="rId74"/>
    <p:sldId id="310" r:id="rId75"/>
    <p:sldId id="363" r:id="rId76"/>
    <p:sldId id="375" r:id="rId77"/>
    <p:sldId id="309" r:id="rId78"/>
    <p:sldId id="362" r:id="rId79"/>
    <p:sldId id="374" r:id="rId80"/>
    <p:sldId id="364" r:id="rId81"/>
    <p:sldId id="371" r:id="rId82"/>
    <p:sldId id="372" r:id="rId83"/>
    <p:sldId id="373" r:id="rId84"/>
    <p:sldId id="370" r:id="rId85"/>
    <p:sldId id="290" r:id="rId86"/>
    <p:sldId id="292" r:id="rId87"/>
    <p:sldId id="298" r:id="rId88"/>
    <p:sldId id="369" r:id="rId89"/>
    <p:sldId id="365" r:id="rId90"/>
    <p:sldId id="366" r:id="rId91"/>
    <p:sldId id="367" r:id="rId92"/>
    <p:sldId id="368" r:id="rId93"/>
    <p:sldId id="379" r:id="rId94"/>
    <p:sldId id="314" r:id="rId95"/>
    <p:sldId id="318" r:id="rId96"/>
    <p:sldId id="319" r:id="rId97"/>
    <p:sldId id="320" r:id="rId98"/>
    <p:sldId id="321" r:id="rId99"/>
    <p:sldId id="327" r:id="rId100"/>
    <p:sldId id="328" r:id="rId101"/>
    <p:sldId id="335" r:id="rId102"/>
    <p:sldId id="336" r:id="rId103"/>
    <p:sldId id="337" r:id="rId104"/>
    <p:sldId id="338" r:id="rId105"/>
    <p:sldId id="329" r:id="rId106"/>
    <p:sldId id="332" r:id="rId107"/>
    <p:sldId id="333" r:id="rId108"/>
    <p:sldId id="334" r:id="rId109"/>
    <p:sldId id="341" r:id="rId110"/>
    <p:sldId id="342" r:id="rId111"/>
    <p:sldId id="343" r:id="rId112"/>
    <p:sldId id="346" r:id="rId113"/>
    <p:sldId id="324" r:id="rId114"/>
    <p:sldId id="326" r:id="rId1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36" autoAdjust="0"/>
  </p:normalViewPr>
  <p:slideViewPr>
    <p:cSldViewPr>
      <p:cViewPr varScale="1">
        <p:scale>
          <a:sx n="99" d="100"/>
          <a:sy n="99" d="100"/>
        </p:scale>
        <p:origin x="-104" y="-4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notesMaster" Target="notesMasters/notesMaster1.xml"/><Relationship Id="rId117" Type="http://schemas.openxmlformats.org/officeDocument/2006/relationships/handoutMaster" Target="handoutMasters/handout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Rat</c:v>
                </c:pt>
              </c:strCache>
            </c:strRef>
          </c:tx>
          <c:invertIfNegative val="0"/>
          <c:cat>
            <c:strRef>
              <c:f>Sheet1!$A$2</c:f>
              <c:strCache>
                <c:ptCount val="1"/>
                <c:pt idx="0">
                  <c:v>Species</c:v>
                </c:pt>
              </c:strCache>
            </c:strRef>
          </c:cat>
          <c:val>
            <c:numRef>
              <c:f>Sheet1!$B$2</c:f>
              <c:numCache>
                <c:formatCode>General</c:formatCode>
                <c:ptCount val="1"/>
                <c:pt idx="0">
                  <c:v>1.6</c:v>
                </c:pt>
              </c:numCache>
            </c:numRef>
          </c:val>
        </c:ser>
        <c:ser>
          <c:idx val="1"/>
          <c:order val="1"/>
          <c:tx>
            <c:strRef>
              <c:f>Sheet1!$C$1</c:f>
              <c:strCache>
                <c:ptCount val="1"/>
                <c:pt idx="0">
                  <c:v>Parakeet</c:v>
                </c:pt>
              </c:strCache>
            </c:strRef>
          </c:tx>
          <c:invertIfNegative val="0"/>
          <c:cat>
            <c:strRef>
              <c:f>Sheet1!$A$2</c:f>
              <c:strCache>
                <c:ptCount val="1"/>
                <c:pt idx="0">
                  <c:v>Species</c:v>
                </c:pt>
              </c:strCache>
            </c:strRef>
          </c:cat>
          <c:val>
            <c:numRef>
              <c:f>Sheet1!$C$2</c:f>
              <c:numCache>
                <c:formatCode>General</c:formatCode>
                <c:ptCount val="1"/>
                <c:pt idx="0">
                  <c:v>0.5</c:v>
                </c:pt>
              </c:numCache>
            </c:numRef>
          </c:val>
        </c:ser>
        <c:ser>
          <c:idx val="2"/>
          <c:order val="2"/>
          <c:tx>
            <c:strRef>
              <c:f>Sheet1!$D$1</c:f>
              <c:strCache>
                <c:ptCount val="1"/>
                <c:pt idx="0">
                  <c:v>Canary</c:v>
                </c:pt>
              </c:strCache>
            </c:strRef>
          </c:tx>
          <c:invertIfNegative val="0"/>
          <c:cat>
            <c:strRef>
              <c:f>Sheet1!$A$2</c:f>
              <c:strCache>
                <c:ptCount val="1"/>
                <c:pt idx="0">
                  <c:v>Species</c:v>
                </c:pt>
              </c:strCache>
            </c:strRef>
          </c:cat>
          <c:val>
            <c:numRef>
              <c:f>Sheet1!$D$2</c:f>
              <c:numCache>
                <c:formatCode>General</c:formatCode>
                <c:ptCount val="1"/>
                <c:pt idx="0">
                  <c:v>0.3</c:v>
                </c:pt>
              </c:numCache>
            </c:numRef>
          </c:val>
        </c:ser>
        <c:dLbls>
          <c:showLegendKey val="0"/>
          <c:showVal val="0"/>
          <c:showCatName val="0"/>
          <c:showSerName val="0"/>
          <c:showPercent val="0"/>
          <c:showBubbleSize val="0"/>
        </c:dLbls>
        <c:gapWidth val="150"/>
        <c:axId val="-2126541320"/>
        <c:axId val="-2047736568"/>
      </c:barChart>
      <c:catAx>
        <c:axId val="-2126541320"/>
        <c:scaling>
          <c:orientation val="minMax"/>
        </c:scaling>
        <c:delete val="1"/>
        <c:axPos val="b"/>
        <c:majorTickMark val="out"/>
        <c:minorTickMark val="none"/>
        <c:tickLblPos val="nextTo"/>
        <c:crossAx val="-2047736568"/>
        <c:crosses val="autoZero"/>
        <c:auto val="1"/>
        <c:lblAlgn val="ctr"/>
        <c:lblOffset val="100"/>
        <c:noMultiLvlLbl val="0"/>
      </c:catAx>
      <c:valAx>
        <c:axId val="-2047736568"/>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2126541320"/>
        <c:crosses val="autoZero"/>
        <c:crossBetween val="between"/>
      </c:valAx>
      <c:spPr>
        <a:solidFill>
          <a:srgbClr val="FFC000"/>
        </a:solidFill>
      </c:spPr>
    </c:plotArea>
    <c:legend>
      <c:legendPos val="r"/>
      <c:layout/>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Oxygen</c:v>
                </c:pt>
              </c:strCache>
            </c:strRef>
          </c:tx>
          <c:invertIfNegative val="0"/>
          <c:cat>
            <c:strRef>
              <c:f>Sheet1!$A$2:$A$4</c:f>
              <c:strCache>
                <c:ptCount val="3"/>
                <c:pt idx="0">
                  <c:v>OVERALL</c:v>
                </c:pt>
                <c:pt idx="1">
                  <c:v>BLUNT</c:v>
                </c:pt>
                <c:pt idx="2">
                  <c:v>PENETRATING</c:v>
                </c:pt>
              </c:strCache>
            </c:strRef>
          </c:cat>
          <c:val>
            <c:numRef>
              <c:f>Sheet1!$B$2:$B$4</c:f>
              <c:numCache>
                <c:formatCode>General</c:formatCode>
                <c:ptCount val="3"/>
                <c:pt idx="0">
                  <c:v>2.3</c:v>
                </c:pt>
                <c:pt idx="1">
                  <c:v>1.5</c:v>
                </c:pt>
                <c:pt idx="2">
                  <c:v>4.6</c:v>
                </c:pt>
              </c:numCache>
            </c:numRef>
          </c:val>
        </c:ser>
        <c:ser>
          <c:idx val="1"/>
          <c:order val="1"/>
          <c:tx>
            <c:strRef>
              <c:f>Sheet1!$C$1</c:f>
              <c:strCache>
                <c:ptCount val="1"/>
                <c:pt idx="0">
                  <c:v>None</c:v>
                </c:pt>
              </c:strCache>
            </c:strRef>
          </c:tx>
          <c:invertIfNegative val="0"/>
          <c:cat>
            <c:strRef>
              <c:f>Sheet1!$A$2:$A$4</c:f>
              <c:strCache>
                <c:ptCount val="3"/>
                <c:pt idx="0">
                  <c:v>OVERALL</c:v>
                </c:pt>
                <c:pt idx="1">
                  <c:v>BLUNT</c:v>
                </c:pt>
                <c:pt idx="2">
                  <c:v>PENETRATING</c:v>
                </c:pt>
              </c:strCache>
            </c:strRef>
          </c:cat>
          <c:val>
            <c:numRef>
              <c:f>Sheet1!$C$2:$C$4</c:f>
              <c:numCache>
                <c:formatCode>General</c:formatCode>
                <c:ptCount val="3"/>
                <c:pt idx="0">
                  <c:v>1.1</c:v>
                </c:pt>
                <c:pt idx="1">
                  <c:v>0.7</c:v>
                </c:pt>
                <c:pt idx="2">
                  <c:v>2.8</c:v>
                </c:pt>
              </c:numCache>
            </c:numRef>
          </c:val>
        </c:ser>
        <c:dLbls>
          <c:showLegendKey val="0"/>
          <c:showVal val="0"/>
          <c:showCatName val="0"/>
          <c:showSerName val="0"/>
          <c:showPercent val="0"/>
          <c:showBubbleSize val="0"/>
        </c:dLbls>
        <c:gapWidth val="150"/>
        <c:axId val="-2065501816"/>
        <c:axId val="-2064819128"/>
      </c:barChart>
      <c:catAx>
        <c:axId val="-2065501816"/>
        <c:scaling>
          <c:orientation val="minMax"/>
        </c:scaling>
        <c:delete val="0"/>
        <c:axPos val="b"/>
        <c:numFmt formatCode="#,##0.00" sourceLinked="0"/>
        <c:majorTickMark val="out"/>
        <c:minorTickMark val="none"/>
        <c:tickLblPos val="nextTo"/>
        <c:txPr>
          <a:bodyPr/>
          <a:lstStyle/>
          <a:p>
            <a:pPr>
              <a:defRPr>
                <a:solidFill>
                  <a:schemeClr val="bg1"/>
                </a:solidFill>
              </a:defRPr>
            </a:pPr>
            <a:endParaRPr lang="en-US"/>
          </a:p>
        </c:txPr>
        <c:crossAx val="-2064819128"/>
        <c:crosses val="autoZero"/>
        <c:auto val="1"/>
        <c:lblAlgn val="ctr"/>
        <c:lblOffset val="100"/>
        <c:noMultiLvlLbl val="0"/>
      </c:catAx>
      <c:valAx>
        <c:axId val="-2064819128"/>
        <c:scaling>
          <c:orientation val="minMax"/>
        </c:scaling>
        <c:delete val="0"/>
        <c:axPos val="l"/>
        <c:majorGridlines>
          <c:spPr>
            <a:ln>
              <a:solidFill>
                <a:schemeClr val="tx1"/>
              </a:solidFill>
            </a:ln>
          </c:spPr>
        </c:majorGridlines>
        <c:numFmt formatCode="#,##0.0" sourceLinked="0"/>
        <c:majorTickMark val="out"/>
        <c:minorTickMark val="none"/>
        <c:tickLblPos val="nextTo"/>
        <c:txPr>
          <a:bodyPr/>
          <a:lstStyle/>
          <a:p>
            <a:pPr>
              <a:defRPr>
                <a:solidFill>
                  <a:schemeClr val="bg1"/>
                </a:solidFill>
              </a:defRPr>
            </a:pPr>
            <a:endParaRPr lang="en-US"/>
          </a:p>
        </c:txPr>
        <c:crossAx val="-2065501816"/>
        <c:crosses val="autoZero"/>
        <c:crossBetween val="between"/>
      </c:valAx>
      <c:spPr>
        <a:solidFill>
          <a:schemeClr val="bg1"/>
        </a:solidFill>
      </c:spPr>
    </c:plotArea>
    <c:legend>
      <c:legendPos val="r"/>
      <c:layout/>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0.46296</cdr:x>
      <cdr:y>0.15254</cdr:y>
    </cdr:from>
    <cdr:to>
      <cdr:x>0.76852</cdr:x>
      <cdr:y>0.28814</cdr:y>
    </cdr:to>
    <cdr:sp macro="" textlink="">
      <cdr:nvSpPr>
        <cdr:cNvPr id="2" name="TextBox 1"/>
        <cdr:cNvSpPr txBox="1"/>
      </cdr:nvSpPr>
      <cdr:spPr>
        <a:xfrm xmlns:a="http://schemas.openxmlformats.org/drawingml/2006/main">
          <a:off x="3810000" y="685800"/>
          <a:ext cx="2514600" cy="609600"/>
        </a:xfrm>
        <a:prstGeom xmlns:a="http://schemas.openxmlformats.org/drawingml/2006/main" prst="rect">
          <a:avLst/>
        </a:prstGeom>
        <a:solidFill xmlns:a="http://schemas.openxmlformats.org/drawingml/2006/main">
          <a:srgbClr val="FF0000"/>
        </a:solidFill>
        <a:ln xmlns:a="http://schemas.openxmlformats.org/drawingml/2006/main">
          <a:solidFill>
            <a:schemeClr val="accent1"/>
          </a:solidFill>
        </a:ln>
      </cdr:spPr>
      <cdr:txBody>
        <a:bodyPr xmlns:a="http://schemas.openxmlformats.org/drawingml/2006/main" wrap="square" rtlCol="0"/>
        <a:lstStyle xmlns:a="http://schemas.openxmlformats.org/drawingml/2006/main"/>
        <a:p xmlns:a="http://schemas.openxmlformats.org/drawingml/2006/main">
          <a:pPr algn="ctr"/>
          <a:r>
            <a:rPr lang="en-US" sz="1600" b="1" dirty="0" smtClean="0"/>
            <a:t>H</a:t>
          </a:r>
          <a:r>
            <a:rPr lang="en-US" sz="1600" b="1" baseline="-25000" dirty="0" smtClean="0"/>
            <a:t>2</a:t>
          </a:r>
          <a:r>
            <a:rPr lang="en-US" sz="1600" b="1" dirty="0" smtClean="0"/>
            <a:t>O</a:t>
          </a:r>
          <a:r>
            <a:rPr lang="en-US" sz="1600" b="1" baseline="-25000" dirty="0" smtClean="0"/>
            <a:t>2</a:t>
          </a:r>
          <a:r>
            <a:rPr lang="en-US" sz="1600" b="1" dirty="0" smtClean="0"/>
            <a:t> Leakage from </a:t>
          </a:r>
          <a:r>
            <a:rPr lang="en-US" sz="1600" b="1" dirty="0" err="1" smtClean="0"/>
            <a:t>Cardiomyocytes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779648F-F1A6-4E27-92FF-C398A3606FD2}" type="datetimeFigureOut">
              <a:rPr lang="en-US" smtClean="0"/>
              <a:t>11/4/14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6D650D31-B06A-44FE-97E3-7BFD95E03213}" type="slidenum">
              <a:rPr lang="en-US" smtClean="0"/>
              <a:t>‹#›</a:t>
            </a:fld>
            <a:endParaRPr lang="en-US"/>
          </a:p>
        </p:txBody>
      </p:sp>
    </p:spTree>
    <p:extLst>
      <p:ext uri="{BB962C8B-B14F-4D97-AF65-F5344CB8AC3E}">
        <p14:creationId xmlns:p14="http://schemas.microsoft.com/office/powerpoint/2010/main" val="65252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75F0F55-CDAB-4471-B622-7DB04CDBC79B}" type="datetimeFigureOut">
              <a:rPr lang="en-US" smtClean="0"/>
              <a:pPr/>
              <a:t>11/4/14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591BA9F-E393-4D9B-8E15-D5966C0659A1}" type="slidenum">
              <a:rPr lang="en-US" smtClean="0"/>
              <a:pPr/>
              <a:t>‹#›</a:t>
            </a:fld>
            <a:endParaRPr lang="en-US"/>
          </a:p>
        </p:txBody>
      </p:sp>
    </p:spTree>
    <p:extLst>
      <p:ext uri="{BB962C8B-B14F-4D97-AF65-F5344CB8AC3E}">
        <p14:creationId xmlns:p14="http://schemas.microsoft.com/office/powerpoint/2010/main" val="362389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49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59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69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70</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71</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72</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73</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76</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84</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86</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93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94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95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96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91BA9F-E393-4D9B-8E15-D5966C0659A1}" type="slidenum">
              <a:rPr lang="en-US" smtClean="0"/>
              <a:pPr/>
              <a:t>97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98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99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21A1E6-0864-4EA3-BD62-E1CFE75814C0}" type="slidenum">
              <a:rPr lang="en-US" smtClean="0"/>
              <a:pPr/>
              <a:t>100</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235679-7E0E-4E3E-9868-24D32DAAB3AF}" type="slidenum">
              <a:rPr lang="en-US" smtClean="0"/>
              <a:pPr/>
              <a:t>101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10</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102</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103</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104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105</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106</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107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112</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91BA9F-E393-4D9B-8E15-D5966C0659A1}"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91BA9F-E393-4D9B-8E15-D5966C0659A1}"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3200400" y="2514600"/>
            <a:ext cx="5943600" cy="1470025"/>
          </a:xfrm>
        </p:spPr>
        <p:txBody>
          <a:bodyPr/>
          <a:lstStyle>
            <a:lvl1pPr>
              <a:defRPr/>
            </a:lvl1pPr>
          </a:lstStyle>
          <a:p>
            <a:r>
              <a:rPr lang="en-US" smtClean="0"/>
              <a:t>Click to edit Master title style</a:t>
            </a:r>
            <a:endParaRPr lang="en-US"/>
          </a:p>
        </p:txBody>
      </p:sp>
      <p:sp>
        <p:nvSpPr>
          <p:cNvPr id="4100" name="Rectangle 4"/>
          <p:cNvSpPr>
            <a:spLocks noGrp="1" noChangeArrowheads="1"/>
          </p:cNvSpPr>
          <p:nvPr>
            <p:ph type="subTitle" idx="1"/>
          </p:nvPr>
        </p:nvSpPr>
        <p:spPr>
          <a:xfrm>
            <a:off x="3200400" y="4038600"/>
            <a:ext cx="59436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667000"/>
            <a:ext cx="7772400" cy="1470025"/>
          </a:xfrm>
        </p:spPr>
        <p:txBody>
          <a:bodyPr/>
          <a:lstStyle>
            <a:lvl1pPr>
              <a:defRPr>
                <a:solidFill>
                  <a:srgbClr val="FFFF00"/>
                </a:solidFill>
              </a:defRPr>
            </a:lvl1pPr>
          </a:lstStyle>
          <a:p>
            <a:r>
              <a:rPr lang="en-US" smtClean="0"/>
              <a:t>Click to edit Master title style</a:t>
            </a:r>
            <a:endParaRPr lang="en-US"/>
          </a:p>
        </p:txBody>
      </p:sp>
      <p:sp>
        <p:nvSpPr>
          <p:cNvPr id="18435" name="Rectangle 3"/>
          <p:cNvSpPr>
            <a:spLocks noGrp="1" noChangeArrowheads="1"/>
          </p:cNvSpPr>
          <p:nvPr>
            <p:ph type="subTitle" idx="1"/>
          </p:nvPr>
        </p:nvSpPr>
        <p:spPr>
          <a:xfrm>
            <a:off x="685800" y="4191000"/>
            <a:ext cx="7772400" cy="1752600"/>
          </a:xfrm>
        </p:spPr>
        <p:txBody>
          <a:bodyPr/>
          <a:lstStyle>
            <a:lvl1pPr marL="0" indent="0" algn="ctr">
              <a:buFontTx/>
              <a:buNone/>
              <a:defRPr>
                <a:solidFill>
                  <a:schemeClr val="bg1"/>
                </a:solidFill>
              </a:defRPr>
            </a:lvl1pPr>
          </a:lstStyle>
          <a:p>
            <a:r>
              <a:rPr lang="en-US" smtClean="0"/>
              <a:t>Click to edit Master subtitle style</a:t>
            </a:r>
            <a:endParaRPr lang="en-US"/>
          </a:p>
        </p:txBody>
      </p:sp>
      <p:sp>
        <p:nvSpPr>
          <p:cNvPr id="18436" name="Rectangle 4"/>
          <p:cNvSpPr>
            <a:spLocks noGrp="1" noChangeArrowheads="1"/>
          </p:cNvSpPr>
          <p:nvPr>
            <p:ph type="dt" sz="half" idx="2"/>
          </p:nvPr>
        </p:nvSpPr>
        <p:spPr>
          <a:xfrm>
            <a:off x="457200" y="6245225"/>
            <a:ext cx="2133600" cy="476250"/>
          </a:xfrm>
        </p:spPr>
        <p:txBody>
          <a:bodyPr/>
          <a:lstStyle>
            <a:lvl1pPr>
              <a:defRPr>
                <a:solidFill>
                  <a:schemeClr val="bg1"/>
                </a:solidFill>
              </a:defRPr>
            </a:lvl1pPr>
          </a:lstStyle>
          <a:p>
            <a:endParaRPr lang="en-US"/>
          </a:p>
        </p:txBody>
      </p:sp>
      <p:sp>
        <p:nvSpPr>
          <p:cNvPr id="18437" name="Rectangle 5"/>
          <p:cNvSpPr>
            <a:spLocks noGrp="1" noChangeArrowheads="1"/>
          </p:cNvSpPr>
          <p:nvPr>
            <p:ph type="ftr" sz="quarter" idx="3"/>
          </p:nvPr>
        </p:nvSpPr>
        <p:spPr>
          <a:xfrm>
            <a:off x="3124200" y="6245225"/>
            <a:ext cx="2895600" cy="476250"/>
          </a:xfrm>
        </p:spPr>
        <p:txBody>
          <a:bodyPr/>
          <a:lstStyle>
            <a:lvl1pPr>
              <a:defRPr>
                <a:solidFill>
                  <a:schemeClr val="bg1"/>
                </a:solidFill>
              </a:defRPr>
            </a:lvl1pPr>
          </a:lstStyle>
          <a:p>
            <a:endParaRPr lang="en-US"/>
          </a:p>
        </p:txBody>
      </p:sp>
      <p:sp>
        <p:nvSpPr>
          <p:cNvPr id="18438" name="Rectangle 6"/>
          <p:cNvSpPr>
            <a:spLocks noGrp="1" noChangeArrowheads="1"/>
          </p:cNvSpPr>
          <p:nvPr>
            <p:ph type="sldNum" sz="quarter" idx="4"/>
          </p:nvPr>
        </p:nvSpPr>
        <p:spPr>
          <a:xfrm>
            <a:off x="6553200" y="6245225"/>
            <a:ext cx="2133600" cy="476250"/>
          </a:xfrm>
        </p:spPr>
        <p:txBody>
          <a:bodyPr/>
          <a:lstStyle>
            <a:lvl1pPr>
              <a:defRPr>
                <a:solidFill>
                  <a:schemeClr val="bg1"/>
                </a:solidFill>
              </a:defRPr>
            </a:lvl1pPr>
          </a:lstStyle>
          <a:p>
            <a:fld id="{AEB161E8-CE9B-45BE-9042-18546AF30C3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EC3E3B-72B2-444E-8EFF-FC05F5EC549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E54A7D-2A06-4CA3-B8A8-9DF5CB3538D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CB34495-DEDF-4E28-BEC4-3B7562135D7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FB3D5B3-7A08-457F-8C65-51CD495D7E40}"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C47BF2D-3A82-4AF8-832B-C06941C53415}"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58F0D46-46F3-4448-8DE9-8DCB243D634B}"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31A04FC-B00C-4F8B-9303-00540403302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B89F7A-18FE-4A96-8826-FBCBB318349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29C43E-B97A-486A-A873-8312676F0AD6}"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D5BBC0-5CF7-49E8-8AB5-61C2A6110E9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76E3163-8C69-499B-84C3-42E4F0A9EFC7}" type="datetimeFigureOut">
              <a:rPr lang="en-US" smtClean="0"/>
              <a:pPr/>
              <a:t>11/4/14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2DE5D1-4C9B-4702-A7D1-826D21C1D1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4.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8229600" cy="1143000"/>
          </a:xfrm>
          <a:prstGeom prst="rect">
            <a:avLst/>
          </a:prstGeom>
          <a:noFill/>
          <a:ln w="9525">
            <a:noFill/>
            <a:miter lim="800000"/>
            <a:headEnd/>
            <a:tailEnd/>
          </a:ln>
          <a:effectLst>
            <a:outerShdw dist="35921" dir="2700000" algn="ctr" rotWithShape="0">
              <a:schemeClr val="tx1">
                <a:alpha val="50000"/>
              </a:scheme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fld id="{676E3163-8C69-499B-84C3-42E4F0A9EFC7}" type="datetimeFigureOut">
              <a:rPr lang="en-US" smtClean="0"/>
              <a:pPr/>
              <a:t>11/4/14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E32DE5D1-4C9B-4702-A7D1-826D21C1D1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ctr" rtl="0" eaLnBrk="1" fontAlgn="base" hangingPunct="1">
        <a:spcBef>
          <a:spcPct val="0"/>
        </a:spcBef>
        <a:spcAft>
          <a:spcPct val="0"/>
        </a:spcAft>
        <a:defRPr sz="4400" b="1">
          <a:solidFill>
            <a:srgbClr val="FFFF00"/>
          </a:solidFill>
          <a:latin typeface="Arial" charset="0"/>
        </a:defRPr>
      </a:lvl6pPr>
      <a:lvl7pPr marL="914400" algn="ctr" rtl="0" eaLnBrk="1" fontAlgn="base" hangingPunct="1">
        <a:spcBef>
          <a:spcPct val="0"/>
        </a:spcBef>
        <a:spcAft>
          <a:spcPct val="0"/>
        </a:spcAft>
        <a:defRPr sz="4400" b="1">
          <a:solidFill>
            <a:srgbClr val="FFFF00"/>
          </a:solidFill>
          <a:latin typeface="Arial" charset="0"/>
        </a:defRPr>
      </a:lvl7pPr>
      <a:lvl8pPr marL="1371600" algn="ctr" rtl="0" eaLnBrk="1" fontAlgn="base" hangingPunct="1">
        <a:spcBef>
          <a:spcPct val="0"/>
        </a:spcBef>
        <a:spcAft>
          <a:spcPct val="0"/>
        </a:spcAft>
        <a:defRPr sz="4400" b="1">
          <a:solidFill>
            <a:srgbClr val="FFFF00"/>
          </a:solidFill>
          <a:latin typeface="Arial" charset="0"/>
        </a:defRPr>
      </a:lvl8pPr>
      <a:lvl9pPr marL="1828800" algn="ctr" rtl="0" eaLnBrk="1" fontAlgn="base" hangingPunct="1">
        <a:spcBef>
          <a:spcPct val="0"/>
        </a:spcBef>
        <a:spcAft>
          <a:spcPct val="0"/>
        </a:spcAft>
        <a:defRPr sz="4400" b="1">
          <a:solidFill>
            <a:srgbClr val="FFFF00"/>
          </a:solidFill>
          <a:latin typeface="Arial" charset="0"/>
        </a:defRPr>
      </a:lvl9pPr>
    </p:titleStyle>
    <p:bodyStyle>
      <a:lvl1pPr marL="342900" indent="-342900" algn="l" rtl="0" eaLnBrk="1" fontAlgn="base" hangingPunct="1">
        <a:spcBef>
          <a:spcPct val="20000"/>
        </a:spcBef>
        <a:spcAft>
          <a:spcPct val="0"/>
        </a:spcAft>
        <a:buBlip>
          <a:blip r:embed="rId14"/>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Blip>
          <a:blip r:embed="rId14"/>
        </a:buBlip>
        <a:defRPr sz="2800" b="1">
          <a:solidFill>
            <a:schemeClr val="bg1"/>
          </a:solidFill>
          <a:latin typeface="+mn-lt"/>
        </a:defRPr>
      </a:lvl2pPr>
      <a:lvl3pPr marL="1143000" indent="-228600" algn="l" rtl="0" eaLnBrk="1" fontAlgn="base" hangingPunct="1">
        <a:spcBef>
          <a:spcPct val="20000"/>
        </a:spcBef>
        <a:spcAft>
          <a:spcPct val="0"/>
        </a:spcAft>
        <a:buBlip>
          <a:blip r:embed="rId14"/>
        </a:buBlip>
        <a:defRPr sz="2400" b="1">
          <a:solidFill>
            <a:schemeClr val="bg1"/>
          </a:solidFill>
          <a:latin typeface="+mn-lt"/>
        </a:defRPr>
      </a:lvl3pPr>
      <a:lvl4pPr marL="1600200" indent="-228600" algn="l" rtl="0" eaLnBrk="1" fontAlgn="base" hangingPunct="1">
        <a:spcBef>
          <a:spcPct val="20000"/>
        </a:spcBef>
        <a:spcAft>
          <a:spcPct val="0"/>
        </a:spcAft>
        <a:buBlip>
          <a:blip r:embed="rId14"/>
        </a:buBlip>
        <a:defRPr sz="2000" b="1">
          <a:solidFill>
            <a:schemeClr val="bg1"/>
          </a:solidFill>
          <a:latin typeface="+mn-lt"/>
        </a:defRPr>
      </a:lvl4pPr>
      <a:lvl5pPr marL="2057400" indent="-228600" algn="l" rtl="0" eaLnBrk="1" fontAlgn="base" hangingPunct="1">
        <a:spcBef>
          <a:spcPct val="20000"/>
        </a:spcBef>
        <a:spcAft>
          <a:spcPct val="0"/>
        </a:spcAft>
        <a:buBlip>
          <a:blip r:embed="rId14"/>
        </a:buBlip>
        <a:defRPr sz="2000" b="1">
          <a:solidFill>
            <a:schemeClr val="bg1"/>
          </a:solidFill>
          <a:latin typeface="+mn-lt"/>
        </a:defRPr>
      </a:lvl5pPr>
      <a:lvl6pPr marL="2514600" indent="-228600" algn="l" rtl="0" eaLnBrk="1" fontAlgn="base" hangingPunct="1">
        <a:spcBef>
          <a:spcPct val="20000"/>
        </a:spcBef>
        <a:spcAft>
          <a:spcPct val="0"/>
        </a:spcAft>
        <a:buBlip>
          <a:blip r:embed="rId14"/>
        </a:buBlip>
        <a:defRPr sz="2000" b="1">
          <a:solidFill>
            <a:schemeClr val="bg1"/>
          </a:solidFill>
          <a:latin typeface="+mn-lt"/>
        </a:defRPr>
      </a:lvl6pPr>
      <a:lvl7pPr marL="2971800" indent="-228600" algn="l" rtl="0" eaLnBrk="1" fontAlgn="base" hangingPunct="1">
        <a:spcBef>
          <a:spcPct val="20000"/>
        </a:spcBef>
        <a:spcAft>
          <a:spcPct val="0"/>
        </a:spcAft>
        <a:buBlip>
          <a:blip r:embed="rId14"/>
        </a:buBlip>
        <a:defRPr sz="2000" b="1">
          <a:solidFill>
            <a:schemeClr val="bg1"/>
          </a:solidFill>
          <a:latin typeface="+mn-lt"/>
        </a:defRPr>
      </a:lvl7pPr>
      <a:lvl8pPr marL="3429000" indent="-228600" algn="l" rtl="0" eaLnBrk="1" fontAlgn="base" hangingPunct="1">
        <a:spcBef>
          <a:spcPct val="20000"/>
        </a:spcBef>
        <a:spcAft>
          <a:spcPct val="0"/>
        </a:spcAft>
        <a:buBlip>
          <a:blip r:embed="rId14"/>
        </a:buBlip>
        <a:defRPr sz="2000" b="1">
          <a:solidFill>
            <a:schemeClr val="bg1"/>
          </a:solidFill>
          <a:latin typeface="+mn-lt"/>
        </a:defRPr>
      </a:lvl8pPr>
      <a:lvl9pPr marL="3886200" indent="-228600" algn="l" rtl="0" eaLnBrk="1" fontAlgn="base" hangingPunct="1">
        <a:spcBef>
          <a:spcPct val="20000"/>
        </a:spcBef>
        <a:spcAft>
          <a:spcPct val="0"/>
        </a:spcAft>
        <a:buBlip>
          <a:blip r:embed="rId14"/>
        </a:buBlip>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457200"/>
            <a:ext cx="8229600" cy="1143000"/>
          </a:xfrm>
          <a:prstGeom prst="rect">
            <a:avLst/>
          </a:prstGeom>
          <a:noFill/>
          <a:ln w="9525">
            <a:noFill/>
            <a:miter lim="800000"/>
            <a:headEnd/>
            <a:tailEnd/>
          </a:ln>
          <a:effectLst>
            <a:outerShdw dist="17961" dir="2700000" algn="ctr" rotWithShape="0">
              <a:schemeClr val="tx1">
                <a:alpha val="50000"/>
              </a:scheme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09600" y="1676400"/>
            <a:ext cx="8229600" cy="4449763"/>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6096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3300"/>
                </a:solidFill>
              </a:defRPr>
            </a:lvl1pPr>
          </a:lstStyle>
          <a:p>
            <a:endParaRPr lang="en-US"/>
          </a:p>
        </p:txBody>
      </p:sp>
      <p:sp>
        <p:nvSpPr>
          <p:cNvPr id="8197" name="Rectangle 5"/>
          <p:cNvSpPr>
            <a:spLocks noGrp="1" noChangeArrowheads="1"/>
          </p:cNvSpPr>
          <p:nvPr>
            <p:ph type="ftr" sz="quarter" idx="3"/>
          </p:nvPr>
        </p:nvSpPr>
        <p:spPr bwMode="auto">
          <a:xfrm>
            <a:off x="32766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defRPr>
            </a:lvl1pPr>
          </a:lstStyle>
          <a:p>
            <a:endParaRPr lang="en-US"/>
          </a:p>
        </p:txBody>
      </p:sp>
      <p:sp>
        <p:nvSpPr>
          <p:cNvPr id="8198" name="Rectangle 6"/>
          <p:cNvSpPr>
            <a:spLocks noGrp="1" noChangeArrowheads="1"/>
          </p:cNvSpPr>
          <p:nvPr>
            <p:ph type="sldNum" sz="quarter" idx="4"/>
          </p:nvPr>
        </p:nvSpPr>
        <p:spPr bwMode="auto">
          <a:xfrm>
            <a:off x="67056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3300"/>
                </a:solidFill>
              </a:defRPr>
            </a:lvl1pPr>
          </a:lstStyle>
          <a:p>
            <a:fld id="{85CF54B8-6641-416C-9110-5830CB8097D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b="1">
          <a:solidFill>
            <a:srgbClr val="175054"/>
          </a:solidFill>
          <a:latin typeface="+mj-lt"/>
          <a:ea typeface="+mj-ea"/>
          <a:cs typeface="+mj-cs"/>
        </a:defRPr>
      </a:lvl1pPr>
      <a:lvl2pPr algn="ctr" rtl="0" eaLnBrk="1" fontAlgn="base" hangingPunct="1">
        <a:spcBef>
          <a:spcPct val="0"/>
        </a:spcBef>
        <a:spcAft>
          <a:spcPct val="0"/>
        </a:spcAft>
        <a:defRPr sz="4400" b="1">
          <a:solidFill>
            <a:srgbClr val="175054"/>
          </a:solidFill>
          <a:latin typeface="Arial" charset="0"/>
        </a:defRPr>
      </a:lvl2pPr>
      <a:lvl3pPr algn="ctr" rtl="0" eaLnBrk="1" fontAlgn="base" hangingPunct="1">
        <a:spcBef>
          <a:spcPct val="0"/>
        </a:spcBef>
        <a:spcAft>
          <a:spcPct val="0"/>
        </a:spcAft>
        <a:defRPr sz="4400" b="1">
          <a:solidFill>
            <a:srgbClr val="175054"/>
          </a:solidFill>
          <a:latin typeface="Arial" charset="0"/>
        </a:defRPr>
      </a:lvl3pPr>
      <a:lvl4pPr algn="ctr" rtl="0" eaLnBrk="1" fontAlgn="base" hangingPunct="1">
        <a:spcBef>
          <a:spcPct val="0"/>
        </a:spcBef>
        <a:spcAft>
          <a:spcPct val="0"/>
        </a:spcAft>
        <a:defRPr sz="4400" b="1">
          <a:solidFill>
            <a:srgbClr val="175054"/>
          </a:solidFill>
          <a:latin typeface="Arial" charset="0"/>
        </a:defRPr>
      </a:lvl4pPr>
      <a:lvl5pPr algn="ctr" rtl="0" eaLnBrk="1" fontAlgn="base" hangingPunct="1">
        <a:spcBef>
          <a:spcPct val="0"/>
        </a:spcBef>
        <a:spcAft>
          <a:spcPct val="0"/>
        </a:spcAft>
        <a:defRPr sz="4400" b="1">
          <a:solidFill>
            <a:srgbClr val="175054"/>
          </a:solidFill>
          <a:latin typeface="Arial" charset="0"/>
        </a:defRPr>
      </a:lvl5pPr>
      <a:lvl6pPr marL="457200" algn="ctr" rtl="0" eaLnBrk="1" fontAlgn="base" hangingPunct="1">
        <a:spcBef>
          <a:spcPct val="0"/>
        </a:spcBef>
        <a:spcAft>
          <a:spcPct val="0"/>
        </a:spcAft>
        <a:defRPr sz="4400" b="1">
          <a:solidFill>
            <a:srgbClr val="175054"/>
          </a:solidFill>
          <a:latin typeface="Arial" charset="0"/>
        </a:defRPr>
      </a:lvl6pPr>
      <a:lvl7pPr marL="914400" algn="ctr" rtl="0" eaLnBrk="1" fontAlgn="base" hangingPunct="1">
        <a:spcBef>
          <a:spcPct val="0"/>
        </a:spcBef>
        <a:spcAft>
          <a:spcPct val="0"/>
        </a:spcAft>
        <a:defRPr sz="4400" b="1">
          <a:solidFill>
            <a:srgbClr val="175054"/>
          </a:solidFill>
          <a:latin typeface="Arial" charset="0"/>
        </a:defRPr>
      </a:lvl7pPr>
      <a:lvl8pPr marL="1371600" algn="ctr" rtl="0" eaLnBrk="1" fontAlgn="base" hangingPunct="1">
        <a:spcBef>
          <a:spcPct val="0"/>
        </a:spcBef>
        <a:spcAft>
          <a:spcPct val="0"/>
        </a:spcAft>
        <a:defRPr sz="4400" b="1">
          <a:solidFill>
            <a:srgbClr val="175054"/>
          </a:solidFill>
          <a:latin typeface="Arial" charset="0"/>
        </a:defRPr>
      </a:lvl8pPr>
      <a:lvl9pPr marL="1828800" algn="ctr" rtl="0" eaLnBrk="1" fontAlgn="base" hangingPunct="1">
        <a:spcBef>
          <a:spcPct val="0"/>
        </a:spcBef>
        <a:spcAft>
          <a:spcPct val="0"/>
        </a:spcAft>
        <a:defRPr sz="4400" b="1">
          <a:solidFill>
            <a:srgbClr val="175054"/>
          </a:solidFill>
          <a:latin typeface="Arial" charset="0"/>
        </a:defRPr>
      </a:lvl9pPr>
    </p:titleStyle>
    <p:bodyStyle>
      <a:lvl1pPr marL="342900" indent="-342900" algn="l" rtl="0" eaLnBrk="1" fontAlgn="base" hangingPunct="1">
        <a:spcBef>
          <a:spcPct val="20000"/>
        </a:spcBef>
        <a:spcAft>
          <a:spcPct val="0"/>
        </a:spcAft>
        <a:buBlip>
          <a:blip r:embed="rId14"/>
        </a:buBlip>
        <a:defRPr sz="3200" b="1">
          <a:solidFill>
            <a:srgbClr val="333399"/>
          </a:solidFill>
          <a:latin typeface="+mn-lt"/>
          <a:ea typeface="+mn-ea"/>
          <a:cs typeface="+mn-cs"/>
        </a:defRPr>
      </a:lvl1pPr>
      <a:lvl2pPr marL="742950" indent="-285750" algn="l" rtl="0" eaLnBrk="1" fontAlgn="base" hangingPunct="1">
        <a:spcBef>
          <a:spcPct val="20000"/>
        </a:spcBef>
        <a:spcAft>
          <a:spcPct val="0"/>
        </a:spcAft>
        <a:buBlip>
          <a:blip r:embed="rId14"/>
        </a:buBlip>
        <a:defRPr sz="2800" b="1">
          <a:solidFill>
            <a:srgbClr val="333399"/>
          </a:solidFill>
          <a:latin typeface="+mn-lt"/>
        </a:defRPr>
      </a:lvl2pPr>
      <a:lvl3pPr marL="1143000" indent="-228600" algn="l" rtl="0" eaLnBrk="1" fontAlgn="base" hangingPunct="1">
        <a:spcBef>
          <a:spcPct val="20000"/>
        </a:spcBef>
        <a:spcAft>
          <a:spcPct val="0"/>
        </a:spcAft>
        <a:buBlip>
          <a:blip r:embed="rId14"/>
        </a:buBlip>
        <a:defRPr sz="2400" b="1">
          <a:solidFill>
            <a:srgbClr val="333399"/>
          </a:solidFill>
          <a:latin typeface="+mn-lt"/>
        </a:defRPr>
      </a:lvl3pPr>
      <a:lvl4pPr marL="1600200" indent="-228600" algn="l" rtl="0" eaLnBrk="1" fontAlgn="base" hangingPunct="1">
        <a:spcBef>
          <a:spcPct val="20000"/>
        </a:spcBef>
        <a:spcAft>
          <a:spcPct val="0"/>
        </a:spcAft>
        <a:buBlip>
          <a:blip r:embed="rId14"/>
        </a:buBlip>
        <a:defRPr sz="2000" b="1">
          <a:solidFill>
            <a:srgbClr val="333399"/>
          </a:solidFill>
          <a:latin typeface="+mn-lt"/>
        </a:defRPr>
      </a:lvl4pPr>
      <a:lvl5pPr marL="2057400" indent="-228600" algn="l" rtl="0" eaLnBrk="1" fontAlgn="base" hangingPunct="1">
        <a:spcBef>
          <a:spcPct val="20000"/>
        </a:spcBef>
        <a:spcAft>
          <a:spcPct val="0"/>
        </a:spcAft>
        <a:buBlip>
          <a:blip r:embed="rId14"/>
        </a:buBlip>
        <a:defRPr sz="2000" b="1">
          <a:solidFill>
            <a:srgbClr val="333399"/>
          </a:solidFill>
          <a:latin typeface="+mn-lt"/>
        </a:defRPr>
      </a:lvl5pPr>
      <a:lvl6pPr marL="2514600" indent="-228600" algn="l" rtl="0" eaLnBrk="1" fontAlgn="base" hangingPunct="1">
        <a:spcBef>
          <a:spcPct val="20000"/>
        </a:spcBef>
        <a:spcAft>
          <a:spcPct val="0"/>
        </a:spcAft>
        <a:buBlip>
          <a:blip r:embed="rId14"/>
        </a:buBlip>
        <a:defRPr sz="2000" b="1">
          <a:solidFill>
            <a:srgbClr val="333399"/>
          </a:solidFill>
          <a:latin typeface="+mn-lt"/>
        </a:defRPr>
      </a:lvl6pPr>
      <a:lvl7pPr marL="2971800" indent="-228600" algn="l" rtl="0" eaLnBrk="1" fontAlgn="base" hangingPunct="1">
        <a:spcBef>
          <a:spcPct val="20000"/>
        </a:spcBef>
        <a:spcAft>
          <a:spcPct val="0"/>
        </a:spcAft>
        <a:buBlip>
          <a:blip r:embed="rId14"/>
        </a:buBlip>
        <a:defRPr sz="2000" b="1">
          <a:solidFill>
            <a:srgbClr val="333399"/>
          </a:solidFill>
          <a:latin typeface="+mn-lt"/>
        </a:defRPr>
      </a:lvl7pPr>
      <a:lvl8pPr marL="3429000" indent="-228600" algn="l" rtl="0" eaLnBrk="1" fontAlgn="base" hangingPunct="1">
        <a:spcBef>
          <a:spcPct val="20000"/>
        </a:spcBef>
        <a:spcAft>
          <a:spcPct val="0"/>
        </a:spcAft>
        <a:buBlip>
          <a:blip r:embed="rId14"/>
        </a:buBlip>
        <a:defRPr sz="2000" b="1">
          <a:solidFill>
            <a:srgbClr val="333399"/>
          </a:solidFill>
          <a:latin typeface="+mn-lt"/>
        </a:defRPr>
      </a:lvl8pPr>
      <a:lvl9pPr marL="3886200" indent="-228600" algn="l" rtl="0" eaLnBrk="1" fontAlgn="base" hangingPunct="1">
        <a:spcBef>
          <a:spcPct val="20000"/>
        </a:spcBef>
        <a:spcAft>
          <a:spcPct val="0"/>
        </a:spcAft>
        <a:buBlip>
          <a:blip r:embed="rId14"/>
        </a:buBlip>
        <a:defRPr sz="2000" b="1">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0.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commons/9/9a/Antioxidant_pathway.svg" TargetMode="External"/><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hart" Target="../charts/char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gif"/><Relationship Id="rId3" Type="http://schemas.openxmlformats.org/officeDocument/2006/relationships/image" Target="../media/image4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 Id="rId3" Type="http://schemas.openxmlformats.org/officeDocument/2006/relationships/image" Target="../media/image1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 Id="rId3" Type="http://schemas.openxmlformats.org/officeDocument/2006/relationships/image" Target="../media/image6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chart" Target="../charts/char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2514601"/>
            <a:ext cx="5943600" cy="1219200"/>
          </a:xfrm>
        </p:spPr>
        <p:txBody>
          <a:bodyPr/>
          <a:lstStyle/>
          <a:p>
            <a:r>
              <a:rPr lang="en-US" sz="3200" dirty="0" smtClean="0"/>
              <a:t>Can Oxygen Really Be Bad?</a:t>
            </a:r>
            <a:endParaRPr lang="en-US" sz="3200" dirty="0"/>
          </a:p>
        </p:txBody>
      </p:sp>
      <p:sp>
        <p:nvSpPr>
          <p:cNvPr id="3" name="Subtitle 2"/>
          <p:cNvSpPr>
            <a:spLocks noGrp="1"/>
          </p:cNvSpPr>
          <p:nvPr>
            <p:ph type="subTitle" idx="1"/>
          </p:nvPr>
        </p:nvSpPr>
        <p:spPr>
          <a:xfrm>
            <a:off x="3200400" y="3581400"/>
            <a:ext cx="5943600" cy="2057400"/>
          </a:xfrm>
        </p:spPr>
        <p:txBody>
          <a:bodyPr/>
          <a:lstStyle/>
          <a:p>
            <a:r>
              <a:rPr lang="en-US" sz="2400" dirty="0" smtClean="0"/>
              <a:t>Bryan E. Bledsoe, DO, FACEP, FAAEM</a:t>
            </a:r>
          </a:p>
          <a:p>
            <a:r>
              <a:rPr lang="en-US" sz="1400" dirty="0" smtClean="0">
                <a:solidFill>
                  <a:srgbClr val="FFFF00"/>
                </a:solidFill>
              </a:rPr>
              <a:t>Professor of Emergency Medicine</a:t>
            </a:r>
          </a:p>
          <a:p>
            <a:r>
              <a:rPr lang="en-US" sz="1400" dirty="0" smtClean="0">
                <a:solidFill>
                  <a:srgbClr val="FFFF00"/>
                </a:solidFill>
              </a:rPr>
              <a:t>University of Nevada School of Medicine</a:t>
            </a:r>
          </a:p>
          <a:p>
            <a:r>
              <a:rPr lang="en-US" sz="1400" dirty="0" smtClean="0">
                <a:solidFill>
                  <a:srgbClr val="FFFF00"/>
                </a:solidFill>
              </a:rPr>
              <a:t>Las Vegas, Nevada</a:t>
            </a:r>
            <a:endParaRPr lang="en-US" sz="14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Oxygen</a:t>
            </a:r>
            <a:endParaRPr lang="en-US" dirty="0"/>
          </a:p>
        </p:txBody>
      </p:sp>
      <p:sp>
        <p:nvSpPr>
          <p:cNvPr id="7" name="Content Placeholder 6"/>
          <p:cNvSpPr>
            <a:spLocks noGrp="1"/>
          </p:cNvSpPr>
          <p:nvPr>
            <p:ph idx="1"/>
          </p:nvPr>
        </p:nvSpPr>
        <p:spPr/>
        <p:txBody>
          <a:bodyPr/>
          <a:lstStyle/>
          <a:p>
            <a:endParaRPr lang="en-US" dirty="0"/>
          </a:p>
        </p:txBody>
      </p:sp>
      <p:sp>
        <p:nvSpPr>
          <p:cNvPr id="5" name="Rectangle 4"/>
          <p:cNvSpPr/>
          <p:nvPr/>
        </p:nvSpPr>
        <p:spPr>
          <a:xfrm>
            <a:off x="457200" y="1981200"/>
            <a:ext cx="8229600" cy="1754326"/>
          </a:xfrm>
          <a:prstGeom prst="rect">
            <a:avLst/>
          </a:prstGeom>
          <a:noFill/>
        </p:spPr>
        <p:txBody>
          <a:bodyPr wrap="squar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do we know now that we didn’t know then?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2" name="Picture 2"/>
          <p:cNvPicPr>
            <a:picLocks noChangeAspect="1" noChangeArrowheads="1"/>
          </p:cNvPicPr>
          <p:nvPr/>
        </p:nvPicPr>
        <p:blipFill>
          <a:blip r:embed="rId3"/>
          <a:srcRect/>
          <a:stretch>
            <a:fillRect/>
          </a:stretch>
        </p:blipFill>
        <p:spPr bwMode="auto">
          <a:xfrm>
            <a:off x="3505200" y="4267200"/>
            <a:ext cx="2437128" cy="182403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pic>
        <p:nvPicPr>
          <p:cNvPr id="4" name="Content Placeholder 3" descr="CO Free Radicals"/>
          <p:cNvPicPr>
            <a:picLocks noGrp="1" noChangeAspect="1"/>
          </p:cNvPicPr>
          <p:nvPr>
            <p:ph idx="1"/>
          </p:nvPr>
        </p:nvPicPr>
        <p:blipFill>
          <a:blip r:embed="rId3"/>
          <a:stretch>
            <a:fillRect/>
          </a:stretch>
        </p:blipFill>
        <p:spPr>
          <a:xfrm>
            <a:off x="1828800" y="1729581"/>
            <a:ext cx="5638800" cy="4229100"/>
          </a:xfrm>
          <a:ln>
            <a:solidFill>
              <a:schemeClr val="accent1"/>
            </a:solidFill>
          </a:ln>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914400" y="5562600"/>
            <a:ext cx="7315200" cy="923330"/>
          </a:xfrm>
          <a:prstGeom prst="rect">
            <a:avLst/>
          </a:prstGeom>
          <a:solidFill>
            <a:srgbClr val="FFFF00"/>
          </a:solidFill>
          <a:ln>
            <a:solidFill>
              <a:schemeClr val="accent1"/>
            </a:solidFill>
          </a:ln>
        </p:spPr>
        <p:txBody>
          <a:bodyPr wrap="square" rtlCol="0">
            <a:spAutoFit/>
          </a:bodyPr>
          <a:lstStyle/>
          <a:p>
            <a:r>
              <a:rPr lang="en-US" dirty="0" smtClean="0"/>
              <a:t>Source: Thom SR, </a:t>
            </a:r>
            <a:r>
              <a:rPr lang="en-US" dirty="0" err="1" smtClean="0"/>
              <a:t>Bhopale</a:t>
            </a:r>
            <a:r>
              <a:rPr lang="en-US" dirty="0" smtClean="0"/>
              <a:t> VM, Han S-T, Clark JM, Hardy KR. “Intravascular Neutrophil Activation Due to Carbon Monoxide Poisoning.</a:t>
            </a:r>
            <a:r>
              <a:rPr lang="en-US" dirty="0" smtClean="0">
                <a:latin typeface="Verdana"/>
                <a:ea typeface="Verdana"/>
                <a:cs typeface="Verdana"/>
              </a:rPr>
              <a:t>” </a:t>
            </a:r>
            <a:r>
              <a:rPr lang="en-US" i="1" dirty="0" smtClean="0">
                <a:latin typeface="Verdana"/>
                <a:ea typeface="Verdana"/>
                <a:cs typeface="Verdana"/>
              </a:rPr>
              <a:t>Am J </a:t>
            </a:r>
            <a:r>
              <a:rPr lang="en-US" i="1" dirty="0" err="1" smtClean="0">
                <a:latin typeface="Verdana"/>
                <a:ea typeface="Verdana"/>
                <a:cs typeface="Verdana"/>
              </a:rPr>
              <a:t>Respir</a:t>
            </a:r>
            <a:r>
              <a:rPr lang="en-US" i="1" dirty="0" smtClean="0">
                <a:latin typeface="Verdana"/>
                <a:ea typeface="Verdana"/>
                <a:cs typeface="Verdana"/>
              </a:rPr>
              <a:t> </a:t>
            </a:r>
            <a:r>
              <a:rPr lang="en-US" i="1" dirty="0" err="1" smtClean="0">
                <a:latin typeface="Verdana"/>
                <a:ea typeface="Verdana"/>
                <a:cs typeface="Verdana"/>
              </a:rPr>
              <a:t>Crit</a:t>
            </a:r>
            <a:r>
              <a:rPr lang="en-US" i="1" dirty="0" smtClean="0">
                <a:latin typeface="Verdana"/>
                <a:ea typeface="Verdana"/>
                <a:cs typeface="Verdana"/>
              </a:rPr>
              <a:t> Care Med.</a:t>
            </a:r>
            <a:r>
              <a:rPr lang="en-US" dirty="0" smtClean="0">
                <a:latin typeface="Verdana"/>
                <a:ea typeface="Verdana"/>
                <a:cs typeface="Verdana"/>
              </a:rPr>
              <a:t> 2006;174:1239-1248</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914400" y="533400"/>
            <a:ext cx="4317606" cy="4964003"/>
          </a:xfrm>
          <a:prstGeom prst="rect">
            <a:avLst/>
          </a:prstGeom>
          <a:noFill/>
          <a:ln w="9525">
            <a:solidFill>
              <a:schemeClr val="accent1"/>
            </a:solidFill>
            <a:miter lim="800000"/>
            <a:headEnd/>
            <a:tailEnd/>
          </a:ln>
          <a:effectLst/>
          <a:scene3d>
            <a:camera prst="orthographicFront"/>
            <a:lightRig rig="threePt" dir="t"/>
          </a:scene3d>
          <a:sp3d>
            <a:bevelT w="38100"/>
          </a:sp3d>
        </p:spPr>
      </p:pic>
      <p:sp>
        <p:nvSpPr>
          <p:cNvPr id="6" name="TextBox 5"/>
          <p:cNvSpPr txBox="1"/>
          <p:nvPr/>
        </p:nvSpPr>
        <p:spPr>
          <a:xfrm>
            <a:off x="5486400" y="1295400"/>
            <a:ext cx="3352800" cy="3600986"/>
          </a:xfrm>
          <a:prstGeom prst="rect">
            <a:avLst/>
          </a:prstGeom>
          <a:solidFill>
            <a:schemeClr val="bg1"/>
          </a:solidFill>
        </p:spPr>
        <p:txBody>
          <a:bodyPr wrap="square" rtlCol="0">
            <a:spAutoFit/>
          </a:bodyPr>
          <a:lstStyle/>
          <a:p>
            <a:pPr marL="228600" indent="-228600">
              <a:buAutoNum type="arabicPeriod"/>
            </a:pPr>
            <a:r>
              <a:rPr lang="en-US" sz="1200" dirty="0" smtClean="0"/>
              <a:t>CO binds to  platelet </a:t>
            </a:r>
            <a:r>
              <a:rPr lang="en-US" sz="1200" dirty="0" err="1" smtClean="0"/>
              <a:t>hemoproteins</a:t>
            </a:r>
            <a:r>
              <a:rPr lang="en-US" sz="1200" dirty="0" smtClean="0"/>
              <a:t> and  increases NO efflux.</a:t>
            </a:r>
          </a:p>
          <a:p>
            <a:pPr marL="228600" indent="-228600">
              <a:buAutoNum type="arabicPeriod"/>
            </a:pPr>
            <a:r>
              <a:rPr lang="en-US" sz="1200" dirty="0" smtClean="0"/>
              <a:t>Platelet-derived NO reacts with neutrophil-derived superoxide which activates platelets and causes platelet-neutrophil aggregates.</a:t>
            </a:r>
          </a:p>
          <a:p>
            <a:pPr marL="228600" indent="-228600">
              <a:buAutoNum type="arabicPeriod"/>
            </a:pPr>
            <a:r>
              <a:rPr lang="en-US" sz="1200" dirty="0" smtClean="0"/>
              <a:t>Reactive products and adhesion molecules promote firm aggregation and stimulate </a:t>
            </a:r>
            <a:r>
              <a:rPr lang="en-US" sz="1200" dirty="0" err="1" smtClean="0"/>
              <a:t>degranulation</a:t>
            </a:r>
            <a:r>
              <a:rPr lang="en-US" sz="1200" dirty="0" smtClean="0"/>
              <a:t> of neutrophils.</a:t>
            </a:r>
          </a:p>
          <a:p>
            <a:pPr marL="228600" indent="-228600">
              <a:buAutoNum type="arabicPeriod"/>
            </a:pPr>
            <a:r>
              <a:rPr lang="en-US" sz="1200" dirty="0" smtClean="0"/>
              <a:t>Endothelial cells </a:t>
            </a:r>
            <a:r>
              <a:rPr lang="en-US" sz="1200" dirty="0" err="1" smtClean="0"/>
              <a:t>acitaved</a:t>
            </a:r>
            <a:r>
              <a:rPr lang="en-US" sz="1200" dirty="0" smtClean="0"/>
              <a:t> by </a:t>
            </a:r>
            <a:r>
              <a:rPr lang="en-US" sz="1200" dirty="0" err="1" smtClean="0"/>
              <a:t>myeloperoxidase</a:t>
            </a:r>
            <a:r>
              <a:rPr lang="en-US" sz="1200" dirty="0" smtClean="0"/>
              <a:t> facilitating firm neutrophil adhesion and further </a:t>
            </a:r>
            <a:r>
              <a:rPr lang="en-US" sz="1200" dirty="0" err="1" smtClean="0"/>
              <a:t>degranulation</a:t>
            </a:r>
            <a:r>
              <a:rPr lang="en-US" sz="1200" dirty="0" smtClean="0"/>
              <a:t>.</a:t>
            </a:r>
          </a:p>
          <a:p>
            <a:pPr marL="228600" indent="-228600">
              <a:buAutoNum type="arabicPeriod"/>
            </a:pPr>
            <a:r>
              <a:rPr lang="en-US" sz="1200" dirty="0" smtClean="0"/>
              <a:t>Reactive oxygen species (ROS) initiate lipid </a:t>
            </a:r>
            <a:r>
              <a:rPr lang="en-US" sz="1200" dirty="0" err="1" smtClean="0"/>
              <a:t>peroxidation</a:t>
            </a:r>
            <a:r>
              <a:rPr lang="en-US" sz="1200" dirty="0" smtClean="0"/>
              <a:t> and adducts interact with brain myelin basic protein. The altered myelin basic protein triggers an adaptive immunologic response that causes neurologic dysfunction.</a:t>
            </a:r>
          </a:p>
          <a:p>
            <a:pPr marL="228600" indent="-228600">
              <a:buAutoNum type="arabicPeriod"/>
            </a:pP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srcRect/>
          <a:stretch>
            <a:fillRect/>
          </a:stretch>
        </p:blipFill>
        <p:spPr bwMode="auto">
          <a:xfrm>
            <a:off x="2143125" y="1814513"/>
            <a:ext cx="4857750" cy="3228975"/>
          </a:xfrm>
          <a:prstGeom prst="rect">
            <a:avLst/>
          </a:prstGeom>
          <a:noFill/>
          <a:ln w="9525">
            <a:noFill/>
            <a:miter lim="800000"/>
            <a:headEnd/>
            <a:tailEnd/>
          </a:ln>
          <a:effectLst/>
        </p:spPr>
      </p:pic>
      <p:sp>
        <p:nvSpPr>
          <p:cNvPr id="5" name="TextBox 4"/>
          <p:cNvSpPr txBox="1"/>
          <p:nvPr/>
        </p:nvSpPr>
        <p:spPr>
          <a:xfrm>
            <a:off x="3886200" y="5181600"/>
            <a:ext cx="1828800" cy="646331"/>
          </a:xfrm>
          <a:prstGeom prst="rect">
            <a:avLst/>
          </a:prstGeom>
          <a:noFill/>
        </p:spPr>
        <p:txBody>
          <a:bodyPr wrap="square" rtlCol="0">
            <a:spAutoFit/>
          </a:bodyPr>
          <a:lstStyle/>
          <a:p>
            <a:pPr algn="ctr"/>
            <a:r>
              <a:rPr lang="en-US" dirty="0" smtClean="0">
                <a:solidFill>
                  <a:schemeClr val="bg1"/>
                </a:solidFill>
              </a:rPr>
              <a:t>15 months post-CO exposure</a:t>
            </a:r>
            <a:endParaRPr lang="en-US" dirty="0">
              <a:solidFill>
                <a:schemeClr val="bg1"/>
              </a:solidFill>
            </a:endParaRPr>
          </a:p>
        </p:txBody>
      </p:sp>
      <p:sp>
        <p:nvSpPr>
          <p:cNvPr id="6" name="Right Arrow 5"/>
          <p:cNvSpPr/>
          <p:nvPr/>
        </p:nvSpPr>
        <p:spPr>
          <a:xfrm>
            <a:off x="762000" y="2209800"/>
            <a:ext cx="2667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Basal ganglia</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 Poisoning</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srcRect t="3558"/>
          <a:stretch>
            <a:fillRect/>
          </a:stretch>
        </p:blipFill>
        <p:spPr bwMode="auto">
          <a:xfrm>
            <a:off x="1219200" y="1447800"/>
            <a:ext cx="6296025" cy="4905375"/>
          </a:xfrm>
          <a:prstGeom prst="rect">
            <a:avLst/>
          </a:prstGeom>
          <a:noFill/>
          <a:ln w="9525">
            <a:noFill/>
            <a:miter lim="800000"/>
            <a:headEnd/>
            <a:tailEnd/>
          </a:ln>
          <a:effectLst/>
        </p:spPr>
      </p:pic>
      <p:sp>
        <p:nvSpPr>
          <p:cNvPr id="5" name="TextBox 4"/>
          <p:cNvSpPr txBox="1"/>
          <p:nvPr/>
        </p:nvSpPr>
        <p:spPr>
          <a:xfrm>
            <a:off x="5410200" y="1524000"/>
            <a:ext cx="1981200" cy="1200329"/>
          </a:xfrm>
          <a:prstGeom prst="rect">
            <a:avLst/>
          </a:prstGeom>
          <a:solidFill>
            <a:srgbClr val="FFFF00"/>
          </a:solidFill>
        </p:spPr>
        <p:txBody>
          <a:bodyPr wrap="square" rtlCol="0">
            <a:spAutoFit/>
          </a:bodyPr>
          <a:lstStyle/>
          <a:p>
            <a:pPr algn="ctr"/>
            <a:r>
              <a:rPr lang="en-US" dirty="0" smtClean="0"/>
              <a:t>29 </a:t>
            </a:r>
            <a:r>
              <a:rPr lang="en-US" dirty="0" err="1" smtClean="0"/>
              <a:t>y.o</a:t>
            </a:r>
            <a:r>
              <a:rPr lang="en-US" dirty="0" smtClean="0"/>
              <a:t> woman with acute CO exposure (note </a:t>
            </a:r>
            <a:r>
              <a:rPr lang="en-US" dirty="0" err="1" smtClean="0"/>
              <a:t>globus</a:t>
            </a:r>
            <a:r>
              <a:rPr lang="en-US" dirty="0" smtClean="0"/>
              <a:t> </a:t>
            </a:r>
            <a:r>
              <a:rPr lang="en-US" dirty="0" err="1" smtClean="0"/>
              <a:t>pallidus</a:t>
            </a:r>
            <a:r>
              <a:rPr lang="en-US" dirty="0" smtClean="0"/>
              <a:t>)</a:t>
            </a:r>
            <a:endParaRPr lang="en-US" dirty="0"/>
          </a:p>
        </p:txBody>
      </p:sp>
      <p:sp>
        <p:nvSpPr>
          <p:cNvPr id="7" name="TextBox 6"/>
          <p:cNvSpPr txBox="1"/>
          <p:nvPr/>
        </p:nvSpPr>
        <p:spPr>
          <a:xfrm>
            <a:off x="1752600" y="6248400"/>
            <a:ext cx="1219200" cy="369332"/>
          </a:xfrm>
          <a:prstGeom prst="rect">
            <a:avLst/>
          </a:prstGeom>
          <a:solidFill>
            <a:srgbClr val="FFFF00"/>
          </a:solidFill>
        </p:spPr>
        <p:txBody>
          <a:bodyPr wrap="square" rtlCol="0">
            <a:spAutoFit/>
          </a:bodyPr>
          <a:lstStyle/>
          <a:p>
            <a:pPr algn="ctr"/>
            <a:r>
              <a:rPr lang="en-US" dirty="0" smtClean="0"/>
              <a:t>1 Day</a:t>
            </a:r>
            <a:endParaRPr lang="en-US" dirty="0"/>
          </a:p>
        </p:txBody>
      </p:sp>
      <p:sp>
        <p:nvSpPr>
          <p:cNvPr id="8" name="TextBox 7"/>
          <p:cNvSpPr txBox="1"/>
          <p:nvPr/>
        </p:nvSpPr>
        <p:spPr>
          <a:xfrm>
            <a:off x="3733800" y="6248400"/>
            <a:ext cx="1219200" cy="369332"/>
          </a:xfrm>
          <a:prstGeom prst="rect">
            <a:avLst/>
          </a:prstGeom>
          <a:solidFill>
            <a:srgbClr val="FFFF00"/>
          </a:solidFill>
        </p:spPr>
        <p:txBody>
          <a:bodyPr wrap="square" rtlCol="0">
            <a:spAutoFit/>
          </a:bodyPr>
          <a:lstStyle/>
          <a:p>
            <a:pPr algn="ctr"/>
            <a:r>
              <a:rPr lang="en-US" dirty="0" smtClean="0"/>
              <a:t>2 Weeks</a:t>
            </a:r>
            <a:endParaRPr lang="en-US" dirty="0"/>
          </a:p>
        </p:txBody>
      </p:sp>
      <p:sp>
        <p:nvSpPr>
          <p:cNvPr id="9" name="TextBox 8"/>
          <p:cNvSpPr txBox="1"/>
          <p:nvPr/>
        </p:nvSpPr>
        <p:spPr>
          <a:xfrm>
            <a:off x="5791200" y="6248400"/>
            <a:ext cx="1219200" cy="369332"/>
          </a:xfrm>
          <a:prstGeom prst="rect">
            <a:avLst/>
          </a:prstGeom>
          <a:solidFill>
            <a:srgbClr val="FFFF00"/>
          </a:solidFill>
        </p:spPr>
        <p:txBody>
          <a:bodyPr wrap="square" rtlCol="0">
            <a:spAutoFit/>
          </a:bodyPr>
          <a:lstStyle/>
          <a:p>
            <a:pPr algn="ctr"/>
            <a:r>
              <a:rPr lang="en-US" dirty="0" smtClean="0"/>
              <a:t>2 Months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sp>
        <p:nvSpPr>
          <p:cNvPr id="4" name="Content Placeholder 3"/>
          <p:cNvSpPr>
            <a:spLocks noGrp="1"/>
          </p:cNvSpPr>
          <p:nvPr>
            <p:ph sz="half" idx="1"/>
          </p:nvPr>
        </p:nvSpPr>
        <p:spPr/>
        <p:txBody>
          <a:bodyPr/>
          <a:lstStyle/>
          <a:p>
            <a:r>
              <a:rPr lang="en-US" dirty="0" smtClean="0"/>
              <a:t>Oxygenate, ventilate, or both?</a:t>
            </a:r>
          </a:p>
          <a:p>
            <a:r>
              <a:rPr lang="en-US" dirty="0" smtClean="0"/>
              <a:t>Hyperventilation can eliminate CO as rapidly as HBO.</a:t>
            </a:r>
          </a:p>
          <a:p>
            <a:r>
              <a:rPr lang="en-US" dirty="0" smtClean="0"/>
              <a:t>Increasing CO</a:t>
            </a:r>
            <a:r>
              <a:rPr lang="en-US" baseline="-25000" dirty="0" smtClean="0"/>
              <a:t>2</a:t>
            </a:r>
            <a:r>
              <a:rPr lang="en-US" dirty="0" smtClean="0"/>
              <a:t> levels may increase ventilation without oxygenation.</a:t>
            </a:r>
            <a:endParaRPr lang="en-US" dirty="0"/>
          </a:p>
        </p:txBody>
      </p:sp>
      <p:sp>
        <p:nvSpPr>
          <p:cNvPr id="5" name="Content Placeholder 4"/>
          <p:cNvSpPr>
            <a:spLocks noGrp="1"/>
          </p:cNvSpPr>
          <p:nvPr>
            <p:ph sz="half" idx="2"/>
          </p:nvPr>
        </p:nvSpPr>
        <p:spPr/>
        <p:txBody>
          <a:bodyPr/>
          <a:lstStyle/>
          <a:p>
            <a:endParaRPr lang="en-US"/>
          </a:p>
        </p:txBody>
      </p:sp>
      <p:pic>
        <p:nvPicPr>
          <p:cNvPr id="1026" name="Picture 2"/>
          <p:cNvPicPr>
            <a:picLocks noChangeAspect="1" noChangeArrowheads="1"/>
          </p:cNvPicPr>
          <p:nvPr/>
        </p:nvPicPr>
        <p:blipFill>
          <a:blip r:embed="rId3"/>
          <a:srcRect r="1720"/>
          <a:stretch>
            <a:fillRect/>
          </a:stretch>
        </p:blipFill>
        <p:spPr bwMode="auto">
          <a:xfrm>
            <a:off x="4724400" y="1600200"/>
            <a:ext cx="3810000" cy="2486025"/>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pic>
        <p:nvPicPr>
          <p:cNvPr id="5" name="Content Placeholder 4" descr="CO Figure 15.jpg"/>
          <p:cNvPicPr>
            <a:picLocks noGrp="1" noChangeAspect="1"/>
          </p:cNvPicPr>
          <p:nvPr>
            <p:ph sz="half" idx="1"/>
          </p:nvPr>
        </p:nvPicPr>
        <p:blipFill>
          <a:blip r:embed="rId3" cstate="print"/>
          <a:stretch>
            <a:fillRect/>
          </a:stretch>
        </p:blipFill>
        <p:spPr>
          <a:xfrm>
            <a:off x="457200" y="1828800"/>
            <a:ext cx="4038600" cy="4038600"/>
          </a:xfrm>
          <a:ln>
            <a:solidFill>
              <a:schemeClr val="accent1"/>
            </a:solidFill>
          </a:ln>
        </p:spPr>
      </p:pic>
      <p:sp>
        <p:nvSpPr>
          <p:cNvPr id="4" name="Content Placeholder 3"/>
          <p:cNvSpPr>
            <a:spLocks noGrp="1"/>
          </p:cNvSpPr>
          <p:nvPr>
            <p:ph sz="half" idx="2"/>
          </p:nvPr>
        </p:nvSpPr>
        <p:spPr/>
        <p:txBody>
          <a:bodyPr/>
          <a:lstStyle/>
          <a:p>
            <a:r>
              <a:rPr lang="en-US" dirty="0" smtClean="0"/>
              <a:t>What about HBO chambers?</a:t>
            </a:r>
          </a:p>
          <a:p>
            <a:r>
              <a:rPr lang="en-US" dirty="0" smtClean="0"/>
              <a:t>“</a:t>
            </a:r>
            <a:r>
              <a:rPr lang="en-US" dirty="0"/>
              <a:t>There is insufficient evidence to support the use of hyperbaric oxygen for treatment of patients with </a:t>
            </a:r>
            <a:r>
              <a:rPr lang="en-US" dirty="0" smtClean="0"/>
              <a:t>carbon monoxide poisoning.”</a:t>
            </a:r>
          </a:p>
        </p:txBody>
      </p:sp>
      <p:sp>
        <p:nvSpPr>
          <p:cNvPr id="3" name="TextBox 2"/>
          <p:cNvSpPr txBox="1"/>
          <p:nvPr/>
        </p:nvSpPr>
        <p:spPr>
          <a:xfrm>
            <a:off x="643370" y="6258473"/>
            <a:ext cx="184666" cy="369332"/>
          </a:xfrm>
          <a:prstGeom prst="rect">
            <a:avLst/>
          </a:prstGeom>
          <a:noFill/>
        </p:spPr>
        <p:txBody>
          <a:bodyPr wrap="none" rtlCol="0">
            <a:spAutoFit/>
          </a:bodyPr>
          <a:lstStyle/>
          <a:p>
            <a:endParaRPr lang="en-US" dirty="0"/>
          </a:p>
        </p:txBody>
      </p:sp>
      <p:sp>
        <p:nvSpPr>
          <p:cNvPr id="6" name="TextBox 5"/>
          <p:cNvSpPr txBox="1"/>
          <p:nvPr/>
        </p:nvSpPr>
        <p:spPr>
          <a:xfrm>
            <a:off x="457200" y="6019800"/>
            <a:ext cx="4343400" cy="738664"/>
          </a:xfrm>
          <a:prstGeom prst="rect">
            <a:avLst/>
          </a:prstGeom>
          <a:solidFill>
            <a:srgbClr val="FFFF00"/>
          </a:solidFill>
          <a:ln>
            <a:solidFill>
              <a:schemeClr val="accent1"/>
            </a:solidFill>
          </a:ln>
        </p:spPr>
        <p:txBody>
          <a:bodyPr wrap="square" rtlCol="0">
            <a:spAutoFit/>
          </a:bodyPr>
          <a:lstStyle/>
          <a:p>
            <a:r>
              <a:rPr lang="en-US" sz="1400" dirty="0"/>
              <a:t>Buckley NA, </a:t>
            </a:r>
            <a:r>
              <a:rPr lang="en-US" sz="1400" dirty="0" smtClean="0"/>
              <a:t>et al. Hyperbaric </a:t>
            </a:r>
            <a:r>
              <a:rPr lang="en-US" sz="1400" dirty="0"/>
              <a:t>oxygen for carbon monoxide poisoning</a:t>
            </a:r>
            <a:r>
              <a:rPr lang="en-US" sz="1400" dirty="0" smtClean="0"/>
              <a:t>. </a:t>
            </a:r>
            <a:r>
              <a:rPr lang="en-US" sz="1400" b="1" dirty="0" smtClean="0"/>
              <a:t>Cochrane </a:t>
            </a:r>
            <a:r>
              <a:rPr lang="en-US" sz="1400" b="1" dirty="0"/>
              <a:t>Database of Systematic Reviews </a:t>
            </a:r>
            <a:r>
              <a:rPr lang="en-US" sz="1400" dirty="0" smtClean="0"/>
              <a:t>2011</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 Poisoning</a:t>
            </a:r>
            <a:endParaRPr lang="en-US" dirty="0"/>
          </a:p>
        </p:txBody>
      </p:sp>
      <p:sp>
        <p:nvSpPr>
          <p:cNvPr id="3" name="Content Placeholder 2"/>
          <p:cNvSpPr>
            <a:spLocks noGrp="1"/>
          </p:cNvSpPr>
          <p:nvPr>
            <p:ph idx="1"/>
          </p:nvPr>
        </p:nvSpPr>
        <p:spPr/>
        <p:txBody>
          <a:bodyPr/>
          <a:lstStyle/>
          <a:p>
            <a:r>
              <a:rPr lang="en-US" dirty="0" smtClean="0"/>
              <a:t>In this trial, in which both groups received high doses of oxygen, HBO therapy did not benefit, and may have worsened, the outcome. We cannot recommend its use in CO poisoning.</a:t>
            </a:r>
            <a:endParaRPr lang="en-US" dirty="0"/>
          </a:p>
        </p:txBody>
      </p:sp>
      <p:sp>
        <p:nvSpPr>
          <p:cNvPr id="6" name="TextBox 5"/>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err="1" smtClean="0"/>
              <a:t>Scheinkestal</a:t>
            </a:r>
            <a:r>
              <a:rPr lang="en-US" sz="1200" dirty="0" smtClean="0"/>
              <a:t> CD, Bailey M, Myles PS, et al. Hyperbaric or </a:t>
            </a:r>
            <a:r>
              <a:rPr lang="en-US" sz="1200" dirty="0" err="1" smtClean="0"/>
              <a:t>normobaric</a:t>
            </a:r>
            <a:r>
              <a:rPr lang="en-US" sz="1200" dirty="0" smtClean="0"/>
              <a:t> oxygen for acute carbon monoxide poisoning: a </a:t>
            </a:r>
            <a:r>
              <a:rPr lang="en-US" sz="1200" dirty="0" err="1" smtClean="0"/>
              <a:t>randomised</a:t>
            </a:r>
            <a:r>
              <a:rPr lang="en-US" sz="1200" dirty="0" smtClean="0"/>
              <a:t> controlled trial. </a:t>
            </a:r>
            <a:r>
              <a:rPr lang="en-US" sz="1200" i="1" dirty="0" smtClean="0"/>
              <a:t>Med J Aust</a:t>
            </a:r>
            <a:r>
              <a:rPr lang="en-US" sz="1200" dirty="0" smtClean="0"/>
              <a:t>. 1999;170:203-210.</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a:t>
            </a:r>
            <a:endParaRPr lang="en-US" dirty="0"/>
          </a:p>
        </p:txBody>
      </p:sp>
      <p:sp>
        <p:nvSpPr>
          <p:cNvPr id="3" name="Content Placeholder 2"/>
          <p:cNvSpPr>
            <a:spLocks noGrp="1"/>
          </p:cNvSpPr>
          <p:nvPr>
            <p:ph idx="1"/>
          </p:nvPr>
        </p:nvSpPr>
        <p:spPr/>
        <p:txBody>
          <a:bodyPr/>
          <a:lstStyle/>
          <a:p>
            <a:r>
              <a:rPr lang="en-US" sz="2000" dirty="0" smtClean="0"/>
              <a:t>There is conflicting evidence regarding the efficacy of HBO treatment for patients with CO poisoning. Methodological shortcomings are evident in all published trials, with empiric evidence of bias in some, particularly those that suggest a benefit of HBO. Bayesian analysis further illustrates the uncertainty about a meaningful clinical benefit. Consequently, firm guidelines regarding the use of HBO for patients with CO poisoning cannot be established. Further research is needed to better define the role of HBO, if any, in the treatment of CO poisoning.</a:t>
            </a:r>
            <a:endParaRPr lang="en-US" sz="2000" dirty="0"/>
          </a:p>
        </p:txBody>
      </p:sp>
      <p:sp>
        <p:nvSpPr>
          <p:cNvPr id="4" name="TextBox 3"/>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Buckley NA, </a:t>
            </a:r>
            <a:r>
              <a:rPr lang="en-US" sz="1200" dirty="0" err="1" smtClean="0"/>
              <a:t>Isbister</a:t>
            </a:r>
            <a:r>
              <a:rPr lang="en-US" sz="1200" dirty="0" smtClean="0"/>
              <a:t> GH, Stokes B, </a:t>
            </a:r>
            <a:r>
              <a:rPr lang="en-US" sz="1200" dirty="0" err="1" smtClean="0"/>
              <a:t>Juurlink</a:t>
            </a:r>
            <a:r>
              <a:rPr lang="en-US" sz="1200" dirty="0" smtClean="0"/>
              <a:t> JM. Hyperbaric oxygen for carbon monoxide poisoning: a </a:t>
            </a:r>
            <a:r>
              <a:rPr lang="en-US" sz="1200" dirty="0" err="1" smtClean="0"/>
              <a:t>sytematic</a:t>
            </a:r>
            <a:r>
              <a:rPr lang="en-US" sz="1200" dirty="0" smtClean="0"/>
              <a:t> review and critical analysis of the evidence. </a:t>
            </a:r>
            <a:r>
              <a:rPr lang="en-US" sz="1200" i="1" dirty="0" err="1" smtClean="0"/>
              <a:t>Tox</a:t>
            </a:r>
            <a:r>
              <a:rPr lang="en-US" sz="1200" i="1" dirty="0" smtClean="0"/>
              <a:t> Rev.</a:t>
            </a:r>
            <a:r>
              <a:rPr lang="en-US" sz="1200" dirty="0" smtClean="0"/>
              <a:t> 2005;24:75-92.</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3" name="Content Placeholder 2"/>
          <p:cNvSpPr>
            <a:spLocks noGrp="1"/>
          </p:cNvSpPr>
          <p:nvPr>
            <p:ph idx="1"/>
          </p:nvPr>
        </p:nvSpPr>
        <p:spPr/>
        <p:txBody>
          <a:bodyPr/>
          <a:lstStyle/>
          <a:p>
            <a:r>
              <a:rPr lang="en-US" dirty="0" smtClean="0"/>
              <a:t>Oxygen is a treatment for </a:t>
            </a:r>
            <a:r>
              <a:rPr lang="en-US" dirty="0" err="1" smtClean="0"/>
              <a:t>hypoxaemia</a:t>
            </a:r>
            <a:r>
              <a:rPr lang="en-US" dirty="0" smtClean="0"/>
              <a:t>, not breathlessness. (Oxygen has not been shown to have any effect on the sensation of breathlessness in non-</a:t>
            </a:r>
            <a:r>
              <a:rPr lang="en-US" dirty="0" err="1" smtClean="0"/>
              <a:t>hypoxaemic</a:t>
            </a:r>
            <a:r>
              <a:rPr lang="en-US" dirty="0" smtClean="0"/>
              <a:t> patients.)</a:t>
            </a:r>
          </a:p>
        </p:txBody>
      </p:sp>
      <p:pic>
        <p:nvPicPr>
          <p:cNvPr id="4" name="Picture 2"/>
          <p:cNvPicPr>
            <a:picLocks noChangeAspect="1" noChangeArrowheads="1"/>
          </p:cNvPicPr>
          <p:nvPr/>
        </p:nvPicPr>
        <p:blipFill>
          <a:blip r:embed="rId2"/>
          <a:srcRect/>
          <a:stretch>
            <a:fillRect/>
          </a:stretch>
        </p:blipFill>
        <p:spPr bwMode="auto">
          <a:xfrm>
            <a:off x="6400800" y="5257800"/>
            <a:ext cx="1245066" cy="110013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3" name="Content Placeholder 2"/>
          <p:cNvSpPr>
            <a:spLocks noGrp="1"/>
          </p:cNvSpPr>
          <p:nvPr>
            <p:ph idx="1"/>
          </p:nvPr>
        </p:nvSpPr>
        <p:spPr/>
        <p:txBody>
          <a:bodyPr/>
          <a:lstStyle/>
          <a:p>
            <a:r>
              <a:rPr lang="en-US" dirty="0" smtClean="0"/>
              <a:t>The essence of this guideline can be </a:t>
            </a:r>
            <a:r>
              <a:rPr lang="en-US" dirty="0" err="1" smtClean="0"/>
              <a:t>summarised</a:t>
            </a:r>
            <a:r>
              <a:rPr lang="en-US" dirty="0" smtClean="0"/>
              <a:t> simply as a requirement for oxygen to be prescribed according to a target saturation range and for those who administer oxygen therapy to monitor the patient and keep within the target saturation range.</a:t>
            </a:r>
          </a:p>
          <a:p>
            <a:endParaRPr lang="en-US" dirty="0"/>
          </a:p>
        </p:txBody>
      </p:sp>
      <p:pic>
        <p:nvPicPr>
          <p:cNvPr id="4" name="Picture 2"/>
          <p:cNvPicPr>
            <a:picLocks noChangeAspect="1" noChangeArrowheads="1"/>
          </p:cNvPicPr>
          <p:nvPr/>
        </p:nvPicPr>
        <p:blipFill>
          <a:blip r:embed="rId2"/>
          <a:srcRect/>
          <a:stretch>
            <a:fillRect/>
          </a:stretch>
        </p:blipFill>
        <p:spPr bwMode="auto">
          <a:xfrm>
            <a:off x="6400800" y="5257800"/>
            <a:ext cx="1245066" cy="110013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pic>
        <p:nvPicPr>
          <p:cNvPr id="4" name="Content Placeholder 3" descr="Screen Shot 2014-06-26 at 8.17.54 AM.png"/>
          <p:cNvPicPr>
            <a:picLocks noGrp="1" noChangeAspect="1"/>
          </p:cNvPicPr>
          <p:nvPr>
            <p:ph idx="1"/>
          </p:nvPr>
        </p:nvPicPr>
        <p:blipFill>
          <a:blip r:embed="rId2">
            <a:extLst>
              <a:ext uri="{28A0092B-C50C-407E-A947-70E740481C1C}">
                <a14:useLocalDpi xmlns:a14="http://schemas.microsoft.com/office/drawing/2010/main" val="0"/>
              </a:ext>
            </a:extLst>
          </a:blip>
          <a:srcRect t="5707" b="5707"/>
          <a:stretch>
            <a:fillRect/>
          </a:stretch>
        </p:blipFill>
        <p:spPr>
          <a:xfrm>
            <a:off x="800100" y="1600200"/>
            <a:ext cx="7543800" cy="4121150"/>
          </a:xfrm>
        </p:spPr>
      </p:pic>
      <p:sp>
        <p:nvSpPr>
          <p:cNvPr id="5" name="TextBox 4"/>
          <p:cNvSpPr txBox="1"/>
          <p:nvPr/>
        </p:nvSpPr>
        <p:spPr>
          <a:xfrm>
            <a:off x="2438400" y="5867400"/>
            <a:ext cx="4267200" cy="461665"/>
          </a:xfrm>
          <a:prstGeom prst="rect">
            <a:avLst/>
          </a:prstGeom>
          <a:solidFill>
            <a:srgbClr val="FFFF00"/>
          </a:solidFill>
          <a:ln>
            <a:solidFill>
              <a:schemeClr val="tx1"/>
            </a:solidFill>
          </a:ln>
        </p:spPr>
        <p:txBody>
          <a:bodyPr wrap="square" rtlCol="0">
            <a:spAutoFit/>
          </a:bodyPr>
          <a:lstStyle/>
          <a:p>
            <a:r>
              <a:rPr lang="en-US" sz="1200" dirty="0" err="1" smtClean="0"/>
              <a:t>Sjöberg</a:t>
            </a:r>
            <a:r>
              <a:rPr lang="en-US" sz="1200" dirty="0" smtClean="0"/>
              <a:t> F, Singer M. The medical use of oxygen: a time for critical reappraisal. </a:t>
            </a:r>
            <a:r>
              <a:rPr lang="en-US" sz="1200" i="1" dirty="0" smtClean="0"/>
              <a:t>J Intern Med</a:t>
            </a:r>
            <a:r>
              <a:rPr lang="en-US" sz="1200" dirty="0" smtClean="0"/>
              <a:t>. 2013;27:505-528.</a:t>
            </a:r>
            <a:endParaRPr lang="en-US" sz="1200" dirty="0"/>
          </a:p>
        </p:txBody>
      </p:sp>
    </p:spTree>
    <p:extLst>
      <p:ext uri="{BB962C8B-B14F-4D97-AF65-F5344CB8AC3E}">
        <p14:creationId xmlns:p14="http://schemas.microsoft.com/office/powerpoint/2010/main" val="414440275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3" name="Content Placeholder 2"/>
          <p:cNvSpPr>
            <a:spLocks noGrp="1"/>
          </p:cNvSpPr>
          <p:nvPr>
            <p:ph idx="1"/>
          </p:nvPr>
        </p:nvSpPr>
        <p:spPr/>
        <p:txBody>
          <a:bodyPr/>
          <a:lstStyle/>
          <a:p>
            <a:r>
              <a:rPr lang="en-US" dirty="0" smtClean="0"/>
              <a:t>The guideline suggests aiming to achieve normal or near-normal oxygen saturation for all acutely ill patients apart from those at risk of </a:t>
            </a:r>
            <a:r>
              <a:rPr lang="en-US" dirty="0" err="1" smtClean="0"/>
              <a:t>hypercapnic</a:t>
            </a:r>
            <a:r>
              <a:rPr lang="en-US" dirty="0" smtClean="0"/>
              <a:t> respiratory failure or those receiving terminal palliative care.</a:t>
            </a:r>
          </a:p>
          <a:p>
            <a:endParaRPr lang="en-US" dirty="0"/>
          </a:p>
        </p:txBody>
      </p:sp>
      <p:pic>
        <p:nvPicPr>
          <p:cNvPr id="1026" name="Picture 2"/>
          <p:cNvPicPr>
            <a:picLocks noChangeAspect="1" noChangeArrowheads="1"/>
          </p:cNvPicPr>
          <p:nvPr/>
        </p:nvPicPr>
        <p:blipFill>
          <a:blip r:embed="rId2"/>
          <a:srcRect/>
          <a:stretch>
            <a:fillRect/>
          </a:stretch>
        </p:blipFill>
        <p:spPr bwMode="auto">
          <a:xfrm>
            <a:off x="6400800" y="5257800"/>
            <a:ext cx="1245066" cy="110013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Thoracic Society</a:t>
            </a:r>
            <a:endParaRPr lang="en-US" dirty="0"/>
          </a:p>
        </p:txBody>
      </p:sp>
      <p:sp>
        <p:nvSpPr>
          <p:cNvPr id="4" name="Content Placeholder 3"/>
          <p:cNvSpPr>
            <a:spLocks noGrp="1"/>
          </p:cNvSpPr>
          <p:nvPr>
            <p:ph sz="half" idx="1"/>
          </p:nvPr>
        </p:nvSpPr>
        <p:spPr/>
        <p:txBody>
          <a:bodyPr/>
          <a:lstStyle/>
          <a:p>
            <a:r>
              <a:rPr lang="en-US" dirty="0" smtClean="0"/>
              <a:t>Generally, try to keep SpO</a:t>
            </a:r>
            <a:r>
              <a:rPr lang="en-US" baseline="-25000" dirty="0" smtClean="0"/>
              <a:t>2</a:t>
            </a:r>
            <a:r>
              <a:rPr lang="en-US" dirty="0" smtClean="0"/>
              <a:t> between 92-96%.</a:t>
            </a:r>
          </a:p>
          <a:p>
            <a:r>
              <a:rPr lang="en-US" dirty="0" smtClean="0"/>
              <a:t>Treat only documented hypoxemia unless patient critically ill.</a:t>
            </a:r>
            <a:endParaRPr lang="en-US" dirty="0"/>
          </a:p>
        </p:txBody>
      </p:sp>
      <p:pic>
        <p:nvPicPr>
          <p:cNvPr id="6" name="Content Placeholder 5" descr="PO Figure 10.jpg"/>
          <p:cNvPicPr>
            <a:picLocks noGrp="1" noChangeAspect="1"/>
          </p:cNvPicPr>
          <p:nvPr>
            <p:ph sz="half" idx="2"/>
          </p:nvPr>
        </p:nvPicPr>
        <p:blipFill>
          <a:blip r:embed="rId2" cstate="print"/>
          <a:stretch>
            <a:fillRect/>
          </a:stretch>
        </p:blipFill>
        <p:spPr>
          <a:xfrm>
            <a:off x="4800600" y="1752600"/>
            <a:ext cx="4038600" cy="2692400"/>
          </a:xfrm>
          <a:ln>
            <a:solidFill>
              <a:schemeClr val="accent1"/>
            </a:solidFill>
          </a:ln>
        </p:spPr>
      </p:pic>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Oxygen</a:t>
            </a:r>
            <a:endParaRPr lang="en-US" dirty="0"/>
          </a:p>
        </p:txBody>
      </p:sp>
      <p:sp>
        <p:nvSpPr>
          <p:cNvPr id="3" name="Content Placeholder 2"/>
          <p:cNvSpPr>
            <a:spLocks noGrp="1"/>
          </p:cNvSpPr>
          <p:nvPr>
            <p:ph sz="half" idx="1"/>
          </p:nvPr>
        </p:nvSpPr>
        <p:spPr/>
        <p:txBody>
          <a:bodyPr/>
          <a:lstStyle/>
          <a:p>
            <a:r>
              <a:rPr lang="en-US" dirty="0" smtClean="0"/>
              <a:t>Hypoxia</a:t>
            </a:r>
          </a:p>
          <a:p>
            <a:r>
              <a:rPr lang="en-US" dirty="0" smtClean="0"/>
              <a:t>Nausea and vomiting</a:t>
            </a:r>
          </a:p>
          <a:p>
            <a:r>
              <a:rPr lang="en-US" dirty="0" smtClean="0"/>
              <a:t>Motion sickness</a:t>
            </a:r>
            <a:endParaRPr lang="en-US" dirty="0"/>
          </a:p>
        </p:txBody>
      </p:sp>
      <p:pic>
        <p:nvPicPr>
          <p:cNvPr id="3074" name="Picture 2"/>
          <p:cNvPicPr>
            <a:picLocks noGrp="1" noChangeAspect="1" noChangeArrowheads="1"/>
          </p:cNvPicPr>
          <p:nvPr>
            <p:ph sz="half" idx="2"/>
          </p:nvPr>
        </p:nvPicPr>
        <p:blipFill>
          <a:blip r:embed="rId3"/>
          <a:srcRect/>
          <a:stretch>
            <a:fillRect/>
          </a:stretch>
        </p:blipFill>
        <p:spPr bwMode="auto">
          <a:xfrm>
            <a:off x="3975100" y="1828800"/>
            <a:ext cx="4711700" cy="3533775"/>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 </a:t>
            </a:r>
            <a:endParaRPr lang="en-US" dirty="0"/>
          </a:p>
        </p:txBody>
      </p:sp>
      <p:sp>
        <p:nvSpPr>
          <p:cNvPr id="3" name="Content Placeholder 2"/>
          <p:cNvSpPr>
            <a:spLocks noGrp="1"/>
          </p:cNvSpPr>
          <p:nvPr>
            <p:ph sz="half" idx="1"/>
          </p:nvPr>
        </p:nvSpPr>
        <p:spPr>
          <a:xfrm>
            <a:off x="457200" y="1600200"/>
            <a:ext cx="4267200" cy="4495800"/>
          </a:xfrm>
        </p:spPr>
        <p:txBody>
          <a:bodyPr/>
          <a:lstStyle/>
          <a:p>
            <a:r>
              <a:rPr lang="en-US" dirty="0" smtClean="0"/>
              <a:t>Oxygen should be treated like any other drug.</a:t>
            </a:r>
          </a:p>
          <a:p>
            <a:r>
              <a:rPr lang="en-US" dirty="0" smtClean="0"/>
              <a:t>It has benefits and risks.</a:t>
            </a:r>
          </a:p>
          <a:p>
            <a:r>
              <a:rPr lang="en-US" dirty="0" smtClean="0"/>
              <a:t>Empiric use is not a good practice.</a:t>
            </a:r>
          </a:p>
          <a:p>
            <a:r>
              <a:rPr lang="en-US" dirty="0" smtClean="0"/>
              <a:t>Use oximetry to guide care.</a:t>
            </a:r>
            <a:endParaRPr lang="en-US" dirty="0"/>
          </a:p>
        </p:txBody>
      </p:sp>
      <p:pic>
        <p:nvPicPr>
          <p:cNvPr id="5" name="Content Placeholder 4" descr="PO Figure 16.jpg"/>
          <p:cNvPicPr>
            <a:picLocks noGrp="1" noChangeAspect="1"/>
          </p:cNvPicPr>
          <p:nvPr>
            <p:ph sz="half" idx="2"/>
          </p:nvPr>
        </p:nvPicPr>
        <p:blipFill>
          <a:blip r:embed="rId3" cstate="print"/>
          <a:stretch>
            <a:fillRect/>
          </a:stretch>
        </p:blipFill>
        <p:spPr>
          <a:xfrm>
            <a:off x="4648200" y="2501900"/>
            <a:ext cx="4038600" cy="2692400"/>
          </a:xfrm>
          <a:ln>
            <a:solidFill>
              <a:srgbClr val="000000"/>
            </a:solid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Free radicals and oxidative stress.</a:t>
            </a:r>
            <a:endParaRPr lang="en-US" dirty="0"/>
          </a:p>
        </p:txBody>
      </p:sp>
      <p:pic>
        <p:nvPicPr>
          <p:cNvPr id="8" name="Content Placeholder 7" descr="polls_haight_hippie_5212_493775_poll_xlarge.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6299" b="4041"/>
          <a:stretch/>
        </p:blipFill>
        <p:spPr>
          <a:xfrm>
            <a:off x="4648200" y="1600200"/>
            <a:ext cx="4038600" cy="3637467"/>
          </a:xfrm>
        </p:spPr>
      </p:pic>
    </p:spTree>
    <p:extLst>
      <p:ext uri="{BB962C8B-B14F-4D97-AF65-F5344CB8AC3E}">
        <p14:creationId xmlns:p14="http://schemas.microsoft.com/office/powerpoint/2010/main" val="11627458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4" name="Content Placeholder 3"/>
          <p:cNvSpPr>
            <a:spLocks noGrp="1"/>
          </p:cNvSpPr>
          <p:nvPr>
            <p:ph sz="half" idx="1"/>
          </p:nvPr>
        </p:nvSpPr>
        <p:spPr/>
        <p:txBody>
          <a:bodyPr/>
          <a:lstStyle/>
          <a:p>
            <a:r>
              <a:rPr lang="en-US" dirty="0" smtClean="0"/>
              <a:t>In medical school,  in 1983, we only received a 1 hour presentation in Year 1 biochemistry on reactive oxygen species.</a:t>
            </a:r>
            <a:endParaRPr lang="en-US" dirty="0"/>
          </a:p>
        </p:txBody>
      </p:sp>
      <p:sp>
        <p:nvSpPr>
          <p:cNvPr id="5" name="Content Placeholder 4"/>
          <p:cNvSpPr>
            <a:spLocks noGrp="1"/>
          </p:cNvSpPr>
          <p:nvPr>
            <p:ph sz="half" idx="2"/>
          </p:nvPr>
        </p:nvSpPr>
        <p:spPr/>
        <p:txBody>
          <a:bodyPr/>
          <a:lstStyle/>
          <a:p>
            <a:endParaRPr lang="en-US"/>
          </a:p>
        </p:txBody>
      </p:sp>
      <p:pic>
        <p:nvPicPr>
          <p:cNvPr id="1027" name="Picture 3"/>
          <p:cNvPicPr>
            <a:picLocks noChangeAspect="1" noChangeArrowheads="1"/>
          </p:cNvPicPr>
          <p:nvPr/>
        </p:nvPicPr>
        <p:blipFill>
          <a:blip r:embed="rId3"/>
          <a:srcRect/>
          <a:stretch>
            <a:fillRect/>
          </a:stretch>
        </p:blipFill>
        <p:spPr bwMode="auto">
          <a:xfrm>
            <a:off x="4648199" y="1600200"/>
            <a:ext cx="3451883" cy="4495800"/>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Now, there are shelves of textbooks on the subject.</a:t>
            </a:r>
            <a:endParaRPr lang="en-US" dirty="0"/>
          </a:p>
        </p:txBody>
      </p:sp>
      <p:sp>
        <p:nvSpPr>
          <p:cNvPr id="4" name="Content Placeholder 3"/>
          <p:cNvSpPr>
            <a:spLocks noGrp="1"/>
          </p:cNvSpPr>
          <p:nvPr>
            <p:ph sz="half" idx="2"/>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4648200" y="1600200"/>
            <a:ext cx="3425089" cy="4486275"/>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6" name="Content Placeholder 5"/>
          <p:cNvSpPr>
            <a:spLocks noGrp="1"/>
          </p:cNvSpPr>
          <p:nvPr>
            <p:ph sz="half" idx="1"/>
          </p:nvPr>
        </p:nvSpPr>
        <p:spPr/>
        <p:txBody>
          <a:bodyPr/>
          <a:lstStyle/>
          <a:p>
            <a:r>
              <a:rPr lang="en-US" dirty="0" smtClean="0"/>
              <a:t>We are learning that oxygen is a two-edged sword.</a:t>
            </a:r>
          </a:p>
          <a:p>
            <a:r>
              <a:rPr lang="en-US" dirty="0" smtClean="0"/>
              <a:t>It can be beneficial.</a:t>
            </a:r>
          </a:p>
          <a:p>
            <a:r>
              <a:rPr lang="en-US" dirty="0" smtClean="0"/>
              <a:t>It can be harmful.</a:t>
            </a:r>
            <a:endParaRPr lang="en-US" dirty="0"/>
          </a:p>
        </p:txBody>
      </p:sp>
      <p:sp>
        <p:nvSpPr>
          <p:cNvPr id="7" name="Content Placeholder 6"/>
          <p:cNvSpPr>
            <a:spLocks noGrp="1"/>
          </p:cNvSpPr>
          <p:nvPr>
            <p:ph sz="half" idx="2"/>
          </p:nvPr>
        </p:nvSpPr>
        <p:spPr/>
        <p:txBody>
          <a:bodyPr/>
          <a:lstStyle/>
          <a:p>
            <a:endParaRPr lang="en-US"/>
          </a:p>
        </p:txBody>
      </p:sp>
      <p:pic>
        <p:nvPicPr>
          <p:cNvPr id="6146" name="Picture 2" descr="C:\Users\Bryan Bledsoe\AppData\Local\Microsoft\Windows\Temporary Internet Files\Content.IE5\6XFQ1209\MCj03310140000[1].wmf"/>
          <p:cNvPicPr>
            <a:picLocks noChangeAspect="1" noChangeArrowheads="1"/>
          </p:cNvPicPr>
          <p:nvPr/>
        </p:nvPicPr>
        <p:blipFill>
          <a:blip r:embed="rId3"/>
          <a:srcRect/>
          <a:stretch>
            <a:fillRect/>
          </a:stretch>
        </p:blipFill>
        <p:spPr bwMode="auto">
          <a:xfrm>
            <a:off x="4876799" y="1828800"/>
            <a:ext cx="3806991" cy="3200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5" name="Content Placeholder 4"/>
          <p:cNvSpPr>
            <a:spLocks noGrp="1"/>
          </p:cNvSpPr>
          <p:nvPr>
            <p:ph sz="half" idx="1"/>
          </p:nvPr>
        </p:nvSpPr>
        <p:spPr/>
        <p:txBody>
          <a:bodyPr/>
          <a:lstStyle/>
          <a:p>
            <a:r>
              <a:rPr lang="en-US" dirty="0" smtClean="0"/>
              <a:t>Oxygen is a highly reactive substance.</a:t>
            </a:r>
          </a:p>
          <a:p>
            <a:r>
              <a:rPr lang="en-US" dirty="0" smtClean="0"/>
              <a:t>It shares electrons between two atoms in order to maintain stability.</a:t>
            </a:r>
          </a:p>
          <a:p>
            <a:r>
              <a:rPr lang="en-US" dirty="0" smtClean="0"/>
              <a:t>Overall, diatomic oxygen has 2 unpaired electrons.</a:t>
            </a:r>
          </a:p>
        </p:txBody>
      </p:sp>
      <p:sp>
        <p:nvSpPr>
          <p:cNvPr id="6" name="Content Placeholder 5"/>
          <p:cNvSpPr>
            <a:spLocks noGrp="1"/>
          </p:cNvSpPr>
          <p:nvPr>
            <p:ph sz="half" idx="2"/>
          </p:nvPr>
        </p:nvSpPr>
        <p:spPr/>
        <p:txBody>
          <a:bodyPr/>
          <a:lstStyle/>
          <a:p>
            <a:endParaRPr lang="en-US"/>
          </a:p>
        </p:txBody>
      </p:sp>
      <p:pic>
        <p:nvPicPr>
          <p:cNvPr id="7170" name="Picture 2"/>
          <p:cNvPicPr>
            <a:picLocks noChangeAspect="1" noChangeArrowheads="1"/>
          </p:cNvPicPr>
          <p:nvPr/>
        </p:nvPicPr>
        <p:blipFill>
          <a:blip r:embed="rId3"/>
          <a:srcRect/>
          <a:stretch>
            <a:fillRect/>
          </a:stretch>
        </p:blipFill>
        <p:spPr bwMode="auto">
          <a:xfrm>
            <a:off x="4648200" y="1600199"/>
            <a:ext cx="4067175" cy="2825829"/>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Molecules/atoms with unpaired electrons are extremely unstable and highly-reactive.</a:t>
            </a:r>
            <a:endParaRPr lang="en-US" dirty="0"/>
          </a:p>
        </p:txBody>
      </p:sp>
      <p:sp>
        <p:nvSpPr>
          <p:cNvPr id="4" name="Content Placeholder 3"/>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3"/>
          <a:srcRect/>
          <a:stretch>
            <a:fillRect/>
          </a:stretch>
        </p:blipFill>
        <p:spPr bwMode="auto">
          <a:xfrm>
            <a:off x="4648200" y="1600200"/>
            <a:ext cx="2743200" cy="4576273"/>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Chemistry of Oxygen</a:t>
            </a:r>
            <a:endParaRPr lang="en-US" dirty="0"/>
          </a:p>
        </p:txBody>
      </p:sp>
      <p:sp>
        <p:nvSpPr>
          <p:cNvPr id="6" name="Content Placeholder 5"/>
          <p:cNvSpPr>
            <a:spLocks noGrp="1"/>
          </p:cNvSpPr>
          <p:nvPr>
            <p:ph idx="1"/>
          </p:nvPr>
        </p:nvSpPr>
        <p:spPr/>
        <p:txBody>
          <a:bodyPr/>
          <a:lstStyle/>
          <a:p>
            <a:r>
              <a:rPr lang="en-US" dirty="0" smtClean="0"/>
              <a:t>Reactive oxygen species (ROS) are common in biological systems.</a:t>
            </a:r>
          </a:p>
          <a:p>
            <a:r>
              <a:rPr lang="en-US" dirty="0" smtClean="0"/>
              <a:t>They can exist as a cation or anion:</a:t>
            </a:r>
          </a:p>
          <a:p>
            <a:pPr lvl="1"/>
            <a:r>
              <a:rPr lang="en-US" i="1" dirty="0" smtClean="0"/>
              <a:t>X</a:t>
            </a:r>
            <a:r>
              <a:rPr lang="en-US" dirty="0" smtClean="0"/>
              <a:t> – </a:t>
            </a:r>
            <a:r>
              <a:rPr lang="en-US" i="1" dirty="0" smtClean="0"/>
              <a:t>e</a:t>
            </a:r>
            <a:r>
              <a:rPr lang="en-US" i="1" baseline="30000" dirty="0" smtClean="0"/>
              <a:t>-</a:t>
            </a:r>
            <a:r>
              <a:rPr lang="en-US" dirty="0" smtClean="0"/>
              <a:t> 			X</a:t>
            </a:r>
            <a:r>
              <a:rPr lang="en-US" baseline="30000" dirty="0" smtClean="0">
                <a:sym typeface="Symbol"/>
              </a:rPr>
              <a:t>+ </a:t>
            </a:r>
            <a:r>
              <a:rPr lang="en-US" dirty="0" smtClean="0">
                <a:sym typeface="Symbol"/>
              </a:rPr>
              <a:t>(radical cation)</a:t>
            </a:r>
          </a:p>
          <a:p>
            <a:pPr lvl="1"/>
            <a:r>
              <a:rPr lang="en-US" i="1" dirty="0" smtClean="0"/>
              <a:t>Y + e</a:t>
            </a:r>
            <a:r>
              <a:rPr lang="en-US" i="1" baseline="30000" dirty="0" smtClean="0"/>
              <a:t>-</a:t>
            </a:r>
            <a:r>
              <a:rPr lang="en-US" dirty="0" smtClean="0"/>
              <a:t> 			Y</a:t>
            </a:r>
            <a:r>
              <a:rPr lang="en-US" baseline="30000" dirty="0" smtClean="0">
                <a:sym typeface="Symbol"/>
              </a:rPr>
              <a:t>- </a:t>
            </a:r>
            <a:r>
              <a:rPr lang="en-US" dirty="0" smtClean="0">
                <a:sym typeface="Symbol"/>
              </a:rPr>
              <a:t>(</a:t>
            </a:r>
            <a:r>
              <a:rPr lang="en-US" smtClean="0">
                <a:sym typeface="Symbol"/>
              </a:rPr>
              <a:t>radical anion</a:t>
            </a:r>
            <a:r>
              <a:rPr lang="en-US" dirty="0" smtClean="0">
                <a:sym typeface="Symbol"/>
              </a:rPr>
              <a:t>)</a:t>
            </a:r>
            <a:endParaRPr lang="en-US" dirty="0" smtClean="0"/>
          </a:p>
          <a:p>
            <a:pPr lvl="1"/>
            <a:endParaRPr lang="en-US" dirty="0"/>
          </a:p>
        </p:txBody>
      </p:sp>
      <p:cxnSp>
        <p:nvCxnSpPr>
          <p:cNvPr id="8" name="Straight Arrow Connector 7"/>
          <p:cNvCxnSpPr/>
          <p:nvPr/>
        </p:nvCxnSpPr>
        <p:spPr>
          <a:xfrm>
            <a:off x="2514600" y="3505200"/>
            <a:ext cx="1447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14600" y="4038600"/>
            <a:ext cx="1447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a:xfrm>
            <a:off x="457200" y="1600200"/>
            <a:ext cx="4267200" cy="4495800"/>
          </a:xfrm>
        </p:spPr>
        <p:txBody>
          <a:bodyPr/>
          <a:lstStyle/>
          <a:p>
            <a:r>
              <a:rPr lang="en-US" sz="2400" i="1" dirty="0" smtClean="0">
                <a:solidFill>
                  <a:srgbClr val="FFC000"/>
                </a:solidFill>
              </a:rPr>
              <a:t>Free Radicals:</a:t>
            </a:r>
          </a:p>
          <a:p>
            <a:pPr lvl="1"/>
            <a:r>
              <a:rPr lang="en-US" sz="2000" dirty="0" smtClean="0"/>
              <a:t>An </a:t>
            </a:r>
            <a:r>
              <a:rPr lang="en-US" sz="2000" dirty="0"/>
              <a:t>atom or group of atoms that has at least one unpaired electron and is therefore unstable and highly reactive. In animal tissues, free radicals can damage cells and are believed to accelerate the progression of cancer, cardiovascular disease, and age-related </a:t>
            </a:r>
            <a:r>
              <a:rPr lang="en-US" sz="2000" dirty="0" smtClean="0"/>
              <a:t>diseases.</a:t>
            </a:r>
          </a:p>
          <a:p>
            <a:pPr lvl="2"/>
            <a:r>
              <a:rPr lang="en-US" sz="1400" dirty="0" smtClean="0"/>
              <a:t>American Heritage Dictionary</a:t>
            </a:r>
            <a:endParaRPr lang="en-US" sz="1400" dirty="0"/>
          </a:p>
        </p:txBody>
      </p:sp>
      <p:sp>
        <p:nvSpPr>
          <p:cNvPr id="4" name="Content Placeholder 3"/>
          <p:cNvSpPr>
            <a:spLocks noGrp="1"/>
          </p:cNvSpPr>
          <p:nvPr>
            <p:ph sz="half" idx="2"/>
          </p:nvPr>
        </p:nvSpPr>
        <p:spPr/>
        <p:txBody>
          <a:bodyPr/>
          <a:lstStyle/>
          <a:p>
            <a:endParaRPr lang="en-US" dirty="0"/>
          </a:p>
        </p:txBody>
      </p:sp>
      <p:pic>
        <p:nvPicPr>
          <p:cNvPr id="9218" name="Picture 2"/>
          <p:cNvPicPr>
            <a:picLocks noChangeAspect="1" noChangeArrowheads="1"/>
          </p:cNvPicPr>
          <p:nvPr/>
        </p:nvPicPr>
        <p:blipFill>
          <a:blip r:embed="rId3"/>
          <a:srcRect/>
          <a:stretch>
            <a:fillRect/>
          </a:stretch>
        </p:blipFill>
        <p:spPr bwMode="auto">
          <a:xfrm>
            <a:off x="4648199" y="1600200"/>
            <a:ext cx="3081867" cy="2667000"/>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Toxicity</a:t>
            </a:r>
            <a:endParaRPr lang="en-US" dirty="0"/>
          </a:p>
        </p:txBody>
      </p:sp>
      <p:sp>
        <p:nvSpPr>
          <p:cNvPr id="4" name="Content Placeholder 3"/>
          <p:cNvSpPr>
            <a:spLocks noGrp="1"/>
          </p:cNvSpPr>
          <p:nvPr>
            <p:ph sz="half" idx="1"/>
          </p:nvPr>
        </p:nvSpPr>
        <p:spPr/>
        <p:txBody>
          <a:bodyPr/>
          <a:lstStyle/>
          <a:p>
            <a:r>
              <a:rPr lang="en-US" dirty="0" smtClean="0"/>
              <a:t>French physiologist Paul Bert described oxygen toxicity in 1878. </a:t>
            </a:r>
          </a:p>
          <a:p>
            <a:endParaRPr lang="en-US" dirty="0"/>
          </a:p>
          <a:p>
            <a:endParaRPr lang="en-US" dirty="0" smtClean="0"/>
          </a:p>
          <a:p>
            <a:pPr marL="0" indent="0">
              <a:buNone/>
            </a:pPr>
            <a:endParaRPr lang="en-US" dirty="0"/>
          </a:p>
          <a:p>
            <a:r>
              <a:rPr lang="en-US" sz="1200" dirty="0">
                <a:solidFill>
                  <a:srgbClr val="FFFF00"/>
                </a:solidFill>
              </a:rPr>
              <a:t>Bert, Paul (1943) [First published in French in 1878]. </a:t>
            </a:r>
            <a:r>
              <a:rPr lang="en-US" sz="1200" i="1" dirty="0">
                <a:solidFill>
                  <a:srgbClr val="FFFF00"/>
                </a:solidFill>
              </a:rPr>
              <a:t>Barometric pressure: Researches in Experimental Physiology</a:t>
            </a:r>
            <a:r>
              <a:rPr lang="en-US" sz="1200" dirty="0">
                <a:solidFill>
                  <a:srgbClr val="FFFF00"/>
                </a:solidFill>
              </a:rPr>
              <a:t>. Columbus, OH: College Book Company. </a:t>
            </a:r>
          </a:p>
        </p:txBody>
      </p:sp>
      <p:pic>
        <p:nvPicPr>
          <p:cNvPr id="6" name="Content Placeholder 5" descr="443px-Paul_Bert.jpg"/>
          <p:cNvPicPr>
            <a:picLocks noGrp="1" noChangeAspect="1"/>
          </p:cNvPicPr>
          <p:nvPr>
            <p:ph sz="half" idx="2"/>
          </p:nvPr>
        </p:nvPicPr>
        <p:blipFill>
          <a:blip r:embed="rId2">
            <a:extLst>
              <a:ext uri="{28A0092B-C50C-407E-A947-70E740481C1C}">
                <a14:useLocalDpi xmlns:a14="http://schemas.microsoft.com/office/drawing/2010/main" val="0"/>
              </a:ext>
            </a:extLst>
          </a:blip>
          <a:srcRect t="8835" b="8835"/>
          <a:stretch>
            <a:fillRect/>
          </a:stretch>
        </p:blipFill>
        <p:spPr/>
      </p:pic>
    </p:spTree>
    <p:extLst>
      <p:ext uri="{BB962C8B-B14F-4D97-AF65-F5344CB8AC3E}">
        <p14:creationId xmlns:p14="http://schemas.microsoft.com/office/powerpoint/2010/main" val="22406766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Reactive oxygen species (ROS) are a normal byproduct of the normal metabolism of oxygen.</a:t>
            </a:r>
            <a:endParaRPr lang="en-US" dirty="0"/>
          </a:p>
        </p:txBody>
      </p:sp>
      <p:sp>
        <p:nvSpPr>
          <p:cNvPr id="4" name="Content Placeholder 3"/>
          <p:cNvSpPr>
            <a:spLocks noGrp="1"/>
          </p:cNvSpPr>
          <p:nvPr>
            <p:ph sz="half" idx="2"/>
          </p:nvPr>
        </p:nvSpPr>
        <p:spPr/>
        <p:txBody>
          <a:bodyPr/>
          <a:lstStyle/>
          <a:p>
            <a:endParaRPr lang="en-US"/>
          </a:p>
        </p:txBody>
      </p:sp>
      <p:pic>
        <p:nvPicPr>
          <p:cNvPr id="8194" name="Picture 2"/>
          <p:cNvPicPr>
            <a:picLocks noChangeAspect="1" noChangeArrowheads="1"/>
          </p:cNvPicPr>
          <p:nvPr/>
        </p:nvPicPr>
        <p:blipFill>
          <a:blip r:embed="rId3"/>
          <a:srcRect/>
          <a:stretch>
            <a:fillRect/>
          </a:stretch>
        </p:blipFill>
        <p:spPr bwMode="auto">
          <a:xfrm>
            <a:off x="4622800" y="1600200"/>
            <a:ext cx="4064000" cy="3048000"/>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Has the change in the US diet from agrarian-based foods to processed foods removed significant anti-oxidants?</a:t>
            </a:r>
          </a:p>
          <a:p>
            <a:r>
              <a:rPr lang="en-US" dirty="0" smtClean="0"/>
              <a:t>Are cancers more common or are we just living longer?</a:t>
            </a:r>
            <a:endParaRPr lang="en-US" dirty="0"/>
          </a:p>
        </p:txBody>
      </p:sp>
      <p:pic>
        <p:nvPicPr>
          <p:cNvPr id="5" name="Content Placeholder 4" descr="688303279_fe43b04f52.jpg"/>
          <p:cNvPicPr>
            <a:picLocks noGrp="1" noChangeAspect="1"/>
          </p:cNvPicPr>
          <p:nvPr>
            <p:ph sz="half" idx="2"/>
          </p:nvPr>
        </p:nvPicPr>
        <p:blipFill>
          <a:blip r:embed="rId2">
            <a:extLst>
              <a:ext uri="{28A0092B-C50C-407E-A947-70E740481C1C}">
                <a14:useLocalDpi xmlns:a14="http://schemas.microsoft.com/office/drawing/2010/main" val="0"/>
              </a:ext>
            </a:extLst>
          </a:blip>
          <a:srcRect l="20536" r="20536"/>
          <a:stretch>
            <a:fillRect/>
          </a:stretch>
        </p:blipFill>
        <p:spPr>
          <a:xfrm>
            <a:off x="4648200" y="1600200"/>
            <a:ext cx="3627895" cy="4038600"/>
          </a:xfrm>
        </p:spPr>
      </p:pic>
      <p:pic>
        <p:nvPicPr>
          <p:cNvPr id="6" name="Picture 5" descr="patrick-swayze-weighs-105-p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523999"/>
            <a:ext cx="3657600" cy="4348481"/>
          </a:xfrm>
          <a:prstGeom prst="rect">
            <a:avLst/>
          </a:prstGeom>
        </p:spPr>
      </p:pic>
    </p:spTree>
    <p:extLst>
      <p:ext uri="{BB962C8B-B14F-4D97-AF65-F5344CB8AC3E}">
        <p14:creationId xmlns:p14="http://schemas.microsoft.com/office/powerpoint/2010/main" val="4160116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Chemistry of Oxygen</a:t>
            </a:r>
            <a:endParaRPr lang="en-US" dirty="0"/>
          </a:p>
        </p:txBody>
      </p:sp>
      <p:pic>
        <p:nvPicPr>
          <p:cNvPr id="7" name="Content Placeholder 6" descr="ROS.jpg"/>
          <p:cNvPicPr>
            <a:picLocks noGrp="1" noChangeAspect="1"/>
          </p:cNvPicPr>
          <p:nvPr>
            <p:ph idx="1"/>
          </p:nvPr>
        </p:nvPicPr>
        <p:blipFill>
          <a:blip r:embed="rId3"/>
          <a:stretch>
            <a:fillRect/>
          </a:stretch>
        </p:blipFill>
        <p:spPr>
          <a:xfrm>
            <a:off x="700616" y="1600200"/>
            <a:ext cx="7742767" cy="4495800"/>
          </a:xfrm>
          <a:ln>
            <a:solidFill>
              <a:schemeClr val="accent1"/>
            </a:solidFill>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idx="1"/>
          </p:nvPr>
        </p:nvSpPr>
        <p:spPr/>
        <p:txBody>
          <a:bodyPr/>
          <a:lstStyle/>
          <a:p>
            <a:r>
              <a:rPr lang="en-US" dirty="0" smtClean="0"/>
              <a:t>Free radicals, in normal concentrations, are important in intracellular processes and cell-signaling.</a:t>
            </a:r>
          </a:p>
          <a:p>
            <a:r>
              <a:rPr lang="en-US" dirty="0" smtClean="0"/>
              <a:t>Most important free radicals:</a:t>
            </a:r>
          </a:p>
          <a:p>
            <a:pPr lvl="1"/>
            <a:r>
              <a:rPr lang="en-US" dirty="0" smtClean="0"/>
              <a:t>Superoxide (</a:t>
            </a:r>
            <a:r>
              <a:rPr lang="en-US" baseline="30000" dirty="0" smtClean="0">
                <a:sym typeface="Symbol"/>
              </a:rPr>
              <a:t></a:t>
            </a:r>
            <a:r>
              <a:rPr lang="en-US" dirty="0" smtClean="0"/>
              <a:t>O</a:t>
            </a:r>
            <a:r>
              <a:rPr lang="en-US" baseline="-25000" dirty="0" smtClean="0"/>
              <a:t>2</a:t>
            </a:r>
            <a:r>
              <a:rPr lang="en-US" baseline="30000" dirty="0" smtClean="0">
                <a:sym typeface="Symbol"/>
              </a:rPr>
              <a:t>-</a:t>
            </a:r>
            <a:r>
              <a:rPr lang="en-US" dirty="0" smtClean="0">
                <a:sym typeface="Symbol"/>
              </a:rPr>
              <a:t>)</a:t>
            </a:r>
            <a:endParaRPr lang="en-US" dirty="0" smtClean="0"/>
          </a:p>
          <a:p>
            <a:pPr lvl="1"/>
            <a:r>
              <a:rPr lang="en-US" dirty="0" smtClean="0"/>
              <a:t>Hydroxyl radical (</a:t>
            </a:r>
            <a:r>
              <a:rPr lang="en-US" baseline="30000" dirty="0" smtClean="0">
                <a:sym typeface="Symbol"/>
              </a:rPr>
              <a:t></a:t>
            </a:r>
            <a:r>
              <a:rPr lang="en-US" dirty="0" smtClean="0">
                <a:sym typeface="Symbol"/>
              </a:rPr>
              <a:t>OH)</a:t>
            </a:r>
            <a:endParaRPr lang="en-US" dirty="0" smtClean="0"/>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idx="1"/>
          </p:nvPr>
        </p:nvSpPr>
        <p:spPr/>
        <p:txBody>
          <a:bodyPr/>
          <a:lstStyle/>
          <a:p>
            <a:r>
              <a:rPr lang="en-US" dirty="0" smtClean="0"/>
              <a:t>Oxygen produces numerous free-radicals—some more reactive than others:</a:t>
            </a:r>
          </a:p>
          <a:p>
            <a:pPr lvl="2"/>
            <a:r>
              <a:rPr lang="en-US" dirty="0" smtClean="0"/>
              <a:t>Superoxide free radical (</a:t>
            </a:r>
            <a:r>
              <a:rPr lang="en-US" baseline="30000" dirty="0" smtClean="0">
                <a:sym typeface="Symbol"/>
              </a:rPr>
              <a:t></a:t>
            </a:r>
            <a:r>
              <a:rPr lang="en-US" dirty="0" smtClean="0"/>
              <a:t>O</a:t>
            </a:r>
            <a:r>
              <a:rPr lang="en-US" baseline="-25000" dirty="0" smtClean="0"/>
              <a:t>2</a:t>
            </a:r>
            <a:r>
              <a:rPr lang="en-US" baseline="30000" dirty="0" smtClean="0">
                <a:sym typeface="Symbol"/>
              </a:rPr>
              <a:t>-</a:t>
            </a:r>
            <a:r>
              <a:rPr lang="en-US" dirty="0" smtClean="0">
                <a:sym typeface="Symbol"/>
              </a:rPr>
              <a:t>)</a:t>
            </a:r>
          </a:p>
          <a:p>
            <a:pPr lvl="2"/>
            <a:r>
              <a:rPr lang="en-US" dirty="0" smtClean="0">
                <a:sym typeface="Symbol"/>
              </a:rPr>
              <a:t>Hydrogen peroxide (H</a:t>
            </a:r>
            <a:r>
              <a:rPr lang="en-US" baseline="-25000" dirty="0" smtClean="0">
                <a:sym typeface="Symbol"/>
              </a:rPr>
              <a:t>2</a:t>
            </a:r>
            <a:r>
              <a:rPr lang="en-US" dirty="0" smtClean="0">
                <a:sym typeface="Symbol"/>
              </a:rPr>
              <a:t>O</a:t>
            </a:r>
            <a:r>
              <a:rPr lang="en-US" baseline="-25000" dirty="0" smtClean="0">
                <a:sym typeface="Symbol"/>
              </a:rPr>
              <a:t>2</a:t>
            </a:r>
            <a:r>
              <a:rPr lang="en-US" dirty="0" smtClean="0">
                <a:sym typeface="Symbol"/>
              </a:rPr>
              <a:t>)</a:t>
            </a:r>
          </a:p>
          <a:p>
            <a:pPr lvl="2"/>
            <a:r>
              <a:rPr lang="en-US" dirty="0" smtClean="0"/>
              <a:t>Hydroxyl free radical (</a:t>
            </a:r>
            <a:r>
              <a:rPr lang="en-US" baseline="30000" dirty="0" smtClean="0">
                <a:sym typeface="Symbol"/>
              </a:rPr>
              <a:t></a:t>
            </a:r>
            <a:r>
              <a:rPr lang="en-US" dirty="0" smtClean="0">
                <a:sym typeface="Symbol"/>
              </a:rPr>
              <a:t>OH)</a:t>
            </a:r>
            <a:endParaRPr lang="en-US" dirty="0" smtClean="0"/>
          </a:p>
          <a:p>
            <a:pPr lvl="2"/>
            <a:r>
              <a:rPr lang="en-US" dirty="0" smtClean="0"/>
              <a:t>Nitric oxide (</a:t>
            </a:r>
            <a:r>
              <a:rPr lang="en-US" baseline="30000" dirty="0" smtClean="0">
                <a:sym typeface="Symbol"/>
              </a:rPr>
              <a:t></a:t>
            </a:r>
            <a:r>
              <a:rPr lang="en-US" dirty="0" smtClean="0">
                <a:sym typeface="Symbol"/>
              </a:rPr>
              <a:t>NO) </a:t>
            </a:r>
          </a:p>
          <a:p>
            <a:pPr lvl="2"/>
            <a:r>
              <a:rPr lang="en-US" dirty="0" smtClean="0">
                <a:sym typeface="Symbol"/>
              </a:rPr>
              <a:t>Singlet oxygen (</a:t>
            </a:r>
            <a:r>
              <a:rPr lang="en-US" baseline="30000" dirty="0" smtClean="0">
                <a:sym typeface="Symbol"/>
              </a:rPr>
              <a:t>1</a:t>
            </a:r>
            <a:r>
              <a:rPr lang="en-US" dirty="0" smtClean="0">
                <a:sym typeface="Symbol"/>
              </a:rPr>
              <a:t>O</a:t>
            </a:r>
            <a:r>
              <a:rPr lang="en-US" baseline="-25000" dirty="0" smtClean="0">
                <a:sym typeface="Symbol"/>
              </a:rPr>
              <a:t>2</a:t>
            </a:r>
            <a:r>
              <a:rPr lang="en-US" dirty="0" smtClean="0">
                <a:sym typeface="Symbol"/>
              </a:rPr>
              <a:t>)</a:t>
            </a:r>
          </a:p>
          <a:p>
            <a:pPr lvl="2"/>
            <a:r>
              <a:rPr lang="en-US" dirty="0" smtClean="0">
                <a:sym typeface="Symbol"/>
              </a:rPr>
              <a:t>Ozone (O</a:t>
            </a:r>
            <a:r>
              <a:rPr lang="en-US" baseline="-25000" dirty="0" smtClean="0">
                <a:sym typeface="Symbol"/>
              </a:rPr>
              <a:t>3</a:t>
            </a:r>
            <a:r>
              <a:rPr lang="en-US" dirty="0" smtClean="0">
                <a:sym typeface="Symbol"/>
              </a:rPr>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6" name="Text Placeholder 5"/>
          <p:cNvSpPr>
            <a:spLocks noGrp="1"/>
          </p:cNvSpPr>
          <p:nvPr>
            <p:ph type="body" idx="1"/>
          </p:nvPr>
        </p:nvSpPr>
        <p:spPr>
          <a:xfrm>
            <a:off x="457200" y="1535113"/>
            <a:ext cx="8305800" cy="522287"/>
          </a:xfrm>
        </p:spPr>
        <p:txBody>
          <a:bodyPr/>
          <a:lstStyle/>
          <a:p>
            <a:r>
              <a:rPr lang="en-US" sz="2800" i="1" dirty="0" smtClean="0">
                <a:solidFill>
                  <a:srgbClr val="FFC000"/>
                </a:solidFill>
              </a:rPr>
              <a:t>How are free-radicals produced?</a:t>
            </a:r>
            <a:endParaRPr lang="en-US" sz="2800" i="1" dirty="0">
              <a:solidFill>
                <a:srgbClr val="FFC000"/>
              </a:solidFill>
            </a:endParaRPr>
          </a:p>
        </p:txBody>
      </p:sp>
      <p:sp>
        <p:nvSpPr>
          <p:cNvPr id="5" name="Content Placeholder 4"/>
          <p:cNvSpPr>
            <a:spLocks noGrp="1"/>
          </p:cNvSpPr>
          <p:nvPr>
            <p:ph sz="half" idx="2"/>
          </p:nvPr>
        </p:nvSpPr>
        <p:spPr/>
        <p:txBody>
          <a:bodyPr/>
          <a:lstStyle/>
          <a:p>
            <a:r>
              <a:rPr lang="en-US" dirty="0" smtClean="0"/>
              <a:t>Normal respiration and metabolism.</a:t>
            </a:r>
          </a:p>
          <a:p>
            <a:r>
              <a:rPr lang="en-US" dirty="0" smtClean="0"/>
              <a:t>Exposure to air pollutants.</a:t>
            </a:r>
          </a:p>
          <a:p>
            <a:r>
              <a:rPr lang="en-US" dirty="0" smtClean="0"/>
              <a:t>Sun exposure.</a:t>
            </a:r>
          </a:p>
          <a:p>
            <a:r>
              <a:rPr lang="en-US" dirty="0" smtClean="0"/>
              <a:t>Radiation</a:t>
            </a:r>
          </a:p>
          <a:p>
            <a:r>
              <a:rPr lang="en-US" dirty="0" smtClean="0"/>
              <a:t>Drugs</a:t>
            </a:r>
          </a:p>
          <a:p>
            <a:r>
              <a:rPr lang="en-US" dirty="0" smtClean="0"/>
              <a:t>Viruses</a:t>
            </a:r>
          </a:p>
          <a:p>
            <a:pPr lvl="1"/>
            <a:endParaRPr lang="en-US" dirty="0"/>
          </a:p>
        </p:txBody>
      </p:sp>
      <p:sp>
        <p:nvSpPr>
          <p:cNvPr id="8" name="Content Placeholder 7"/>
          <p:cNvSpPr>
            <a:spLocks noGrp="1"/>
          </p:cNvSpPr>
          <p:nvPr>
            <p:ph sz="quarter" idx="4"/>
          </p:nvPr>
        </p:nvSpPr>
        <p:spPr/>
        <p:txBody>
          <a:bodyPr/>
          <a:lstStyle/>
          <a:p>
            <a:r>
              <a:rPr lang="en-US" dirty="0" smtClean="0"/>
              <a:t>Bacteria</a:t>
            </a:r>
          </a:p>
          <a:p>
            <a:r>
              <a:rPr lang="en-US" dirty="0" smtClean="0"/>
              <a:t>Parasites</a:t>
            </a:r>
          </a:p>
          <a:p>
            <a:r>
              <a:rPr lang="en-US" dirty="0" smtClean="0"/>
              <a:t>Dietary fats</a:t>
            </a:r>
          </a:p>
          <a:p>
            <a:r>
              <a:rPr lang="en-US" dirty="0" smtClean="0"/>
              <a:t>Stress</a:t>
            </a:r>
          </a:p>
          <a:p>
            <a:r>
              <a:rPr lang="en-US" dirty="0" smtClean="0"/>
              <a:t>Injury</a:t>
            </a:r>
          </a:p>
          <a:p>
            <a:r>
              <a:rPr lang="en-US" dirty="0" smtClean="0"/>
              <a:t>Reperfusion</a:t>
            </a:r>
          </a:p>
          <a:p>
            <a:r>
              <a:rPr lang="en-US" dirty="0" smtClean="0"/>
              <a:t>CO poisoning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Text Placeholder 2"/>
          <p:cNvSpPr>
            <a:spLocks noGrp="1"/>
          </p:cNvSpPr>
          <p:nvPr>
            <p:ph type="body" idx="1"/>
          </p:nvPr>
        </p:nvSpPr>
        <p:spPr/>
        <p:txBody>
          <a:bodyPr/>
          <a:lstStyle/>
          <a:p>
            <a:endParaRPr lang="en-US"/>
          </a:p>
        </p:txBody>
      </p:sp>
      <p:pic>
        <p:nvPicPr>
          <p:cNvPr id="10" name="Content Placeholder 9" descr="cell attacked.png"/>
          <p:cNvPicPr>
            <a:picLocks noGrp="1" noChangeAspect="1"/>
          </p:cNvPicPr>
          <p:nvPr>
            <p:ph sz="half" idx="2"/>
          </p:nvPr>
        </p:nvPicPr>
        <p:blipFill>
          <a:blip r:embed="rId3"/>
          <a:stretch>
            <a:fillRect/>
          </a:stretch>
        </p:blipFill>
        <p:spPr>
          <a:xfrm>
            <a:off x="685800" y="1676400"/>
            <a:ext cx="7733855" cy="4724400"/>
          </a:xfr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ln>
            <a:solidFill>
              <a:schemeClr val="accent1"/>
            </a:solidFill>
          </a:ln>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7" name="Content Placeholder 6"/>
          <p:cNvSpPr>
            <a:spLocks noGrp="1"/>
          </p:cNvSpPr>
          <p:nvPr>
            <p:ph sz="half" idx="1"/>
          </p:nvPr>
        </p:nvSpPr>
        <p:spPr>
          <a:ln>
            <a:noFill/>
          </a:ln>
        </p:spPr>
        <p:txBody>
          <a:bodyPr/>
          <a:lstStyle/>
          <a:p>
            <a:r>
              <a:rPr lang="en-US" dirty="0" smtClean="0"/>
              <a:t>Most cells receive approximately 10,000 free-radical hits a day.</a:t>
            </a:r>
          </a:p>
          <a:p>
            <a:r>
              <a:rPr lang="en-US" dirty="0" smtClean="0"/>
              <a:t>Enzyme systems can normally process these.</a:t>
            </a:r>
            <a:endParaRPr lang="en-US" dirty="0"/>
          </a:p>
        </p:txBody>
      </p:sp>
      <p:sp>
        <p:nvSpPr>
          <p:cNvPr id="8" name="Content Placeholder 7"/>
          <p:cNvSpPr>
            <a:spLocks noGrp="1"/>
          </p:cNvSpPr>
          <p:nvPr>
            <p:ph sz="half" idx="2"/>
          </p:nvPr>
        </p:nvSpPr>
        <p:spPr/>
        <p:txBody>
          <a:bodyPr/>
          <a:lstStyle/>
          <a:p>
            <a:endParaRPr lang="en-US"/>
          </a:p>
        </p:txBody>
      </p:sp>
      <p:pic>
        <p:nvPicPr>
          <p:cNvPr id="4099" name="Picture 3"/>
          <p:cNvPicPr>
            <a:picLocks noChangeAspect="1" noChangeArrowheads="1"/>
          </p:cNvPicPr>
          <p:nvPr/>
        </p:nvPicPr>
        <p:blipFill>
          <a:blip r:embed="rId3"/>
          <a:srcRect/>
          <a:stretch>
            <a:fillRect/>
          </a:stretch>
        </p:blipFill>
        <p:spPr bwMode="auto">
          <a:xfrm>
            <a:off x="4495800" y="1600200"/>
            <a:ext cx="4191000" cy="3571875"/>
          </a:xfrm>
          <a:prstGeom prst="rect">
            <a:avLst/>
          </a:prstGeom>
          <a:noFill/>
          <a:ln w="9525">
            <a:solidFill>
              <a:schemeClr val="accent3"/>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idx="1"/>
          </p:nvPr>
        </p:nvSpPr>
        <p:spPr/>
        <p:txBody>
          <a:bodyPr/>
          <a:lstStyle/>
          <a:p>
            <a:r>
              <a:rPr lang="en-US" dirty="0" smtClean="0"/>
              <a:t>The body has enzyme systems that can process low levels of free radicals.</a:t>
            </a:r>
            <a:endParaRPr lang="en-US" dirty="0"/>
          </a:p>
        </p:txBody>
      </p:sp>
      <p:pic>
        <p:nvPicPr>
          <p:cNvPr id="5" name="Picture 6" descr="Image:Antioxidant pathway.svg">
            <a:hlinkClick r:id="rId3"/>
          </p:cNvPr>
          <p:cNvPicPr>
            <a:picLocks noChangeAspect="1" noChangeArrowheads="1"/>
          </p:cNvPicPr>
          <p:nvPr/>
        </p:nvPicPr>
        <p:blipFill>
          <a:blip r:embed="rId4"/>
          <a:srcRect/>
          <a:stretch>
            <a:fillRect/>
          </a:stretch>
        </p:blipFill>
        <p:spPr bwMode="auto">
          <a:xfrm>
            <a:off x="685800" y="3810000"/>
            <a:ext cx="8229600" cy="1722697"/>
          </a:xfrm>
          <a:prstGeom prst="rect">
            <a:avLst/>
          </a:prstGeom>
          <a:solidFill>
            <a:schemeClr val="bg1"/>
          </a:solidFill>
          <a:ln>
            <a:solidFill>
              <a:schemeClr val="accent1"/>
            </a:solidFill>
          </a:ln>
        </p:spPr>
      </p:pic>
      <p:sp>
        <p:nvSpPr>
          <p:cNvPr id="6" name="Down Arrow 5"/>
          <p:cNvSpPr/>
          <p:nvPr/>
        </p:nvSpPr>
        <p:spPr>
          <a:xfrm>
            <a:off x="4191000" y="2743200"/>
            <a:ext cx="484632" cy="97840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Current Indications for Oxygen?</a:t>
            </a:r>
            <a:endParaRPr lang="en-US" sz="4000" dirty="0"/>
          </a:p>
        </p:txBody>
      </p:sp>
      <p:sp>
        <p:nvSpPr>
          <p:cNvPr id="3" name="Content Placeholder 2"/>
          <p:cNvSpPr>
            <a:spLocks noGrp="1"/>
          </p:cNvSpPr>
          <p:nvPr>
            <p:ph sz="half" idx="1"/>
          </p:nvPr>
        </p:nvSpPr>
        <p:spPr/>
        <p:txBody>
          <a:bodyPr/>
          <a:lstStyle/>
          <a:p>
            <a:r>
              <a:rPr lang="en-US" dirty="0" smtClean="0"/>
              <a:t>“The presence of a patient!”</a:t>
            </a:r>
            <a:endParaRPr lang="en-US" dirty="0"/>
          </a:p>
        </p:txBody>
      </p:sp>
      <p:pic>
        <p:nvPicPr>
          <p:cNvPr id="5" name="Content Placeholder 4" descr="non_rebreather_dave.jpg"/>
          <p:cNvPicPr>
            <a:picLocks noGrp="1" noChangeAspect="1"/>
          </p:cNvPicPr>
          <p:nvPr>
            <p:ph sz="half" idx="2"/>
          </p:nvPr>
        </p:nvPicPr>
        <p:blipFill>
          <a:blip r:embed="rId2">
            <a:extLst>
              <a:ext uri="{28A0092B-C50C-407E-A947-70E740481C1C}">
                <a14:useLocalDpi xmlns:a14="http://schemas.microsoft.com/office/drawing/2010/main" val="0"/>
              </a:ext>
            </a:extLst>
          </a:blip>
          <a:srcRect t="10565" b="10565"/>
          <a:stretch>
            <a:fillRect/>
          </a:stretch>
        </p:blipFill>
        <p:spPr>
          <a:xfrm>
            <a:off x="5181600" y="1676400"/>
            <a:ext cx="2819400" cy="3138577"/>
          </a:xfrm>
        </p:spPr>
      </p:pic>
    </p:spTree>
    <p:extLst>
      <p:ext uri="{BB962C8B-B14F-4D97-AF65-F5344CB8AC3E}">
        <p14:creationId xmlns:p14="http://schemas.microsoft.com/office/powerpoint/2010/main" val="3948358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The amount of free-radicals is dynamic.</a:t>
            </a:r>
          </a:p>
          <a:p>
            <a:r>
              <a:rPr lang="en-US" dirty="0" smtClean="0"/>
              <a:t>It reflects a balance between:</a:t>
            </a:r>
          </a:p>
          <a:p>
            <a:pPr lvl="1"/>
            <a:r>
              <a:rPr lang="en-US" dirty="0" smtClean="0"/>
              <a:t>Number of free-radicals present.</a:t>
            </a:r>
          </a:p>
          <a:p>
            <a:pPr lvl="1"/>
            <a:r>
              <a:rPr lang="en-US" dirty="0" smtClean="0"/>
              <a:t>Number of anti-oxidants present.</a:t>
            </a:r>
            <a:endParaRPr lang="en-US" dirty="0"/>
          </a:p>
        </p:txBody>
      </p:sp>
      <p:sp>
        <p:nvSpPr>
          <p:cNvPr id="4" name="Content Placeholder 3"/>
          <p:cNvSpPr>
            <a:spLocks noGrp="1"/>
          </p:cNvSpPr>
          <p:nvPr>
            <p:ph sz="half" idx="2"/>
          </p:nvPr>
        </p:nvSpPr>
        <p:spPr/>
        <p:txBody>
          <a:bodyPr/>
          <a:lstStyle/>
          <a:p>
            <a:endParaRPr lang="en-US"/>
          </a:p>
        </p:txBody>
      </p:sp>
      <p:pic>
        <p:nvPicPr>
          <p:cNvPr id="5122" name="Picture 2"/>
          <p:cNvPicPr>
            <a:picLocks noChangeAspect="1" noChangeArrowheads="1"/>
          </p:cNvPicPr>
          <p:nvPr/>
        </p:nvPicPr>
        <p:blipFill>
          <a:blip r:embed="rId3"/>
          <a:srcRect/>
          <a:stretch>
            <a:fillRect/>
          </a:stretch>
        </p:blipFill>
        <p:spPr bwMode="auto">
          <a:xfrm>
            <a:off x="4648200" y="1600200"/>
            <a:ext cx="3200400" cy="4384548"/>
          </a:xfrm>
          <a:prstGeom prst="rect">
            <a:avLst/>
          </a:prstGeom>
          <a:noFill/>
          <a:ln w="9525">
            <a:solidFill>
              <a:schemeClr val="tx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p:txBody>
          <a:bodyPr/>
          <a:lstStyle/>
          <a:p>
            <a:r>
              <a:rPr lang="en-US" dirty="0" smtClean="0"/>
              <a:t>An excess of free-radicals damages cells and is called oxidative stress.</a:t>
            </a:r>
            <a:endParaRPr lang="en-US" dirty="0"/>
          </a:p>
        </p:txBody>
      </p:sp>
      <p:sp>
        <p:nvSpPr>
          <p:cNvPr id="4" name="Content Placeholder 3"/>
          <p:cNvSpPr>
            <a:spLocks noGrp="1"/>
          </p:cNvSpPr>
          <p:nvPr>
            <p:ph sz="half" idx="2"/>
          </p:nvPr>
        </p:nvSpPr>
        <p:spPr/>
        <p:txBody>
          <a:bodyPr/>
          <a:lstStyle/>
          <a:p>
            <a:endParaRPr lang="en-US"/>
          </a:p>
        </p:txBody>
      </p:sp>
      <p:pic>
        <p:nvPicPr>
          <p:cNvPr id="7170" name="Picture 2"/>
          <p:cNvPicPr>
            <a:picLocks noChangeAspect="1" noChangeArrowheads="1"/>
          </p:cNvPicPr>
          <p:nvPr/>
        </p:nvPicPr>
        <p:blipFill>
          <a:blip r:embed="rId3"/>
          <a:srcRect/>
          <a:stretch>
            <a:fillRect/>
          </a:stretch>
        </p:blipFill>
        <p:spPr bwMode="auto">
          <a:xfrm>
            <a:off x="4396720" y="1600201"/>
            <a:ext cx="4290080" cy="2667000"/>
          </a:xfrm>
          <a:prstGeom prst="rect">
            <a:avLst/>
          </a:prstGeom>
          <a:noFill/>
          <a:ln w="9525">
            <a:solidFill>
              <a:schemeClr val="tx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pic>
        <p:nvPicPr>
          <p:cNvPr id="9" name="Content Placeholder 8" descr="Oxidative Stress.jpg"/>
          <p:cNvPicPr>
            <a:picLocks noGrp="1" noChangeAspect="1"/>
          </p:cNvPicPr>
          <p:nvPr>
            <p:ph idx="1"/>
          </p:nvPr>
        </p:nvPicPr>
        <p:blipFill>
          <a:blip r:embed="rId3"/>
          <a:stretch>
            <a:fillRect/>
          </a:stretch>
        </p:blipFill>
        <p:spPr>
          <a:xfrm>
            <a:off x="1219200" y="1600200"/>
            <a:ext cx="6400800" cy="4495800"/>
          </a:xfr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pic>
        <p:nvPicPr>
          <p:cNvPr id="8" name="Content Placeholder 7" descr="2000px-Clark1974.svg.png"/>
          <p:cNvPicPr>
            <a:picLocks noGrp="1" noChangeAspect="1"/>
          </p:cNvPicPr>
          <p:nvPr>
            <p:ph idx="1"/>
          </p:nvPr>
        </p:nvPicPr>
        <p:blipFill>
          <a:blip r:embed="rId3">
            <a:extLst>
              <a:ext uri="{28A0092B-C50C-407E-A947-70E740481C1C}">
                <a14:useLocalDpi xmlns:a14="http://schemas.microsoft.com/office/drawing/2010/main" val="0"/>
              </a:ext>
            </a:extLst>
          </a:blip>
          <a:srcRect t="-25874" b="-25874"/>
          <a:stretch>
            <a:fillRect/>
          </a:stretch>
        </p:blipFill>
        <p:spPr>
          <a:solidFill>
            <a:schemeClr val="bg1"/>
          </a:solidFill>
        </p:spPr>
      </p:pic>
    </p:spTree>
    <p:extLst>
      <p:ext uri="{BB962C8B-B14F-4D97-AF65-F5344CB8AC3E}">
        <p14:creationId xmlns:p14="http://schemas.microsoft.com/office/powerpoint/2010/main" val="23333479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Text Placeholder 2"/>
          <p:cNvSpPr>
            <a:spLocks noGrp="1"/>
          </p:cNvSpPr>
          <p:nvPr>
            <p:ph type="body" idx="1"/>
          </p:nvPr>
        </p:nvSpPr>
        <p:spPr>
          <a:xfrm>
            <a:off x="457200" y="1535113"/>
            <a:ext cx="8229600" cy="446087"/>
          </a:xfrm>
        </p:spPr>
        <p:txBody>
          <a:bodyPr/>
          <a:lstStyle/>
          <a:p>
            <a:r>
              <a:rPr lang="en-US" sz="2800" i="1" dirty="0" smtClean="0">
                <a:solidFill>
                  <a:srgbClr val="FFC000"/>
                </a:solidFill>
              </a:rPr>
              <a:t>Diseases associated with free-radicals:</a:t>
            </a:r>
            <a:endParaRPr lang="en-US" sz="2800" i="1" dirty="0">
              <a:solidFill>
                <a:srgbClr val="FFC000"/>
              </a:solidFill>
            </a:endParaRPr>
          </a:p>
        </p:txBody>
      </p:sp>
      <p:sp>
        <p:nvSpPr>
          <p:cNvPr id="4" name="Content Placeholder 3"/>
          <p:cNvSpPr>
            <a:spLocks noGrp="1"/>
          </p:cNvSpPr>
          <p:nvPr>
            <p:ph sz="half" idx="2"/>
          </p:nvPr>
        </p:nvSpPr>
        <p:spPr/>
        <p:txBody>
          <a:bodyPr/>
          <a:lstStyle/>
          <a:p>
            <a:r>
              <a:rPr lang="en-US" dirty="0" smtClean="0"/>
              <a:t>Arthritis</a:t>
            </a:r>
          </a:p>
          <a:p>
            <a:r>
              <a:rPr lang="en-US" dirty="0" smtClean="0"/>
              <a:t>Cancer</a:t>
            </a:r>
          </a:p>
          <a:p>
            <a:r>
              <a:rPr lang="en-US" dirty="0" smtClean="0"/>
              <a:t>Atherosclerosis</a:t>
            </a:r>
          </a:p>
          <a:p>
            <a:r>
              <a:rPr lang="en-US" dirty="0" smtClean="0"/>
              <a:t>Parkinson’s disease</a:t>
            </a:r>
          </a:p>
          <a:p>
            <a:r>
              <a:rPr lang="en-US" dirty="0" smtClean="0"/>
              <a:t>Alzheimer’s disease</a:t>
            </a:r>
          </a:p>
          <a:p>
            <a:r>
              <a:rPr lang="en-US" dirty="0" smtClean="0"/>
              <a:t>Diabetes</a:t>
            </a:r>
          </a:p>
          <a:p>
            <a:r>
              <a:rPr lang="en-US" dirty="0" smtClean="0"/>
              <a:t>ALS</a:t>
            </a:r>
            <a:endParaRPr lang="en-US" dirty="0"/>
          </a:p>
        </p:txBody>
      </p:sp>
      <p:sp>
        <p:nvSpPr>
          <p:cNvPr id="6" name="Content Placeholder 5"/>
          <p:cNvSpPr>
            <a:spLocks noGrp="1"/>
          </p:cNvSpPr>
          <p:nvPr>
            <p:ph sz="quarter" idx="4"/>
          </p:nvPr>
        </p:nvSpPr>
        <p:spPr/>
        <p:txBody>
          <a:bodyPr/>
          <a:lstStyle/>
          <a:p>
            <a:r>
              <a:rPr lang="en-US" dirty="0" smtClean="0"/>
              <a:t>Neonatal diseases:</a:t>
            </a:r>
          </a:p>
          <a:p>
            <a:pPr lvl="1"/>
            <a:r>
              <a:rPr lang="en-US" dirty="0" err="1" smtClean="0"/>
              <a:t>Intraventricular</a:t>
            </a:r>
            <a:r>
              <a:rPr lang="en-US" dirty="0" smtClean="0"/>
              <a:t> hemorrhage</a:t>
            </a:r>
          </a:p>
          <a:p>
            <a:pPr lvl="1"/>
            <a:r>
              <a:rPr lang="en-US" dirty="0" err="1" smtClean="0"/>
              <a:t>Periventricular</a:t>
            </a:r>
            <a:r>
              <a:rPr lang="en-US" dirty="0" smtClean="0"/>
              <a:t> </a:t>
            </a:r>
            <a:r>
              <a:rPr lang="en-US" dirty="0" err="1" smtClean="0"/>
              <a:t>leukomalacia</a:t>
            </a:r>
            <a:endParaRPr lang="en-US" dirty="0" smtClean="0"/>
          </a:p>
          <a:p>
            <a:pPr lvl="1"/>
            <a:r>
              <a:rPr lang="en-US" dirty="0" smtClean="0"/>
              <a:t>Chronic lung disease / </a:t>
            </a:r>
            <a:r>
              <a:rPr lang="en-US" dirty="0" err="1" smtClean="0"/>
              <a:t>bronchopulmonary</a:t>
            </a:r>
            <a:r>
              <a:rPr lang="en-US" dirty="0" smtClean="0"/>
              <a:t> dysplasia</a:t>
            </a:r>
          </a:p>
          <a:p>
            <a:pPr lvl="1"/>
            <a:r>
              <a:rPr lang="en-US" dirty="0" smtClean="0"/>
              <a:t>Retinopathy of prematurity.</a:t>
            </a:r>
          </a:p>
          <a:p>
            <a:pPr lvl="1"/>
            <a:r>
              <a:rPr lang="en-US" dirty="0" smtClean="0"/>
              <a:t>Necrotizing </a:t>
            </a:r>
            <a:r>
              <a:rPr lang="en-US" dirty="0" err="1" smtClean="0"/>
              <a:t>enterocolitis</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Chemistry of Oxygen</a:t>
            </a:r>
            <a:endParaRPr lang="en-US" dirty="0"/>
          </a:p>
        </p:txBody>
      </p:sp>
      <p:sp>
        <p:nvSpPr>
          <p:cNvPr id="9" name="Content Placeholder 8"/>
          <p:cNvSpPr>
            <a:spLocks noGrp="1"/>
          </p:cNvSpPr>
          <p:nvPr>
            <p:ph sz="half" idx="1"/>
          </p:nvPr>
        </p:nvSpPr>
        <p:spPr/>
        <p:txBody>
          <a:bodyPr/>
          <a:lstStyle/>
          <a:p>
            <a:r>
              <a:rPr lang="en-US" dirty="0" smtClean="0"/>
              <a:t>Many of the changes associated with aging are actually due to the effects of free-radicals.</a:t>
            </a:r>
          </a:p>
          <a:p>
            <a:r>
              <a:rPr lang="en-US" dirty="0" smtClean="0"/>
              <a:t>As we age, the antioxidant enzyme systems work less efficiently.</a:t>
            </a:r>
            <a:endParaRPr lang="en-US" dirty="0"/>
          </a:p>
        </p:txBody>
      </p:sp>
      <p:sp>
        <p:nvSpPr>
          <p:cNvPr id="10" name="Content Placeholder 9"/>
          <p:cNvSpPr>
            <a:spLocks noGrp="1"/>
          </p:cNvSpPr>
          <p:nvPr>
            <p:ph sz="half" idx="2"/>
          </p:nvPr>
        </p:nvSpPr>
        <p:spPr/>
        <p:txBody>
          <a:bodyPr/>
          <a:lstStyle/>
          <a:p>
            <a:endParaRPr lang="en-US"/>
          </a:p>
        </p:txBody>
      </p:sp>
      <p:pic>
        <p:nvPicPr>
          <p:cNvPr id="11266" name="Picture 2"/>
          <p:cNvPicPr>
            <a:picLocks noChangeAspect="1" noChangeArrowheads="1"/>
          </p:cNvPicPr>
          <p:nvPr/>
        </p:nvPicPr>
        <p:blipFill>
          <a:blip r:embed="rId3"/>
          <a:srcRect/>
          <a:stretch>
            <a:fillRect/>
          </a:stretch>
        </p:blipFill>
        <p:spPr bwMode="auto">
          <a:xfrm>
            <a:off x="4953000" y="1600200"/>
            <a:ext cx="3743325" cy="2667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graphicFrame>
        <p:nvGraphicFramePr>
          <p:cNvPr id="6" name="Content Placeholder 5"/>
          <p:cNvGraphicFramePr>
            <a:graphicFrameLocks noGrp="1"/>
          </p:cNvGraphicFramePr>
          <p:nvPr>
            <p:ph idx="1"/>
          </p:nvPr>
        </p:nvGraphicFramePr>
        <p:xfrm>
          <a:off x="457200" y="1600200"/>
          <a:ext cx="82296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33600" y="3581400"/>
            <a:ext cx="1371600" cy="646331"/>
          </a:xfrm>
          <a:prstGeom prst="rect">
            <a:avLst/>
          </a:prstGeom>
          <a:noFill/>
        </p:spPr>
        <p:txBody>
          <a:bodyPr wrap="square" rtlCol="0">
            <a:spAutoFit/>
          </a:bodyPr>
          <a:lstStyle/>
          <a:p>
            <a:pPr algn="ctr"/>
            <a:r>
              <a:rPr lang="en-US" b="1" dirty="0" smtClean="0"/>
              <a:t>Lifespan = 3.5 years</a:t>
            </a:r>
            <a:endParaRPr lang="en-US" b="1" dirty="0"/>
          </a:p>
        </p:txBody>
      </p:sp>
      <p:sp>
        <p:nvSpPr>
          <p:cNvPr id="8" name="TextBox 7"/>
          <p:cNvSpPr txBox="1"/>
          <p:nvPr/>
        </p:nvSpPr>
        <p:spPr>
          <a:xfrm>
            <a:off x="3505200" y="4953000"/>
            <a:ext cx="1371600" cy="646331"/>
          </a:xfrm>
          <a:prstGeom prst="rect">
            <a:avLst/>
          </a:prstGeom>
          <a:noFill/>
        </p:spPr>
        <p:txBody>
          <a:bodyPr wrap="square" rtlCol="0">
            <a:spAutoFit/>
          </a:bodyPr>
          <a:lstStyle/>
          <a:p>
            <a:pPr algn="ctr"/>
            <a:r>
              <a:rPr lang="en-US" b="1" dirty="0" smtClean="0">
                <a:solidFill>
                  <a:schemeClr val="bg1"/>
                </a:solidFill>
              </a:rPr>
              <a:t>Lifespan = 21 years</a:t>
            </a:r>
            <a:endParaRPr lang="en-US" b="1" dirty="0">
              <a:solidFill>
                <a:schemeClr val="bg1"/>
              </a:solidFill>
            </a:endParaRPr>
          </a:p>
        </p:txBody>
      </p:sp>
      <p:sp>
        <p:nvSpPr>
          <p:cNvPr id="9" name="TextBox 8"/>
          <p:cNvSpPr txBox="1"/>
          <p:nvPr/>
        </p:nvSpPr>
        <p:spPr>
          <a:xfrm>
            <a:off x="4876800" y="5257800"/>
            <a:ext cx="1371600" cy="646331"/>
          </a:xfrm>
          <a:prstGeom prst="rect">
            <a:avLst/>
          </a:prstGeom>
          <a:noFill/>
        </p:spPr>
        <p:txBody>
          <a:bodyPr wrap="square" rtlCol="0">
            <a:spAutoFit/>
          </a:bodyPr>
          <a:lstStyle/>
          <a:p>
            <a:pPr algn="ctr"/>
            <a:r>
              <a:rPr lang="en-US" b="1" dirty="0" smtClean="0"/>
              <a:t>Lifespan = 24 years</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4" name="Content Placeholder 3"/>
          <p:cNvSpPr>
            <a:spLocks noGrp="1"/>
          </p:cNvSpPr>
          <p:nvPr>
            <p:ph sz="half" idx="1"/>
          </p:nvPr>
        </p:nvSpPr>
        <p:spPr/>
        <p:txBody>
          <a:bodyPr/>
          <a:lstStyle/>
          <a:p>
            <a:r>
              <a:rPr lang="en-US" dirty="0" smtClean="0"/>
              <a:t>So, what does all this crap mean to me as an EM physician?</a:t>
            </a:r>
            <a:endParaRPr lang="en-US" dirty="0"/>
          </a:p>
        </p:txBody>
      </p:sp>
      <p:pic>
        <p:nvPicPr>
          <p:cNvPr id="3" name="Content Placeholder 2" descr="drunk-doc1.jpg"/>
          <p:cNvPicPr>
            <a:picLocks noGrp="1" noChangeAspect="1"/>
          </p:cNvPicPr>
          <p:nvPr>
            <p:ph sz="half" idx="2"/>
          </p:nvPr>
        </p:nvPicPr>
        <p:blipFill>
          <a:blip r:embed="rId3">
            <a:extLst>
              <a:ext uri="{28A0092B-C50C-407E-A947-70E740481C1C}">
                <a14:useLocalDpi xmlns:a14="http://schemas.microsoft.com/office/drawing/2010/main" val="0"/>
              </a:ext>
            </a:extLst>
          </a:blip>
          <a:srcRect t="-33491" b="-33491"/>
          <a:stretch>
            <a:fillRect/>
          </a:stretch>
        </p:blipFill>
        <p:spPr>
          <a:xfrm>
            <a:off x="4419600" y="1440611"/>
            <a:ext cx="4114800" cy="4580627"/>
          </a:xfr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Chemistry of Oxygen</a:t>
            </a:r>
            <a:endParaRPr lang="en-US" dirty="0"/>
          </a:p>
        </p:txBody>
      </p:sp>
      <p:sp>
        <p:nvSpPr>
          <p:cNvPr id="3" name="Content Placeholder 2"/>
          <p:cNvSpPr>
            <a:spLocks noGrp="1"/>
          </p:cNvSpPr>
          <p:nvPr>
            <p:ph sz="half" idx="1"/>
          </p:nvPr>
        </p:nvSpPr>
        <p:spPr>
          <a:xfrm>
            <a:off x="457200" y="1600200"/>
            <a:ext cx="4419600" cy="4495800"/>
          </a:xfrm>
        </p:spPr>
        <p:txBody>
          <a:bodyPr/>
          <a:lstStyle/>
          <a:p>
            <a:r>
              <a:rPr lang="en-US" dirty="0" smtClean="0"/>
              <a:t>Oxidative stress occurs primarily during reperfusion—not during hypoxia.</a:t>
            </a:r>
          </a:p>
          <a:p>
            <a:r>
              <a:rPr lang="en-US" dirty="0" smtClean="0"/>
              <a:t>Flooding previously ischemic cells with oxygen during reperfusion worsens oxidative stress.</a:t>
            </a:r>
            <a:endParaRPr lang="en-US" dirty="0"/>
          </a:p>
        </p:txBody>
      </p:sp>
      <p:pic>
        <p:nvPicPr>
          <p:cNvPr id="5" name="Content Placeholder 4" descr="PO Figure 14.jpg"/>
          <p:cNvPicPr>
            <a:picLocks noGrp="1" noChangeAspect="1"/>
          </p:cNvPicPr>
          <p:nvPr>
            <p:ph sz="half" idx="2"/>
          </p:nvPr>
        </p:nvPicPr>
        <p:blipFill>
          <a:blip r:embed="rId3" cstate="print"/>
          <a:stretch>
            <a:fillRect/>
          </a:stretch>
        </p:blipFill>
        <p:spPr>
          <a:xfrm>
            <a:off x="5168900" y="1600200"/>
            <a:ext cx="2997200" cy="4495800"/>
          </a:xfrm>
          <a:ln>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smtClean="0"/>
              <a:t>REPERFUSION INJURY</a:t>
            </a:r>
            <a:endParaRPr lang="en-US" dirty="0"/>
          </a:p>
        </p:txBody>
      </p:sp>
      <p:sp>
        <p:nvSpPr>
          <p:cNvPr id="12" name="Subtitle 11"/>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Chemistry Warning</a:t>
            </a:r>
            <a:endParaRPr lang="en-US" dirty="0"/>
          </a:p>
        </p:txBody>
      </p:sp>
      <p:pic>
        <p:nvPicPr>
          <p:cNvPr id="4" name="Content Placeholder 3" descr="Broken Star of Life.jpg"/>
          <p:cNvPicPr>
            <a:picLocks noGrp="1" noChangeAspect="1"/>
          </p:cNvPicPr>
          <p:nvPr>
            <p:ph idx="1"/>
          </p:nvPr>
        </p:nvPicPr>
        <p:blipFill>
          <a:blip r:embed="rId3"/>
          <a:stretch>
            <a:fillRect/>
          </a:stretch>
        </p:blipFill>
        <p:spPr>
          <a:xfrm>
            <a:off x="2313693" y="1600200"/>
            <a:ext cx="4516614" cy="4495800"/>
          </a:xfr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sp>
        <p:nvSpPr>
          <p:cNvPr id="5" name="Content Placeholder 4"/>
          <p:cNvSpPr>
            <a:spLocks noGrp="1"/>
          </p:cNvSpPr>
          <p:nvPr>
            <p:ph idx="1"/>
          </p:nvPr>
        </p:nvSpPr>
        <p:spPr/>
        <p:txBody>
          <a:bodyPr/>
          <a:lstStyle/>
          <a:p>
            <a:r>
              <a:rPr lang="en-US" dirty="0" smtClean="0"/>
              <a:t>Reperfusion injury occurs when oxygen is reintroduced </a:t>
            </a:r>
            <a:r>
              <a:rPr lang="en-US" smtClean="0"/>
              <a:t>to ischemic </a:t>
            </a:r>
            <a:r>
              <a:rPr lang="en-US" dirty="0" smtClean="0"/>
              <a:t>tissues.</a:t>
            </a:r>
          </a:p>
          <a:p>
            <a:r>
              <a:rPr lang="en-US" dirty="0" smtClean="0"/>
              <a:t>Organs most affected:</a:t>
            </a:r>
          </a:p>
          <a:p>
            <a:pPr lvl="1"/>
            <a:r>
              <a:rPr lang="en-US" dirty="0" smtClean="0"/>
              <a:t>Heart</a:t>
            </a:r>
          </a:p>
          <a:p>
            <a:pPr lvl="1"/>
            <a:r>
              <a:rPr lang="en-US" dirty="0" smtClean="0"/>
              <a:t>Kidney</a:t>
            </a:r>
          </a:p>
          <a:p>
            <a:pPr lvl="1"/>
            <a:r>
              <a:rPr lang="en-US" dirty="0" smtClean="0"/>
              <a:t>Liver </a:t>
            </a:r>
          </a:p>
          <a:p>
            <a:pPr lvl="1"/>
            <a:r>
              <a:rPr lang="en-US" dirty="0" smtClean="0"/>
              <a:t>Lung</a:t>
            </a:r>
          </a:p>
          <a:p>
            <a:pPr lvl="1"/>
            <a:r>
              <a:rPr lang="en-US" dirty="0" smtClean="0"/>
              <a:t>Intestine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sp>
        <p:nvSpPr>
          <p:cNvPr id="3" name="Content Placeholder 2"/>
          <p:cNvSpPr>
            <a:spLocks noGrp="1"/>
          </p:cNvSpPr>
          <p:nvPr>
            <p:ph idx="1"/>
          </p:nvPr>
        </p:nvSpPr>
        <p:spPr/>
        <p:txBody>
          <a:bodyPr/>
          <a:lstStyle/>
          <a:p>
            <a:r>
              <a:rPr lang="en-US" dirty="0" smtClean="0"/>
              <a:t>When tissues are reperfused with oxygen, free-radical species are produced.  </a:t>
            </a:r>
            <a:endParaRPr lang="en-US" dirty="0"/>
          </a:p>
        </p:txBody>
      </p:sp>
      <p:pic>
        <p:nvPicPr>
          <p:cNvPr id="8194" name="Picture 2"/>
          <p:cNvPicPr>
            <a:picLocks noChangeAspect="1" noChangeArrowheads="1"/>
          </p:cNvPicPr>
          <p:nvPr/>
        </p:nvPicPr>
        <p:blipFill>
          <a:blip r:embed="rId3"/>
          <a:srcRect/>
          <a:stretch>
            <a:fillRect/>
          </a:stretch>
        </p:blipFill>
        <p:spPr bwMode="auto">
          <a:xfrm>
            <a:off x="4038600" y="3005154"/>
            <a:ext cx="4666379" cy="2819384"/>
          </a:xfrm>
          <a:prstGeom prst="rect">
            <a:avLst/>
          </a:prstGeom>
          <a:noFill/>
          <a:ln w="9525">
            <a:solidFill>
              <a:schemeClr val="tx1"/>
            </a:solidFill>
            <a:miter lim="800000"/>
            <a:headEnd/>
            <a:tailEnd/>
          </a:ln>
          <a:effectLst/>
        </p:spPr>
      </p:pic>
      <p:sp>
        <p:nvSpPr>
          <p:cNvPr id="4" name="TextBox 3"/>
          <p:cNvSpPr txBox="1"/>
          <p:nvPr/>
        </p:nvSpPr>
        <p:spPr>
          <a:xfrm>
            <a:off x="533400" y="4572000"/>
            <a:ext cx="2971800" cy="1169551"/>
          </a:xfrm>
          <a:prstGeom prst="rect">
            <a:avLst/>
          </a:prstGeom>
          <a:noFill/>
        </p:spPr>
        <p:txBody>
          <a:bodyPr wrap="square" rtlCol="0">
            <a:spAutoFit/>
          </a:bodyPr>
          <a:lstStyle/>
          <a:p>
            <a:r>
              <a:rPr lang="en-US" sz="1400" dirty="0" smtClean="0">
                <a:solidFill>
                  <a:srgbClr val="FFFF00"/>
                </a:solidFill>
              </a:rPr>
              <a:t>Becker LB. New concepts in reactive </a:t>
            </a:r>
            <a:r>
              <a:rPr lang="en-US" sz="1400" dirty="0">
                <a:solidFill>
                  <a:srgbClr val="FFFF00"/>
                </a:solidFill>
              </a:rPr>
              <a:t>o</a:t>
            </a:r>
            <a:r>
              <a:rPr lang="en-US" sz="1400" dirty="0" smtClean="0">
                <a:solidFill>
                  <a:srgbClr val="FFFF00"/>
                </a:solidFill>
              </a:rPr>
              <a:t>xygen </a:t>
            </a:r>
            <a:r>
              <a:rPr lang="en-US" sz="1400" dirty="0">
                <a:solidFill>
                  <a:srgbClr val="FFFF00"/>
                </a:solidFill>
              </a:rPr>
              <a:t>s</a:t>
            </a:r>
            <a:r>
              <a:rPr lang="en-US" sz="1400" dirty="0" smtClean="0">
                <a:solidFill>
                  <a:srgbClr val="FFFF00"/>
                </a:solidFill>
              </a:rPr>
              <a:t>pecies and cardiovascular reperfusion physiology. </a:t>
            </a:r>
            <a:r>
              <a:rPr lang="en-US" sz="1400" i="1" dirty="0" err="1" smtClean="0">
                <a:solidFill>
                  <a:srgbClr val="FFFF00"/>
                </a:solidFill>
              </a:rPr>
              <a:t>Cardiovasc</a:t>
            </a:r>
            <a:r>
              <a:rPr lang="en-US" sz="1400" i="1" dirty="0" smtClean="0">
                <a:solidFill>
                  <a:srgbClr val="FFFF00"/>
                </a:solidFill>
              </a:rPr>
              <a:t> Res.</a:t>
            </a:r>
            <a:r>
              <a:rPr lang="en-US" sz="1400" dirty="0" smtClean="0">
                <a:solidFill>
                  <a:srgbClr val="FFFF00"/>
                </a:solidFill>
              </a:rPr>
              <a:t> 2004;61:461-470</a:t>
            </a:r>
            <a:endParaRPr lang="en-US" sz="14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sp>
        <p:nvSpPr>
          <p:cNvPr id="3" name="Content Placeholder 2"/>
          <p:cNvSpPr>
            <a:spLocks noGrp="1"/>
          </p:cNvSpPr>
          <p:nvPr>
            <p:ph idx="1"/>
          </p:nvPr>
        </p:nvSpPr>
        <p:spPr/>
        <p:txBody>
          <a:bodyPr/>
          <a:lstStyle/>
          <a:p>
            <a:r>
              <a:rPr lang="en-US" dirty="0" smtClean="0"/>
              <a:t>Fenton Reaction:</a:t>
            </a:r>
          </a:p>
          <a:p>
            <a:endParaRPr lang="en-US" dirty="0"/>
          </a:p>
          <a:p>
            <a:pPr marL="0" indent="0">
              <a:buNone/>
            </a:pPr>
            <a:r>
              <a:rPr lang="en-US" dirty="0" smtClean="0"/>
              <a:t>Fe</a:t>
            </a:r>
            <a:r>
              <a:rPr lang="en-US" baseline="30000" dirty="0" smtClean="0"/>
              <a:t>2+</a:t>
            </a:r>
            <a:r>
              <a:rPr lang="en-US" dirty="0" smtClean="0"/>
              <a:t> + H</a:t>
            </a:r>
            <a:r>
              <a:rPr lang="en-US" baseline="-25000" dirty="0" smtClean="0"/>
              <a:t>2</a:t>
            </a:r>
            <a:r>
              <a:rPr lang="en-US" dirty="0" smtClean="0"/>
              <a:t>O</a:t>
            </a:r>
            <a:r>
              <a:rPr lang="en-US" baseline="-25000" dirty="0" smtClean="0"/>
              <a:t>2</a:t>
            </a:r>
            <a:r>
              <a:rPr lang="en-US" dirty="0" smtClean="0"/>
              <a:t>          Fe</a:t>
            </a:r>
            <a:r>
              <a:rPr lang="en-US" baseline="30000" dirty="0" smtClean="0"/>
              <a:t>3+ </a:t>
            </a:r>
            <a:r>
              <a:rPr lang="en-US" dirty="0" smtClean="0"/>
              <a:t>+ </a:t>
            </a:r>
            <a:r>
              <a:rPr lang="en-US" baseline="30000" dirty="0" smtClean="0"/>
              <a:t>.</a:t>
            </a:r>
            <a:r>
              <a:rPr lang="en-US" dirty="0" smtClean="0"/>
              <a:t>OH + OH</a:t>
            </a:r>
            <a:r>
              <a:rPr lang="en-US" baseline="30000" dirty="0" smtClean="0"/>
              <a:t>-</a:t>
            </a:r>
          </a:p>
          <a:p>
            <a:pPr marL="0" indent="0">
              <a:buNone/>
            </a:pPr>
            <a:endParaRPr lang="en-US" baseline="30000" dirty="0" smtClean="0"/>
          </a:p>
          <a:p>
            <a:pPr>
              <a:buFont typeface="Arial"/>
              <a:buChar char="•"/>
            </a:pPr>
            <a:r>
              <a:rPr lang="en-US" dirty="0" smtClean="0"/>
              <a:t>Iron in the ferric state cannot bind oxygen.</a:t>
            </a:r>
            <a:endParaRPr lang="en-US" dirty="0"/>
          </a:p>
        </p:txBody>
      </p:sp>
      <p:cxnSp>
        <p:nvCxnSpPr>
          <p:cNvPr id="6" name="Straight Arrow Connector 5"/>
          <p:cNvCxnSpPr/>
          <p:nvPr/>
        </p:nvCxnSpPr>
        <p:spPr>
          <a:xfrm>
            <a:off x="2895600" y="3048000"/>
            <a:ext cx="76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90518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pic>
        <p:nvPicPr>
          <p:cNvPr id="6" name="Content Placeholder 5"/>
          <p:cNvPicPr>
            <a:picLocks noGrp="1" noChangeAspect="1"/>
          </p:cNvPicPr>
          <p:nvPr>
            <p:ph idx="1"/>
          </p:nvPr>
        </p:nvPicPr>
        <p:blipFill>
          <a:blip r:embed="rId2"/>
          <a:srcRect t="7497" b="7497"/>
          <a:stretch>
            <a:fillRect/>
          </a:stretch>
        </p:blipFill>
        <p:spPr>
          <a:xfrm>
            <a:off x="762000" y="1600200"/>
            <a:ext cx="7696200" cy="4204406"/>
          </a:xfrm>
        </p:spPr>
      </p:pic>
      <p:sp>
        <p:nvSpPr>
          <p:cNvPr id="7" name="TextBox 6"/>
          <p:cNvSpPr txBox="1"/>
          <p:nvPr/>
        </p:nvSpPr>
        <p:spPr>
          <a:xfrm>
            <a:off x="3962400" y="6172200"/>
            <a:ext cx="1295400" cy="369332"/>
          </a:xfrm>
          <a:prstGeom prst="rect">
            <a:avLst/>
          </a:prstGeom>
          <a:solidFill>
            <a:srgbClr val="FFFF00"/>
          </a:solidFill>
        </p:spPr>
        <p:txBody>
          <a:bodyPr wrap="square" rtlCol="0">
            <a:spAutoFit/>
          </a:bodyPr>
          <a:lstStyle/>
          <a:p>
            <a:r>
              <a:rPr lang="en-US" dirty="0" smtClean="0"/>
              <a:t>Apoptosis</a:t>
            </a:r>
            <a:endParaRPr lang="en-US" dirty="0"/>
          </a:p>
        </p:txBody>
      </p:sp>
    </p:spTree>
    <p:extLst>
      <p:ext uri="{BB962C8B-B14F-4D97-AF65-F5344CB8AC3E}">
        <p14:creationId xmlns:p14="http://schemas.microsoft.com/office/powerpoint/2010/main" val="700846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pic>
        <p:nvPicPr>
          <p:cNvPr id="4" name="Content Placeholder 3"/>
          <p:cNvPicPr>
            <a:picLocks noGrp="1" noChangeAspect="1"/>
          </p:cNvPicPr>
          <p:nvPr>
            <p:ph idx="1"/>
          </p:nvPr>
        </p:nvPicPr>
        <p:blipFill>
          <a:blip r:embed="rId2"/>
          <a:srcRect l="-5983" r="-5983"/>
          <a:stretch>
            <a:fillRect/>
          </a:stretch>
        </p:blipFill>
        <p:spPr>
          <a:xfrm>
            <a:off x="762000" y="1600200"/>
            <a:ext cx="7772400" cy="4246033"/>
          </a:xfrm>
        </p:spPr>
      </p:pic>
      <p:sp>
        <p:nvSpPr>
          <p:cNvPr id="7" name="TextBox 6"/>
          <p:cNvSpPr txBox="1"/>
          <p:nvPr/>
        </p:nvSpPr>
        <p:spPr>
          <a:xfrm>
            <a:off x="3962400" y="6324600"/>
            <a:ext cx="1371600" cy="369332"/>
          </a:xfrm>
          <a:prstGeom prst="rect">
            <a:avLst/>
          </a:prstGeom>
          <a:solidFill>
            <a:srgbClr val="FFFF00"/>
          </a:solidFill>
        </p:spPr>
        <p:txBody>
          <a:bodyPr wrap="square" rtlCol="0">
            <a:spAutoFit/>
          </a:bodyPr>
          <a:lstStyle/>
          <a:p>
            <a:r>
              <a:rPr lang="en-US" dirty="0" smtClean="0"/>
              <a:t>LDH Levels</a:t>
            </a:r>
            <a:endParaRPr lang="en-US" dirty="0"/>
          </a:p>
        </p:txBody>
      </p:sp>
    </p:spTree>
    <p:extLst>
      <p:ext uri="{BB962C8B-B14F-4D97-AF65-F5344CB8AC3E}">
        <p14:creationId xmlns:p14="http://schemas.microsoft.com/office/powerpoint/2010/main" val="18315627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pic>
        <p:nvPicPr>
          <p:cNvPr id="5" name="Content Placeholder 4"/>
          <p:cNvPicPr>
            <a:picLocks noGrp="1" noChangeAspect="1"/>
          </p:cNvPicPr>
          <p:nvPr>
            <p:ph idx="1"/>
          </p:nvPr>
        </p:nvPicPr>
        <p:blipFill>
          <a:blip r:embed="rId2"/>
          <a:srcRect l="-14879" r="-14879"/>
          <a:stretch>
            <a:fillRect/>
          </a:stretch>
        </p:blipFill>
        <p:spPr/>
      </p:pic>
      <p:sp>
        <p:nvSpPr>
          <p:cNvPr id="6" name="TextBox 5"/>
          <p:cNvSpPr txBox="1"/>
          <p:nvPr/>
        </p:nvSpPr>
        <p:spPr>
          <a:xfrm>
            <a:off x="3962400" y="6324600"/>
            <a:ext cx="1524000" cy="369332"/>
          </a:xfrm>
          <a:prstGeom prst="rect">
            <a:avLst/>
          </a:prstGeom>
          <a:solidFill>
            <a:srgbClr val="FFFF00"/>
          </a:solidFill>
        </p:spPr>
        <p:txBody>
          <a:bodyPr wrap="square" rtlCol="0">
            <a:spAutoFit/>
          </a:bodyPr>
          <a:lstStyle/>
          <a:p>
            <a:r>
              <a:rPr lang="en-US" dirty="0" smtClean="0"/>
              <a:t>AOX Effects</a:t>
            </a:r>
            <a:endParaRPr lang="en-US" dirty="0"/>
          </a:p>
        </p:txBody>
      </p:sp>
    </p:spTree>
    <p:extLst>
      <p:ext uri="{BB962C8B-B14F-4D97-AF65-F5344CB8AC3E}">
        <p14:creationId xmlns:p14="http://schemas.microsoft.com/office/powerpoint/2010/main" val="17028075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sp>
        <p:nvSpPr>
          <p:cNvPr id="6" name="TextBox 5"/>
          <p:cNvSpPr txBox="1"/>
          <p:nvPr/>
        </p:nvSpPr>
        <p:spPr>
          <a:xfrm>
            <a:off x="762000" y="6172200"/>
            <a:ext cx="7239000" cy="369332"/>
          </a:xfrm>
          <a:prstGeom prst="rect">
            <a:avLst/>
          </a:prstGeom>
          <a:solidFill>
            <a:srgbClr val="FFFF00"/>
          </a:solidFill>
        </p:spPr>
        <p:txBody>
          <a:bodyPr wrap="square" rtlCol="0">
            <a:spAutoFit/>
          </a:bodyPr>
          <a:lstStyle/>
          <a:p>
            <a:r>
              <a:rPr lang="en-US" dirty="0" smtClean="0"/>
              <a:t>Preconditioning with AOX (</a:t>
            </a:r>
            <a:r>
              <a:rPr lang="en-US" dirty="0" err="1" smtClean="0"/>
              <a:t>myocyte</a:t>
            </a:r>
            <a:r>
              <a:rPr lang="en-US" dirty="0" smtClean="0"/>
              <a:t> death reduced from 47% to 14%)</a:t>
            </a:r>
            <a:endParaRPr lang="en-US" dirty="0"/>
          </a:p>
        </p:txBody>
      </p:sp>
      <p:pic>
        <p:nvPicPr>
          <p:cNvPr id="4" name="Content Placeholder 3"/>
          <p:cNvPicPr>
            <a:picLocks noGrp="1" noChangeAspect="1"/>
          </p:cNvPicPr>
          <p:nvPr>
            <p:ph idx="1"/>
          </p:nvPr>
        </p:nvPicPr>
        <p:blipFill>
          <a:blip r:embed="rId2"/>
          <a:srcRect l="-12614" r="-12614"/>
          <a:stretch>
            <a:fillRect/>
          </a:stretch>
        </p:blipFill>
        <p:spPr/>
      </p:pic>
    </p:spTree>
    <p:extLst>
      <p:ext uri="{BB962C8B-B14F-4D97-AF65-F5344CB8AC3E}">
        <p14:creationId xmlns:p14="http://schemas.microsoft.com/office/powerpoint/2010/main" val="1524759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pic>
        <p:nvPicPr>
          <p:cNvPr id="4" name="Content Placeholder 3"/>
          <p:cNvPicPr>
            <a:picLocks noGrp="1" noChangeAspect="1"/>
          </p:cNvPicPr>
          <p:nvPr>
            <p:ph idx="1"/>
          </p:nvPr>
        </p:nvPicPr>
        <p:blipFill>
          <a:blip r:embed="rId2"/>
          <a:srcRect l="-23872" r="-23872"/>
          <a:stretch>
            <a:fillRect/>
          </a:stretch>
        </p:blipFill>
        <p:spPr/>
      </p:pic>
      <p:sp>
        <p:nvSpPr>
          <p:cNvPr id="6" name="TextBox 5"/>
          <p:cNvSpPr txBox="1"/>
          <p:nvPr/>
        </p:nvSpPr>
        <p:spPr>
          <a:xfrm>
            <a:off x="3962400" y="6324600"/>
            <a:ext cx="1295400" cy="369332"/>
          </a:xfrm>
          <a:prstGeom prst="rect">
            <a:avLst/>
          </a:prstGeom>
          <a:solidFill>
            <a:srgbClr val="FFFF00"/>
          </a:solidFill>
        </p:spPr>
        <p:txBody>
          <a:bodyPr wrap="square" rtlCol="0">
            <a:spAutoFit/>
          </a:bodyPr>
          <a:lstStyle/>
          <a:p>
            <a:r>
              <a:rPr lang="en-US" dirty="0" smtClean="0"/>
              <a:t>ROS burst</a:t>
            </a:r>
            <a:endParaRPr lang="en-US" dirty="0"/>
          </a:p>
        </p:txBody>
      </p:sp>
    </p:spTree>
    <p:extLst>
      <p:ext uri="{BB962C8B-B14F-4D97-AF65-F5344CB8AC3E}">
        <p14:creationId xmlns:p14="http://schemas.microsoft.com/office/powerpoint/2010/main" val="7919255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Reactive Oxygen Species</a:t>
            </a:r>
            <a:endParaRPr lang="en-US" dirty="0"/>
          </a:p>
        </p:txBody>
      </p:sp>
      <p:sp>
        <p:nvSpPr>
          <p:cNvPr id="3" name="Content Placeholder 2"/>
          <p:cNvSpPr>
            <a:spLocks noGrp="1"/>
          </p:cNvSpPr>
          <p:nvPr>
            <p:ph sz="half" idx="1"/>
          </p:nvPr>
        </p:nvSpPr>
        <p:spPr>
          <a:xfrm>
            <a:off x="457200" y="1600200"/>
            <a:ext cx="3048000" cy="4495800"/>
          </a:xfrm>
        </p:spPr>
        <p:txBody>
          <a:bodyPr/>
          <a:lstStyle/>
          <a:p>
            <a:r>
              <a:rPr lang="en-US" dirty="0" smtClean="0"/>
              <a:t>While most ROS are produced during reperfusion, some are produced during ischemia.</a:t>
            </a:r>
            <a:endParaRPr lang="en-US" dirty="0"/>
          </a:p>
        </p:txBody>
      </p:sp>
      <p:pic>
        <p:nvPicPr>
          <p:cNvPr id="5" name="Content Placeholder 4" descr="damaged-cells1.gif"/>
          <p:cNvPicPr>
            <a:picLocks noGrp="1" noChangeAspect="1"/>
          </p:cNvPicPr>
          <p:nvPr>
            <p:ph sz="half" idx="2"/>
          </p:nvPr>
        </p:nvPicPr>
        <p:blipFill>
          <a:blip r:embed="rId2">
            <a:extLst>
              <a:ext uri="{28A0092B-C50C-407E-A947-70E740481C1C}">
                <a14:useLocalDpi xmlns:a14="http://schemas.microsoft.com/office/drawing/2010/main" val="0"/>
              </a:ext>
            </a:extLst>
          </a:blip>
          <a:srcRect t="-31138" b="-31138"/>
          <a:stretch>
            <a:fillRect/>
          </a:stretch>
        </p:blipFill>
        <p:spPr>
          <a:xfrm>
            <a:off x="3657600" y="838200"/>
            <a:ext cx="5029200" cy="5598543"/>
          </a:xfrm>
        </p:spPr>
      </p:pic>
    </p:spTree>
    <p:extLst>
      <p:ext uri="{BB962C8B-B14F-4D97-AF65-F5344CB8AC3E}">
        <p14:creationId xmlns:p14="http://schemas.microsoft.com/office/powerpoint/2010/main" val="424226189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Injury</a:t>
            </a:r>
            <a:endParaRPr lang="en-US" dirty="0"/>
          </a:p>
        </p:txBody>
      </p:sp>
      <p:sp>
        <p:nvSpPr>
          <p:cNvPr id="3" name="Content Placeholder 2"/>
          <p:cNvSpPr>
            <a:spLocks noGrp="1"/>
          </p:cNvSpPr>
          <p:nvPr>
            <p:ph idx="1"/>
          </p:nvPr>
        </p:nvSpPr>
        <p:spPr/>
        <p:txBody>
          <a:bodyPr/>
          <a:lstStyle/>
          <a:p>
            <a:r>
              <a:rPr lang="en-US" dirty="0" smtClean="0"/>
              <a:t>Reperfusion injury is particularly problematic in:</a:t>
            </a:r>
          </a:p>
          <a:p>
            <a:pPr lvl="1"/>
            <a:r>
              <a:rPr lang="en-US" dirty="0" smtClean="0"/>
              <a:t>Stroke</a:t>
            </a:r>
          </a:p>
          <a:p>
            <a:pPr lvl="1"/>
            <a:r>
              <a:rPr lang="en-US" dirty="0" smtClean="0"/>
              <a:t>Acute coronary syndrome</a:t>
            </a:r>
          </a:p>
          <a:p>
            <a:pPr lvl="1"/>
            <a:r>
              <a:rPr lang="en-US" dirty="0" smtClean="0"/>
              <a:t>Trauma</a:t>
            </a:r>
          </a:p>
          <a:p>
            <a:pPr lvl="1"/>
            <a:r>
              <a:rPr lang="en-US" dirty="0" smtClean="0"/>
              <a:t>Carbon monoxide poisoning</a:t>
            </a:r>
          </a:p>
          <a:p>
            <a:pPr lvl="1"/>
            <a:r>
              <a:rPr lang="en-US" smtClean="0"/>
              <a:t>Cyanide poisoning</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pPr>
              <a:buNone/>
            </a:pPr>
            <a:r>
              <a:rPr lang="en-US" dirty="0" smtClean="0"/>
              <a:t>   “Not all chemicals are bad. Without chemicals such as hydrogen and oxygen, for example, there would be no water, a vital ingredient for beer.”</a:t>
            </a:r>
          </a:p>
          <a:p>
            <a:pPr>
              <a:buNone/>
            </a:pPr>
            <a:r>
              <a:rPr lang="en-US" dirty="0"/>
              <a:t>	</a:t>
            </a:r>
            <a:r>
              <a:rPr lang="en-US" dirty="0" smtClean="0"/>
              <a:t>		</a:t>
            </a:r>
            <a:r>
              <a:rPr lang="en-US" sz="1800" dirty="0" smtClean="0"/>
              <a:t>-Dave Barry</a:t>
            </a:r>
            <a:endParaRPr lang="en-US" dirty="0" smtClean="0"/>
          </a:p>
          <a:p>
            <a:pPr>
              <a:buNone/>
            </a:pPr>
            <a:endParaRPr lang="en-US" dirty="0"/>
          </a:p>
        </p:txBody>
      </p:sp>
      <p:sp>
        <p:nvSpPr>
          <p:cNvPr id="4" name="Content Placeholder 3"/>
          <p:cNvSpPr>
            <a:spLocks noGrp="1"/>
          </p:cNvSpPr>
          <p:nvPr>
            <p:ph sz="half" idx="2"/>
          </p:nvPr>
        </p:nvSpPr>
        <p:spPr/>
        <p:txBody>
          <a:bodyPr/>
          <a:lstStyle/>
          <a:p>
            <a:endParaRPr lang="en-US"/>
          </a:p>
        </p:txBody>
      </p:sp>
      <p:pic>
        <p:nvPicPr>
          <p:cNvPr id="1026" name="Picture 2"/>
          <p:cNvPicPr>
            <a:picLocks noChangeAspect="1" noChangeArrowheads="1"/>
          </p:cNvPicPr>
          <p:nvPr/>
        </p:nvPicPr>
        <p:blipFill>
          <a:blip r:embed="rId3"/>
          <a:srcRect/>
          <a:stretch>
            <a:fillRect/>
          </a:stretch>
        </p:blipFill>
        <p:spPr bwMode="auto">
          <a:xfrm>
            <a:off x="4648200" y="1600200"/>
            <a:ext cx="2857500" cy="3829050"/>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STROKE</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Stroke</a:t>
            </a:r>
            <a:endParaRPr lang="en-US" dirty="0"/>
          </a:p>
        </p:txBody>
      </p:sp>
      <p:sp>
        <p:nvSpPr>
          <p:cNvPr id="5" name="Content Placeholder 4"/>
          <p:cNvSpPr>
            <a:spLocks noGrp="1"/>
          </p:cNvSpPr>
          <p:nvPr>
            <p:ph sz="half" idx="1"/>
          </p:nvPr>
        </p:nvSpPr>
        <p:spPr/>
        <p:txBody>
          <a:bodyPr/>
          <a:lstStyle/>
          <a:p>
            <a:r>
              <a:rPr lang="en-US" dirty="0" smtClean="0"/>
              <a:t>Reperfusion injury in stroke:</a:t>
            </a:r>
          </a:p>
          <a:p>
            <a:pPr lvl="1"/>
            <a:r>
              <a:rPr lang="en-US" dirty="0" smtClean="0"/>
              <a:t>Free-radical release.</a:t>
            </a:r>
          </a:p>
          <a:p>
            <a:pPr lvl="1"/>
            <a:r>
              <a:rPr lang="en-US" dirty="0" smtClean="0"/>
              <a:t>Leukocyte adhesion and infiltration.</a:t>
            </a:r>
          </a:p>
          <a:p>
            <a:pPr lvl="1"/>
            <a:r>
              <a:rPr lang="en-US" dirty="0" smtClean="0"/>
              <a:t>Neuronal breakdown (leading to more free-radicals).</a:t>
            </a:r>
            <a:endParaRPr lang="en-US" dirty="0"/>
          </a:p>
        </p:txBody>
      </p:sp>
      <p:sp>
        <p:nvSpPr>
          <p:cNvPr id="6" name="Content Placeholder 5"/>
          <p:cNvSpPr>
            <a:spLocks noGrp="1"/>
          </p:cNvSpPr>
          <p:nvPr>
            <p:ph sz="half" idx="2"/>
          </p:nvPr>
        </p:nvSpPr>
        <p:spPr/>
        <p:txBody>
          <a:bodyPr/>
          <a:lstStyle/>
          <a:p>
            <a:endParaRPr lang="en-US" dirty="0"/>
          </a:p>
        </p:txBody>
      </p:sp>
      <p:pic>
        <p:nvPicPr>
          <p:cNvPr id="9218" name="Picture 2"/>
          <p:cNvPicPr>
            <a:picLocks noChangeAspect="1" noChangeArrowheads="1"/>
          </p:cNvPicPr>
          <p:nvPr/>
        </p:nvPicPr>
        <p:blipFill>
          <a:blip r:embed="rId3"/>
          <a:srcRect l="5047" t="2532" r="6625" b="6329"/>
          <a:stretch>
            <a:fillRect/>
          </a:stretch>
        </p:blipFill>
        <p:spPr bwMode="auto">
          <a:xfrm>
            <a:off x="5029200" y="1676400"/>
            <a:ext cx="2667000" cy="2743200"/>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p:txBody>
          <a:bodyPr/>
          <a:lstStyle/>
          <a:p>
            <a:r>
              <a:rPr lang="en-US" dirty="0" smtClean="0"/>
              <a:t>The brain in stroke is vulnerable to oxidative stress:</a:t>
            </a:r>
          </a:p>
          <a:p>
            <a:pPr lvl="1"/>
            <a:r>
              <a:rPr lang="en-US" dirty="0" smtClean="0"/>
              <a:t>It contains more fatty acids.</a:t>
            </a:r>
          </a:p>
          <a:p>
            <a:pPr lvl="1"/>
            <a:r>
              <a:rPr lang="en-US" dirty="0" smtClean="0"/>
              <a:t>It has few antioxidants.</a:t>
            </a:r>
          </a:p>
          <a:p>
            <a:pPr lvl="1"/>
            <a:r>
              <a:rPr lang="en-US" dirty="0" smtClean="0"/>
              <a:t>It has high oxygen consumption.</a:t>
            </a:r>
          </a:p>
          <a:p>
            <a:pPr lvl="1"/>
            <a:r>
              <a:rPr lang="en-US" dirty="0" smtClean="0"/>
              <a:t>It has high levels of iron and </a:t>
            </a:r>
            <a:r>
              <a:rPr lang="en-US" dirty="0" err="1" smtClean="0"/>
              <a:t>ascorbate</a:t>
            </a:r>
            <a:r>
              <a:rPr lang="en-US" dirty="0" smtClean="0"/>
              <a:t> (worse oxidative stress).</a:t>
            </a:r>
          </a:p>
          <a:p>
            <a:pPr lvl="1"/>
            <a:r>
              <a:rPr lang="en-US" dirty="0" smtClean="0"/>
              <a:t>Dopamine and glutamine oxidation.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p:txBody>
          <a:bodyPr/>
          <a:lstStyle/>
          <a:p>
            <a:r>
              <a:rPr lang="en-US" dirty="0" smtClean="0"/>
              <a:t>Lactic acid accumulates in the neurons as a consequence of ischemic stroke.</a:t>
            </a:r>
          </a:p>
          <a:p>
            <a:r>
              <a:rPr lang="en-US" dirty="0" smtClean="0"/>
              <a:t>The acidic environment has a pro-oxidant effect:</a:t>
            </a:r>
          </a:p>
          <a:p>
            <a:pPr lvl="1"/>
            <a:r>
              <a:rPr lang="en-US" dirty="0" smtClean="0"/>
              <a:t>Increased H</a:t>
            </a:r>
            <a:r>
              <a:rPr lang="en-US" baseline="-25000" dirty="0" smtClean="0"/>
              <a:t>2</a:t>
            </a:r>
            <a:r>
              <a:rPr lang="en-US" dirty="0" smtClean="0"/>
              <a:t>O</a:t>
            </a:r>
            <a:r>
              <a:rPr lang="en-US" baseline="-25000" dirty="0" smtClean="0"/>
              <a:t>2</a:t>
            </a:r>
            <a:r>
              <a:rPr lang="en-US" dirty="0" smtClean="0"/>
              <a:t> conversion.</a:t>
            </a:r>
          </a:p>
          <a:p>
            <a:pPr lvl="1"/>
            <a:r>
              <a:rPr lang="en-US" dirty="0" smtClean="0"/>
              <a:t>Superoxide anion converted to </a:t>
            </a:r>
            <a:r>
              <a:rPr lang="en-US" dirty="0" err="1" smtClean="0"/>
              <a:t>hydroperoxyl</a:t>
            </a:r>
            <a:r>
              <a:rPr lang="en-US" dirty="0" smtClean="0"/>
              <a:t> radical (HO</a:t>
            </a:r>
            <a:r>
              <a:rPr lang="en-US" baseline="-25000" dirty="0" smtClean="0"/>
              <a:t>2</a:t>
            </a:r>
            <a:r>
              <a:rPr lang="en-US" dirty="0" smtClean="0"/>
              <a:t>).</a:t>
            </a:r>
          </a:p>
          <a:p>
            <a:pPr lvl="1"/>
            <a:r>
              <a:rPr lang="en-US" dirty="0" smtClean="0"/>
              <a:t>Increases iron availability for free radical formation.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pic>
        <p:nvPicPr>
          <p:cNvPr id="5" name="Content Placeholder 4" descr="subtypes_04.gif"/>
          <p:cNvPicPr>
            <a:picLocks noGrp="1" noChangeAspect="1"/>
          </p:cNvPicPr>
          <p:nvPr>
            <p:ph idx="1"/>
          </p:nvPr>
        </p:nvPicPr>
        <p:blipFill>
          <a:blip r:embed="rId2">
            <a:extLst>
              <a:ext uri="{28A0092B-C50C-407E-A947-70E740481C1C}">
                <a14:useLocalDpi xmlns:a14="http://schemas.microsoft.com/office/drawing/2010/main" val="0"/>
              </a:ext>
            </a:extLst>
          </a:blip>
          <a:srcRect l="-55841" r="-55841"/>
          <a:stretch>
            <a:fillRect/>
          </a:stretch>
        </p:blipFill>
        <p:spPr>
          <a:xfrm>
            <a:off x="-1752600" y="1600200"/>
            <a:ext cx="8229600" cy="4495800"/>
          </a:xfrm>
        </p:spPr>
      </p:pic>
      <p:pic>
        <p:nvPicPr>
          <p:cNvPr id="6" name="Picture 5" descr="stroke-clock-7731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00200"/>
            <a:ext cx="3211285" cy="4495800"/>
          </a:xfrm>
          <a:prstGeom prst="rect">
            <a:avLst/>
          </a:prstGeom>
        </p:spPr>
      </p:pic>
    </p:spTree>
    <p:extLst>
      <p:ext uri="{BB962C8B-B14F-4D97-AF65-F5344CB8AC3E}">
        <p14:creationId xmlns:p14="http://schemas.microsoft.com/office/powerpoint/2010/main" val="398950257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Lipid Peroxidation</a:t>
            </a:r>
            <a:endParaRPr lang="en-US" dirty="0"/>
          </a:p>
        </p:txBody>
      </p:sp>
      <p:sp>
        <p:nvSpPr>
          <p:cNvPr id="3" name="Content Placeholder 2"/>
          <p:cNvSpPr>
            <a:spLocks noGrp="1"/>
          </p:cNvSpPr>
          <p:nvPr>
            <p:ph idx="1"/>
          </p:nvPr>
        </p:nvSpPr>
        <p:spPr/>
        <p:txBody>
          <a:bodyPr/>
          <a:lstStyle/>
          <a:p>
            <a:r>
              <a:rPr lang="en-US" dirty="0" smtClean="0"/>
              <a:t>Free radicals first affect lipid structures.</a:t>
            </a:r>
          </a:p>
          <a:p>
            <a:endParaRPr lang="en-US" dirty="0"/>
          </a:p>
          <a:p>
            <a:pPr marL="0" indent="0">
              <a:buNone/>
            </a:pPr>
            <a:r>
              <a:rPr lang="en-US" dirty="0" smtClean="0"/>
              <a:t>NO</a:t>
            </a:r>
            <a:r>
              <a:rPr lang="en-US" baseline="30000" dirty="0" smtClean="0">
                <a:latin typeface="Wingdings"/>
                <a:ea typeface="Wingdings"/>
                <a:cs typeface="Wingdings"/>
                <a:sym typeface="Wingdings"/>
              </a:rPr>
              <a:t></a:t>
            </a:r>
            <a:r>
              <a:rPr lang="en-US" dirty="0" smtClean="0"/>
              <a:t> + O</a:t>
            </a:r>
            <a:r>
              <a:rPr lang="en-US" baseline="-25000" dirty="0" smtClean="0"/>
              <a:t>2</a:t>
            </a:r>
            <a:r>
              <a:rPr lang="en-US" baseline="30000" dirty="0" smtClean="0">
                <a:latin typeface="Wingdings"/>
                <a:ea typeface="Wingdings"/>
                <a:cs typeface="Wingdings"/>
                <a:sym typeface="Wingdings"/>
              </a:rPr>
              <a:t></a:t>
            </a:r>
            <a:r>
              <a:rPr lang="en-US" baseline="30000" dirty="0" smtClean="0">
                <a:sym typeface="Wingdings"/>
              </a:rPr>
              <a:t>-</a:t>
            </a:r>
            <a:r>
              <a:rPr lang="en-US" dirty="0" smtClean="0"/>
              <a:t>          ONOO</a:t>
            </a:r>
            <a:r>
              <a:rPr lang="en-US" baseline="30000" dirty="0" smtClean="0"/>
              <a:t>-              </a:t>
            </a:r>
            <a:r>
              <a:rPr lang="en-US" dirty="0" smtClean="0"/>
              <a:t>NO</a:t>
            </a:r>
            <a:r>
              <a:rPr lang="en-US" baseline="-25000" dirty="0" smtClean="0"/>
              <a:t>2</a:t>
            </a:r>
            <a:r>
              <a:rPr lang="en-US" baseline="30000" dirty="0" smtClean="0">
                <a:latin typeface="Wingdings"/>
                <a:ea typeface="Wingdings"/>
                <a:cs typeface="Wingdings"/>
                <a:sym typeface="Wingdings"/>
              </a:rPr>
              <a:t></a:t>
            </a:r>
            <a:r>
              <a:rPr lang="en-US" baseline="30000" dirty="0" smtClean="0">
                <a:sym typeface="Wingdings"/>
              </a:rPr>
              <a:t>- </a:t>
            </a:r>
            <a:r>
              <a:rPr lang="en-US" dirty="0" smtClean="0">
                <a:sym typeface="Wingdings"/>
              </a:rPr>
              <a:t>+</a:t>
            </a:r>
            <a:r>
              <a:rPr lang="en-US" baseline="30000" dirty="0" smtClean="0">
                <a:sym typeface="Wingdings"/>
              </a:rPr>
              <a:t>  </a:t>
            </a:r>
            <a:r>
              <a:rPr lang="en-US" baseline="30000" dirty="0">
                <a:latin typeface="Wingdings"/>
                <a:ea typeface="Wingdings"/>
                <a:cs typeface="Wingdings"/>
                <a:sym typeface="Wingdings"/>
              </a:rPr>
              <a:t></a:t>
            </a:r>
            <a:r>
              <a:rPr lang="en-US" dirty="0" smtClean="0">
                <a:sym typeface="Wingdings"/>
              </a:rPr>
              <a:t>OH</a:t>
            </a:r>
            <a:endParaRPr lang="en-US" dirty="0" smtClean="0"/>
          </a:p>
        </p:txBody>
      </p:sp>
      <p:cxnSp>
        <p:nvCxnSpPr>
          <p:cNvPr id="6" name="Straight Arrow Connector 5"/>
          <p:cNvCxnSpPr/>
          <p:nvPr/>
        </p:nvCxnSpPr>
        <p:spPr>
          <a:xfrm>
            <a:off x="2590800" y="3581400"/>
            <a:ext cx="76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029200" y="3581400"/>
            <a:ext cx="76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28470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pic>
        <p:nvPicPr>
          <p:cNvPr id="4" name="Content Placeholder 3" descr="2000px-Lipid_peroxidation.svg.png"/>
          <p:cNvPicPr>
            <a:picLocks noGrp="1" noChangeAspect="1"/>
          </p:cNvPicPr>
          <p:nvPr>
            <p:ph idx="1"/>
          </p:nvPr>
        </p:nvPicPr>
        <p:blipFill>
          <a:blip r:embed="rId2" cstate="print">
            <a:extLst>
              <a:ext uri="{28A0092B-C50C-407E-A947-70E740481C1C}">
                <a14:useLocalDpi xmlns:a14="http://schemas.microsoft.com/office/drawing/2010/main" val="0"/>
              </a:ext>
            </a:extLst>
          </a:blip>
          <a:srcRect l="-27156" r="-27156"/>
          <a:stretch>
            <a:fillRect/>
          </a:stretch>
        </p:blipFill>
        <p:spPr>
          <a:solidFill>
            <a:schemeClr val="bg1"/>
          </a:solidFill>
        </p:spPr>
      </p:pic>
    </p:spTree>
    <p:extLst>
      <p:ext uri="{BB962C8B-B14F-4D97-AF65-F5344CB8AC3E}">
        <p14:creationId xmlns:p14="http://schemas.microsoft.com/office/powerpoint/2010/main" val="170602205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graphicFrame>
        <p:nvGraphicFramePr>
          <p:cNvPr id="4" name="Content Placeholder 3"/>
          <p:cNvGraphicFramePr>
            <a:graphicFrameLocks noGrp="1"/>
          </p:cNvGraphicFramePr>
          <p:nvPr>
            <p:ph idx="1"/>
          </p:nvPr>
        </p:nvGraphicFramePr>
        <p:xfrm>
          <a:off x="457200" y="1600200"/>
          <a:ext cx="8229600" cy="1854200"/>
        </p:xfrm>
        <a:graphic>
          <a:graphicData uri="http://schemas.openxmlformats.org/drawingml/2006/table">
            <a:tbl>
              <a:tblPr firstRow="1" bandRow="1">
                <a:tableStyleId>{5C22544A-7EE6-4342-B048-85BDC9FD1C3A}</a:tableStyleId>
              </a:tblPr>
              <a:tblGrid>
                <a:gridCol w="1676400"/>
                <a:gridCol w="1615440"/>
                <a:gridCol w="1645920"/>
                <a:gridCol w="1645920"/>
                <a:gridCol w="1645920"/>
              </a:tblGrid>
              <a:tr h="370840">
                <a:tc>
                  <a:txBody>
                    <a:bodyPr/>
                    <a:lstStyle/>
                    <a:p>
                      <a:endParaRPr lang="en-US" dirty="0"/>
                    </a:p>
                  </a:txBody>
                  <a:tcPr/>
                </a:tc>
                <a:tc gridSpan="2">
                  <a:txBody>
                    <a:bodyPr/>
                    <a:lstStyle/>
                    <a:p>
                      <a:pPr algn="ctr"/>
                      <a:r>
                        <a:rPr lang="en-US" dirty="0" smtClean="0"/>
                        <a:t>Minor or</a:t>
                      </a:r>
                      <a:r>
                        <a:rPr lang="en-US" baseline="0" dirty="0" smtClean="0"/>
                        <a:t> Moderate Strokes</a:t>
                      </a:r>
                      <a:endParaRPr lang="en-US" dirty="0"/>
                    </a:p>
                  </a:txBody>
                  <a:tcPr/>
                </a:tc>
                <a:tc hMerge="1">
                  <a:txBody>
                    <a:bodyPr/>
                    <a:lstStyle/>
                    <a:p>
                      <a:endParaRPr lang="en-US" dirty="0"/>
                    </a:p>
                  </a:txBody>
                  <a:tcPr/>
                </a:tc>
                <a:tc gridSpan="2">
                  <a:txBody>
                    <a:bodyPr/>
                    <a:lstStyle/>
                    <a:p>
                      <a:pPr algn="ctr"/>
                      <a:r>
                        <a:rPr lang="en-US" dirty="0" smtClean="0"/>
                        <a:t>Severe Strokes</a:t>
                      </a:r>
                      <a:endParaRPr lang="en-US" dirty="0"/>
                    </a:p>
                  </a:txBody>
                  <a:tcPr/>
                </a:tc>
                <a:tc hMerge="1">
                  <a:txBody>
                    <a:bodyPr/>
                    <a:lstStyle/>
                    <a:p>
                      <a:endParaRPr lang="en-US" dirty="0"/>
                    </a:p>
                  </a:txBody>
                  <a:tcPr/>
                </a:tc>
              </a:tr>
              <a:tr h="370840">
                <a:tc>
                  <a:txBody>
                    <a:bodyPr/>
                    <a:lstStyle/>
                    <a:p>
                      <a:r>
                        <a:rPr lang="en-US" dirty="0" smtClean="0"/>
                        <a:t>Variable</a:t>
                      </a:r>
                      <a:endParaRPr lang="en-US" dirty="0"/>
                    </a:p>
                  </a:txBody>
                  <a:tcPr>
                    <a:solidFill>
                      <a:srgbClr val="FFC000"/>
                    </a:solidFill>
                  </a:tcPr>
                </a:tc>
                <a:tc>
                  <a:txBody>
                    <a:bodyPr/>
                    <a:lstStyle/>
                    <a:p>
                      <a:pPr algn="ctr"/>
                      <a:r>
                        <a:rPr lang="en-US" dirty="0" smtClean="0"/>
                        <a:t>Oxygen</a:t>
                      </a:r>
                      <a:endParaRPr lang="en-US" dirty="0"/>
                    </a:p>
                  </a:txBody>
                  <a:tcPr>
                    <a:solidFill>
                      <a:srgbClr val="00B050"/>
                    </a:solidFill>
                  </a:tcPr>
                </a:tc>
                <a:tc>
                  <a:txBody>
                    <a:bodyPr/>
                    <a:lstStyle/>
                    <a:p>
                      <a:pPr algn="ctr"/>
                      <a:r>
                        <a:rPr lang="en-US" dirty="0" smtClean="0"/>
                        <a:t>Control</a:t>
                      </a:r>
                      <a:endParaRPr lang="en-US" dirty="0"/>
                    </a:p>
                  </a:txBody>
                  <a:tcPr/>
                </a:tc>
                <a:tc>
                  <a:txBody>
                    <a:bodyPr/>
                    <a:lstStyle/>
                    <a:p>
                      <a:pPr algn="ctr"/>
                      <a:r>
                        <a:rPr lang="en-US" dirty="0" smtClean="0"/>
                        <a:t>Oxygen</a:t>
                      </a:r>
                      <a:endParaRPr lang="en-US" dirty="0"/>
                    </a:p>
                  </a:txBody>
                  <a:tcPr>
                    <a:solidFill>
                      <a:srgbClr val="00B050"/>
                    </a:solidFill>
                  </a:tcPr>
                </a:tc>
                <a:tc>
                  <a:txBody>
                    <a:bodyPr/>
                    <a:lstStyle/>
                    <a:p>
                      <a:pPr algn="ctr"/>
                      <a:r>
                        <a:rPr lang="en-US" dirty="0" smtClean="0"/>
                        <a:t>Control</a:t>
                      </a:r>
                      <a:endParaRPr lang="en-US" dirty="0"/>
                    </a:p>
                  </a:txBody>
                  <a:tcPr/>
                </a:tc>
              </a:tr>
              <a:tr h="370840">
                <a:tc>
                  <a:txBody>
                    <a:bodyPr/>
                    <a:lstStyle/>
                    <a:p>
                      <a:r>
                        <a:rPr lang="en-US" dirty="0" smtClean="0"/>
                        <a:t>Survival</a:t>
                      </a:r>
                      <a:endParaRPr lang="en-US" dirty="0"/>
                    </a:p>
                  </a:txBody>
                  <a:tcPr>
                    <a:solidFill>
                      <a:srgbClr val="FFC000"/>
                    </a:solidFill>
                  </a:tcPr>
                </a:tc>
                <a:tc>
                  <a:txBody>
                    <a:bodyPr/>
                    <a:lstStyle/>
                    <a:p>
                      <a:pPr algn="ctr"/>
                      <a:r>
                        <a:rPr lang="en-US" dirty="0" smtClean="0"/>
                        <a:t>81.8%</a:t>
                      </a:r>
                      <a:endParaRPr lang="en-US" dirty="0"/>
                    </a:p>
                  </a:txBody>
                  <a:tcPr>
                    <a:solidFill>
                      <a:srgbClr val="00B050"/>
                    </a:solidFill>
                  </a:tcPr>
                </a:tc>
                <a:tc>
                  <a:txBody>
                    <a:bodyPr/>
                    <a:lstStyle/>
                    <a:p>
                      <a:pPr algn="ctr"/>
                      <a:r>
                        <a:rPr lang="en-US" dirty="0" smtClean="0"/>
                        <a:t>90.7%</a:t>
                      </a:r>
                      <a:endParaRPr lang="en-US" dirty="0"/>
                    </a:p>
                  </a:txBody>
                  <a:tcPr/>
                </a:tc>
                <a:tc>
                  <a:txBody>
                    <a:bodyPr/>
                    <a:lstStyle/>
                    <a:p>
                      <a:pPr algn="ctr"/>
                      <a:r>
                        <a:rPr lang="en-US" dirty="0" smtClean="0"/>
                        <a:t>53.4%</a:t>
                      </a:r>
                      <a:endParaRPr lang="en-US" dirty="0"/>
                    </a:p>
                  </a:txBody>
                  <a:tcPr>
                    <a:solidFill>
                      <a:srgbClr val="00B050"/>
                    </a:solidFill>
                  </a:tcPr>
                </a:tc>
                <a:tc>
                  <a:txBody>
                    <a:bodyPr/>
                    <a:lstStyle/>
                    <a:p>
                      <a:pPr algn="ctr"/>
                      <a:r>
                        <a:rPr lang="en-US" dirty="0" smtClean="0"/>
                        <a:t>47.7%</a:t>
                      </a:r>
                      <a:endParaRPr lang="en-US" dirty="0"/>
                    </a:p>
                  </a:txBody>
                  <a:tcPr/>
                </a:tc>
              </a:tr>
              <a:tr h="370840">
                <a:tc>
                  <a:txBody>
                    <a:bodyPr/>
                    <a:lstStyle/>
                    <a:p>
                      <a:r>
                        <a:rPr lang="en-US" dirty="0" smtClean="0"/>
                        <a:t>SSS Score</a:t>
                      </a:r>
                      <a:endParaRPr lang="en-US" dirty="0"/>
                    </a:p>
                  </a:txBody>
                  <a:tcPr>
                    <a:solidFill>
                      <a:srgbClr val="FFC000"/>
                    </a:solidFill>
                  </a:tcPr>
                </a:tc>
                <a:tc>
                  <a:txBody>
                    <a:bodyPr/>
                    <a:lstStyle/>
                    <a:p>
                      <a:pPr algn="ctr"/>
                      <a:r>
                        <a:rPr lang="en-US" dirty="0" smtClean="0"/>
                        <a:t>54 (54-58)</a:t>
                      </a:r>
                      <a:endParaRPr lang="en-US" dirty="0"/>
                    </a:p>
                  </a:txBody>
                  <a:tcPr>
                    <a:solidFill>
                      <a:srgbClr val="00B050"/>
                    </a:solidFill>
                  </a:tcPr>
                </a:tc>
                <a:tc>
                  <a:txBody>
                    <a:bodyPr/>
                    <a:lstStyle/>
                    <a:p>
                      <a:pPr algn="ctr"/>
                      <a:r>
                        <a:rPr lang="en-US" dirty="0" smtClean="0"/>
                        <a:t>57 (52-58)</a:t>
                      </a:r>
                      <a:endParaRPr lang="en-US" dirty="0"/>
                    </a:p>
                  </a:txBody>
                  <a:tcPr/>
                </a:tc>
                <a:tc>
                  <a:txBody>
                    <a:bodyPr/>
                    <a:lstStyle/>
                    <a:p>
                      <a:pPr algn="ctr"/>
                      <a:r>
                        <a:rPr lang="en-US" dirty="0" smtClean="0"/>
                        <a:t>47 (28-54)</a:t>
                      </a:r>
                      <a:endParaRPr lang="en-US" dirty="0"/>
                    </a:p>
                  </a:txBody>
                  <a:tcPr>
                    <a:solidFill>
                      <a:srgbClr val="00B050"/>
                    </a:solidFill>
                  </a:tcPr>
                </a:tc>
                <a:tc>
                  <a:txBody>
                    <a:bodyPr/>
                    <a:lstStyle/>
                    <a:p>
                      <a:pPr algn="ctr"/>
                      <a:r>
                        <a:rPr lang="en-US" dirty="0" smtClean="0"/>
                        <a:t>47 (40-52)</a:t>
                      </a:r>
                      <a:endParaRPr lang="en-US" dirty="0"/>
                    </a:p>
                  </a:txBody>
                  <a:tcPr/>
                </a:tc>
              </a:tr>
              <a:tr h="370840">
                <a:tc>
                  <a:txBody>
                    <a:bodyPr/>
                    <a:lstStyle/>
                    <a:p>
                      <a:r>
                        <a:rPr lang="en-US" dirty="0" err="1" smtClean="0"/>
                        <a:t>Barthel</a:t>
                      </a:r>
                      <a:r>
                        <a:rPr lang="en-US" dirty="0" smtClean="0"/>
                        <a:t> Index</a:t>
                      </a:r>
                      <a:endParaRPr lang="en-US" dirty="0"/>
                    </a:p>
                  </a:txBody>
                  <a:tcPr>
                    <a:solidFill>
                      <a:srgbClr val="FFC000"/>
                    </a:solidFill>
                  </a:tcPr>
                </a:tc>
                <a:tc>
                  <a:txBody>
                    <a:bodyPr/>
                    <a:lstStyle/>
                    <a:p>
                      <a:pPr algn="ctr"/>
                      <a:r>
                        <a:rPr lang="en-US" dirty="0" smtClean="0"/>
                        <a:t>100 (95-100)</a:t>
                      </a:r>
                      <a:endParaRPr lang="en-US" dirty="0"/>
                    </a:p>
                  </a:txBody>
                  <a:tcPr>
                    <a:solidFill>
                      <a:srgbClr val="00B050"/>
                    </a:solidFill>
                  </a:tcPr>
                </a:tc>
                <a:tc>
                  <a:txBody>
                    <a:bodyPr/>
                    <a:lstStyle/>
                    <a:p>
                      <a:pPr algn="ctr"/>
                      <a:r>
                        <a:rPr lang="en-US" dirty="0" smtClean="0"/>
                        <a:t>100 (95-100)</a:t>
                      </a:r>
                      <a:endParaRPr lang="en-US" dirty="0"/>
                    </a:p>
                  </a:txBody>
                  <a:tcPr/>
                </a:tc>
                <a:tc>
                  <a:txBody>
                    <a:bodyPr/>
                    <a:lstStyle/>
                    <a:p>
                      <a:pPr algn="ctr"/>
                      <a:r>
                        <a:rPr lang="en-US" dirty="0" smtClean="0"/>
                        <a:t>70 (32-90)</a:t>
                      </a:r>
                      <a:endParaRPr lang="en-US" dirty="0"/>
                    </a:p>
                  </a:txBody>
                  <a:tcPr>
                    <a:solidFill>
                      <a:srgbClr val="00B050"/>
                    </a:solidFill>
                  </a:tcPr>
                </a:tc>
                <a:tc>
                  <a:txBody>
                    <a:bodyPr/>
                    <a:lstStyle/>
                    <a:p>
                      <a:pPr algn="ctr"/>
                      <a:r>
                        <a:rPr lang="en-US" dirty="0" smtClean="0"/>
                        <a:t>80 (47-95)</a:t>
                      </a:r>
                      <a:endParaRPr lang="en-US" dirty="0"/>
                    </a:p>
                  </a:txBody>
                  <a:tcPr/>
                </a:tc>
              </a:tr>
            </a:tbl>
          </a:graphicData>
        </a:graphic>
      </p:graphicFrame>
      <p:pic>
        <p:nvPicPr>
          <p:cNvPr id="2050" name="Picture 2"/>
          <p:cNvPicPr>
            <a:picLocks noChangeAspect="1" noChangeArrowheads="1"/>
          </p:cNvPicPr>
          <p:nvPr/>
        </p:nvPicPr>
        <p:blipFill>
          <a:blip r:embed="rId3"/>
          <a:srcRect/>
          <a:stretch>
            <a:fillRect/>
          </a:stretch>
        </p:blipFill>
        <p:spPr bwMode="auto">
          <a:xfrm>
            <a:off x="457200" y="3886200"/>
            <a:ext cx="2971800" cy="2209800"/>
          </a:xfrm>
          <a:prstGeom prst="rect">
            <a:avLst/>
          </a:prstGeom>
          <a:noFill/>
          <a:ln w="9525">
            <a:solidFill>
              <a:schemeClr val="accent1"/>
            </a:solidFill>
            <a:miter lim="800000"/>
            <a:headEnd/>
            <a:tailEnd/>
          </a:ln>
          <a:effectLst/>
        </p:spPr>
      </p:pic>
      <p:sp>
        <p:nvSpPr>
          <p:cNvPr id="7" name="TextBox 6"/>
          <p:cNvSpPr txBox="1"/>
          <p:nvPr/>
        </p:nvSpPr>
        <p:spPr>
          <a:xfrm>
            <a:off x="3657600" y="5943600"/>
            <a:ext cx="4267200" cy="646331"/>
          </a:xfrm>
          <a:prstGeom prst="rect">
            <a:avLst/>
          </a:prstGeom>
          <a:solidFill>
            <a:srgbClr val="FFFF00"/>
          </a:solidFill>
          <a:ln>
            <a:solidFill>
              <a:schemeClr val="tx1"/>
            </a:solidFill>
          </a:ln>
        </p:spPr>
        <p:txBody>
          <a:bodyPr wrap="square" rtlCol="0">
            <a:spAutoFit/>
          </a:bodyPr>
          <a:lstStyle/>
          <a:p>
            <a:r>
              <a:rPr lang="en-US" sz="1200" dirty="0" err="1" smtClean="0"/>
              <a:t>Ronning</a:t>
            </a:r>
            <a:r>
              <a:rPr lang="en-US" sz="1200" dirty="0" smtClean="0"/>
              <a:t> OM, </a:t>
            </a:r>
            <a:r>
              <a:rPr lang="en-US" sz="1200" dirty="0" err="1" smtClean="0"/>
              <a:t>Guldvog</a:t>
            </a:r>
            <a:r>
              <a:rPr lang="en-US" sz="1200" dirty="0" smtClean="0"/>
              <a:t> B. Should Stroke Victims Routinely Receive Supplemental Oxygen? A Quasi-Randomized Controlled Trial.  </a:t>
            </a:r>
            <a:r>
              <a:rPr lang="en-US" sz="1200" i="1" dirty="0" smtClean="0"/>
              <a:t>Stroke</a:t>
            </a:r>
            <a:r>
              <a:rPr lang="en-US" sz="1200" dirty="0" smtClean="0"/>
              <a:t>. 1999;30:2033-2037.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p:txBody>
          <a:bodyPr/>
          <a:lstStyle/>
          <a:p>
            <a:r>
              <a:rPr lang="en-US" dirty="0" smtClean="0"/>
              <a:t>“In 1994, the American Heart Association Stroke Council concluded that there were no data to support the routine use of supplemental oxygen in patients who had a stroke.” </a:t>
            </a:r>
          </a:p>
          <a:p>
            <a:r>
              <a:rPr lang="en-US" dirty="0" smtClean="0"/>
              <a:t>“More recently, supplemental oxygen has been suggested to be potentially detrimental.”</a:t>
            </a:r>
            <a:endParaRPr lang="en-US" dirty="0"/>
          </a:p>
        </p:txBody>
      </p:sp>
      <p:sp>
        <p:nvSpPr>
          <p:cNvPr id="4" name="TextBox 3"/>
          <p:cNvSpPr txBox="1"/>
          <p:nvPr/>
        </p:nvSpPr>
        <p:spPr>
          <a:xfrm>
            <a:off x="914400" y="5715000"/>
            <a:ext cx="4267200" cy="646331"/>
          </a:xfrm>
          <a:prstGeom prst="rect">
            <a:avLst/>
          </a:prstGeom>
          <a:solidFill>
            <a:srgbClr val="FFFF00"/>
          </a:solidFill>
          <a:ln>
            <a:solidFill>
              <a:schemeClr val="tx1"/>
            </a:solidFill>
          </a:ln>
        </p:spPr>
        <p:txBody>
          <a:bodyPr wrap="square" rtlCol="0">
            <a:spAutoFit/>
          </a:bodyPr>
          <a:lstStyle/>
          <a:p>
            <a:r>
              <a:rPr lang="en-US" sz="1200" dirty="0" err="1" smtClean="0"/>
              <a:t>Panciolli</a:t>
            </a:r>
            <a:r>
              <a:rPr lang="en-US" sz="1200" dirty="0" smtClean="0"/>
              <a:t> AM, </a:t>
            </a:r>
            <a:r>
              <a:rPr lang="en-US" sz="1200" i="1" dirty="0" smtClean="0"/>
              <a:t>et </a:t>
            </a:r>
            <a:r>
              <a:rPr lang="en-US" sz="1200" dirty="0" smtClean="0"/>
              <a:t>al. Supplemental oxygen use in ischemic stroke patients: does utilization correspond to need for oxygen therapy. </a:t>
            </a:r>
            <a:r>
              <a:rPr lang="en-US" sz="1200" i="1" dirty="0" smtClean="0"/>
              <a:t>Arch Intern Med</a:t>
            </a:r>
            <a:r>
              <a:rPr lang="en-US" sz="1200" dirty="0" smtClean="0"/>
              <a:t>. 2002;162:49-52.</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a:xfrm>
            <a:off x="457200" y="1600200"/>
            <a:ext cx="8229600" cy="2286000"/>
          </a:xfrm>
        </p:spPr>
        <p:txBody>
          <a:bodyPr/>
          <a:lstStyle/>
          <a:p>
            <a:r>
              <a:rPr lang="en-US" dirty="0" smtClean="0"/>
              <a:t>“In non-hypoxic patients with minor or moderate strokes, supplemental oxygen is of no clinical benefit.”</a:t>
            </a:r>
          </a:p>
          <a:p>
            <a:pPr>
              <a:buNone/>
            </a:pPr>
            <a:endParaRPr lang="en-US" dirty="0"/>
          </a:p>
        </p:txBody>
      </p:sp>
      <p:sp>
        <p:nvSpPr>
          <p:cNvPr id="4" name="TextBox 3"/>
          <p:cNvSpPr txBox="1"/>
          <p:nvPr/>
        </p:nvSpPr>
        <p:spPr>
          <a:xfrm>
            <a:off x="914400" y="5715000"/>
            <a:ext cx="4267200" cy="646331"/>
          </a:xfrm>
          <a:prstGeom prst="rect">
            <a:avLst/>
          </a:prstGeom>
          <a:solidFill>
            <a:srgbClr val="FFFF00"/>
          </a:solidFill>
          <a:ln>
            <a:solidFill>
              <a:schemeClr val="tx1"/>
            </a:solidFill>
          </a:ln>
        </p:spPr>
        <p:txBody>
          <a:bodyPr wrap="square" rtlCol="0">
            <a:spAutoFit/>
          </a:bodyPr>
          <a:lstStyle/>
          <a:p>
            <a:r>
              <a:rPr lang="en-US" sz="1200" dirty="0" err="1" smtClean="0"/>
              <a:t>Portier</a:t>
            </a:r>
            <a:r>
              <a:rPr lang="en-US" sz="1200" dirty="0" smtClean="0"/>
              <a:t> de la </a:t>
            </a:r>
            <a:r>
              <a:rPr lang="en-US" sz="1200" dirty="0" err="1" smtClean="0"/>
              <a:t>Morandiere</a:t>
            </a:r>
            <a:r>
              <a:rPr lang="en-US" sz="1200" dirty="0" smtClean="0"/>
              <a:t> KP, Walter D. Oxygen therapy in acute stroke. </a:t>
            </a:r>
            <a:r>
              <a:rPr lang="en-US" sz="1200" i="1" dirty="0" smtClean="0"/>
              <a:t>Emergency Medicine Journal</a:t>
            </a:r>
            <a:r>
              <a:rPr lang="en-US" sz="1200" dirty="0" smtClean="0"/>
              <a:t>. 2003;20:547-553</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Oxygen:</a:t>
            </a:r>
          </a:p>
          <a:p>
            <a:pPr lvl="1"/>
            <a:r>
              <a:rPr lang="en-US" dirty="0" smtClean="0"/>
              <a:t>Diatomic gas</a:t>
            </a:r>
          </a:p>
          <a:p>
            <a:pPr lvl="1"/>
            <a:r>
              <a:rPr lang="en-US" dirty="0" smtClean="0"/>
              <a:t>Atomic weight = 15.9994 g</a:t>
            </a:r>
            <a:r>
              <a:rPr lang="en-US" baseline="30000" dirty="0" smtClean="0"/>
              <a:t>-1</a:t>
            </a:r>
          </a:p>
          <a:p>
            <a:pPr lvl="1"/>
            <a:r>
              <a:rPr lang="en-US" dirty="0" smtClean="0"/>
              <a:t>Colorless</a:t>
            </a:r>
          </a:p>
          <a:p>
            <a:pPr lvl="1"/>
            <a:r>
              <a:rPr lang="en-US" dirty="0" smtClean="0"/>
              <a:t>Tasteless</a:t>
            </a:r>
          </a:p>
          <a:p>
            <a:pPr lvl="1"/>
            <a:r>
              <a:rPr lang="en-US" dirty="0" smtClean="0"/>
              <a:t>Third most abundant element in the Universe.</a:t>
            </a:r>
          </a:p>
          <a:p>
            <a:pPr lvl="1"/>
            <a:r>
              <a:rPr lang="en-US" dirty="0" smtClean="0"/>
              <a:t>Present in Earth’s atmosphere at 20.95%.</a:t>
            </a:r>
            <a:endParaRPr lang="en-US" dirty="0"/>
          </a:p>
        </p:txBody>
      </p:sp>
      <p:sp>
        <p:nvSpPr>
          <p:cNvPr id="4" name="Content Placeholder 3"/>
          <p:cNvSpPr>
            <a:spLocks noGrp="1"/>
          </p:cNvSpPr>
          <p:nvPr>
            <p:ph sz="half" idx="2"/>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4648200" y="1600200"/>
            <a:ext cx="4038600" cy="30289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3" name="Content Placeholder 2"/>
          <p:cNvSpPr>
            <a:spLocks noGrp="1"/>
          </p:cNvSpPr>
          <p:nvPr>
            <p:ph idx="1"/>
          </p:nvPr>
        </p:nvSpPr>
        <p:spPr/>
        <p:txBody>
          <a:bodyPr/>
          <a:lstStyle/>
          <a:p>
            <a:r>
              <a:rPr lang="en-US" dirty="0" smtClean="0"/>
              <a:t>“Supplemental oxygen should not routinely be given to non-hypoxic stroke victims with minor to moderate strokes.”</a:t>
            </a:r>
          </a:p>
          <a:p>
            <a:r>
              <a:rPr lang="en-US" dirty="0" smtClean="0"/>
              <a:t>“Further evidence is needed to give conclusive advice concerning oxygen supplementation for patients with severe strokes.”</a:t>
            </a:r>
            <a:endParaRPr lang="en-US" dirty="0"/>
          </a:p>
        </p:txBody>
      </p:sp>
      <p:sp>
        <p:nvSpPr>
          <p:cNvPr id="4" name="TextBox 3"/>
          <p:cNvSpPr txBox="1"/>
          <p:nvPr/>
        </p:nvSpPr>
        <p:spPr>
          <a:xfrm>
            <a:off x="1295400" y="5867400"/>
            <a:ext cx="6324600" cy="461665"/>
          </a:xfrm>
          <a:prstGeom prst="rect">
            <a:avLst/>
          </a:prstGeom>
          <a:solidFill>
            <a:srgbClr val="FFFF00"/>
          </a:solidFill>
          <a:ln>
            <a:solidFill>
              <a:schemeClr val="tx1"/>
            </a:solidFill>
          </a:ln>
        </p:spPr>
        <p:txBody>
          <a:bodyPr wrap="square" rtlCol="0">
            <a:spAutoFit/>
          </a:bodyPr>
          <a:lstStyle/>
          <a:p>
            <a:r>
              <a:rPr lang="en-US" sz="1200" dirty="0" err="1" smtClean="0"/>
              <a:t>Ronning</a:t>
            </a:r>
            <a:r>
              <a:rPr lang="en-US" sz="1200" dirty="0" smtClean="0"/>
              <a:t> OM, </a:t>
            </a:r>
            <a:r>
              <a:rPr lang="en-US" sz="1200" dirty="0" err="1" smtClean="0"/>
              <a:t>Guldvog</a:t>
            </a:r>
            <a:r>
              <a:rPr lang="en-US" sz="1200" dirty="0" smtClean="0"/>
              <a:t> B. Should Stroke Victims Routinely Receive Supplemental Oxygen? A Quasi-Randomized Controlled Trial.  </a:t>
            </a:r>
            <a:r>
              <a:rPr lang="en-US" sz="1200" i="1" dirty="0" smtClean="0"/>
              <a:t>Stroke</a:t>
            </a:r>
            <a:r>
              <a:rPr lang="en-US" sz="1200" dirty="0" smtClean="0"/>
              <a:t>. 1999;30:2033-2037.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4" name="Content Placeholder 3"/>
          <p:cNvSpPr>
            <a:spLocks noGrp="1"/>
          </p:cNvSpPr>
          <p:nvPr>
            <p:ph sz="half" idx="1"/>
          </p:nvPr>
        </p:nvSpPr>
        <p:spPr/>
        <p:txBody>
          <a:bodyPr/>
          <a:lstStyle/>
          <a:p>
            <a:r>
              <a:rPr lang="en-US" dirty="0" smtClean="0"/>
              <a:t>Most significant revision in years was minimization of prehospital </a:t>
            </a:r>
            <a:r>
              <a:rPr lang="en-US" smtClean="0"/>
              <a:t>oxygen administration.</a:t>
            </a:r>
            <a:endParaRPr lang="en-US"/>
          </a:p>
        </p:txBody>
      </p:sp>
      <p:pic>
        <p:nvPicPr>
          <p:cNvPr id="6" name="Content Placeholder 5" descr="PCPP4-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0319" r="-10319"/>
          <a:stretch>
            <a:fillRect/>
          </a:stretch>
        </p:blipFill>
        <p:spPr/>
      </p:pic>
    </p:spTree>
    <p:extLst>
      <p:ext uri="{BB962C8B-B14F-4D97-AF65-F5344CB8AC3E}">
        <p14:creationId xmlns:p14="http://schemas.microsoft.com/office/powerpoint/2010/main" val="3386507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a:t>
            </a:r>
            <a:endParaRPr lang="en-US" dirty="0"/>
          </a:p>
        </p:txBody>
      </p:sp>
      <p:sp>
        <p:nvSpPr>
          <p:cNvPr id="4" name="Text Placeholder 3"/>
          <p:cNvSpPr>
            <a:spLocks noGrp="1"/>
          </p:cNvSpPr>
          <p:nvPr>
            <p:ph type="body" idx="1"/>
          </p:nvPr>
        </p:nvSpPr>
        <p:spPr/>
        <p:txBody>
          <a:bodyPr/>
          <a:lstStyle/>
          <a:p>
            <a:r>
              <a:rPr lang="en-US" dirty="0" smtClean="0">
                <a:solidFill>
                  <a:srgbClr val="FFFF00"/>
                </a:solidFill>
              </a:rPr>
              <a:t>Prehospital concerns</a:t>
            </a:r>
            <a:r>
              <a:rPr lang="en-US" dirty="0" smtClean="0"/>
              <a:t>:</a:t>
            </a:r>
            <a:endParaRPr lang="en-US" dirty="0"/>
          </a:p>
        </p:txBody>
      </p:sp>
      <p:sp>
        <p:nvSpPr>
          <p:cNvPr id="3" name="Content Placeholder 2"/>
          <p:cNvSpPr>
            <a:spLocks noGrp="1"/>
          </p:cNvSpPr>
          <p:nvPr>
            <p:ph sz="half" idx="2"/>
          </p:nvPr>
        </p:nvSpPr>
        <p:spPr/>
        <p:txBody>
          <a:bodyPr/>
          <a:lstStyle/>
          <a:p>
            <a:r>
              <a:rPr lang="en-US" dirty="0" smtClean="0"/>
              <a:t>Determine time of onset (if possible).</a:t>
            </a:r>
          </a:p>
          <a:p>
            <a:r>
              <a:rPr lang="en-US" dirty="0" smtClean="0"/>
              <a:t>Determine glucose level.</a:t>
            </a:r>
          </a:p>
          <a:p>
            <a:r>
              <a:rPr lang="en-US" dirty="0" smtClean="0"/>
              <a:t>Administer dextrose ONLY if hypoglycemia is verified.</a:t>
            </a:r>
          </a:p>
          <a:p>
            <a:r>
              <a:rPr lang="en-US" dirty="0" smtClean="0"/>
              <a:t>Determine oxygenation status with pulse oximetry.</a:t>
            </a:r>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r>
              <a:rPr lang="en-US" dirty="0" smtClean="0"/>
              <a:t>Administer supplemental oxygen if SpO</a:t>
            </a:r>
            <a:r>
              <a:rPr lang="en-US" baseline="-25000" dirty="0" smtClean="0"/>
              <a:t>2</a:t>
            </a:r>
            <a:r>
              <a:rPr lang="en-US" dirty="0" smtClean="0"/>
              <a:t> is &lt; 95%.</a:t>
            </a:r>
          </a:p>
          <a:p>
            <a:r>
              <a:rPr lang="en-US" dirty="0" smtClean="0"/>
              <a:t>Avoid IV fluids (especially dextrose-containing).</a:t>
            </a:r>
          </a:p>
          <a:p>
            <a:r>
              <a:rPr lang="en-US" dirty="0" smtClean="0"/>
              <a:t>Do not attempt to lower blood pressure.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NEONATES</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Neonates</a:t>
            </a:r>
            <a:endParaRPr lang="en-US" dirty="0"/>
          </a:p>
        </p:txBody>
      </p:sp>
      <p:sp>
        <p:nvSpPr>
          <p:cNvPr id="8" name="Content Placeholder 7"/>
          <p:cNvSpPr>
            <a:spLocks noGrp="1"/>
          </p:cNvSpPr>
          <p:nvPr>
            <p:ph sz="half" idx="1"/>
          </p:nvPr>
        </p:nvSpPr>
        <p:spPr>
          <a:xfrm>
            <a:off x="457200" y="1600200"/>
            <a:ext cx="4191000" cy="4495800"/>
          </a:xfrm>
        </p:spPr>
        <p:txBody>
          <a:bodyPr/>
          <a:lstStyle/>
          <a:p>
            <a:r>
              <a:rPr lang="en-US" sz="2400" dirty="0" smtClean="0"/>
              <a:t>The prevailing wisdom is that oxygen is harmful to most neonates.</a:t>
            </a:r>
          </a:p>
          <a:p>
            <a:r>
              <a:rPr lang="en-US" sz="2400" dirty="0" smtClean="0"/>
              <a:t>Transition from intrauterine hypoxic environment to </a:t>
            </a:r>
            <a:r>
              <a:rPr lang="en-US" sz="2400" dirty="0" err="1" smtClean="0"/>
              <a:t>extrauterine</a:t>
            </a:r>
            <a:r>
              <a:rPr lang="en-US" sz="2400" dirty="0" smtClean="0"/>
              <a:t> </a:t>
            </a:r>
            <a:r>
              <a:rPr lang="en-US" sz="2400" dirty="0" err="1" smtClean="0"/>
              <a:t>normoxic</a:t>
            </a:r>
            <a:r>
              <a:rPr lang="en-US" sz="2400" dirty="0" smtClean="0"/>
              <a:t> environment leads to an acute increase in oxygenation and development of ROS.</a:t>
            </a:r>
            <a:endParaRPr lang="en-US" sz="2400" dirty="0"/>
          </a:p>
        </p:txBody>
      </p:sp>
      <p:sp>
        <p:nvSpPr>
          <p:cNvPr id="9" name="Content Placeholder 8"/>
          <p:cNvSpPr>
            <a:spLocks noGrp="1"/>
          </p:cNvSpPr>
          <p:nvPr>
            <p:ph sz="half" idx="2"/>
          </p:nvPr>
        </p:nvSpPr>
        <p:spPr/>
        <p:txBody>
          <a:bodyPr/>
          <a:lstStyle/>
          <a:p>
            <a:endParaRPr lang="en-US"/>
          </a:p>
        </p:txBody>
      </p:sp>
      <p:pic>
        <p:nvPicPr>
          <p:cNvPr id="10242" name="Picture 2"/>
          <p:cNvPicPr>
            <a:picLocks noChangeAspect="1" noChangeArrowheads="1"/>
          </p:cNvPicPr>
          <p:nvPr/>
        </p:nvPicPr>
        <p:blipFill>
          <a:blip r:embed="rId3" cstate="print"/>
          <a:srcRect/>
          <a:stretch>
            <a:fillRect/>
          </a:stretch>
        </p:blipFill>
        <p:spPr bwMode="auto">
          <a:xfrm>
            <a:off x="4572000" y="2286000"/>
            <a:ext cx="4191000" cy="2768056"/>
          </a:xfrm>
          <a:prstGeom prst="rect">
            <a:avLst/>
          </a:prstGeom>
          <a:noFill/>
          <a:ln w="9525">
            <a:solidFill>
              <a:schemeClr val="accent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5" name="Content Placeholder 4"/>
          <p:cNvSpPr>
            <a:spLocks noGrp="1"/>
          </p:cNvSpPr>
          <p:nvPr>
            <p:ph idx="1"/>
          </p:nvPr>
        </p:nvSpPr>
        <p:spPr/>
        <p:txBody>
          <a:bodyPr/>
          <a:lstStyle/>
          <a:p>
            <a:r>
              <a:rPr lang="en-US" dirty="0" smtClean="0"/>
              <a:t>Health hazards and morbidities associated with excess oxygen:</a:t>
            </a:r>
          </a:p>
          <a:p>
            <a:pPr lvl="1"/>
            <a:r>
              <a:rPr lang="en-US" dirty="0" smtClean="0"/>
              <a:t>Aging</a:t>
            </a:r>
          </a:p>
          <a:p>
            <a:pPr lvl="1"/>
            <a:r>
              <a:rPr lang="en-US" dirty="0" smtClean="0"/>
              <a:t>DNA damage</a:t>
            </a:r>
          </a:p>
          <a:p>
            <a:pPr lvl="1"/>
            <a:r>
              <a:rPr lang="en-US" dirty="0" smtClean="0"/>
              <a:t>Cancer</a:t>
            </a:r>
          </a:p>
          <a:p>
            <a:pPr lvl="1"/>
            <a:r>
              <a:rPr lang="en-US" dirty="0" smtClean="0"/>
              <a:t>Retinopathy of prematurity (ROP)</a:t>
            </a:r>
          </a:p>
          <a:p>
            <a:pPr lvl="1"/>
            <a:r>
              <a:rPr lang="en-US" dirty="0" err="1" smtClean="0"/>
              <a:t>Bronchopulmonary</a:t>
            </a:r>
            <a:r>
              <a:rPr lang="en-US" dirty="0" smtClean="0"/>
              <a:t> dysplasia (BPD)</a:t>
            </a:r>
            <a:endParaRPr lang="en-US" dirty="0"/>
          </a:p>
        </p:txBody>
      </p:sp>
      <p:sp>
        <p:nvSpPr>
          <p:cNvPr id="6" name="TextBox 5"/>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smtClean="0"/>
              <a:t>Sola A, </a:t>
            </a:r>
            <a:r>
              <a:rPr lang="en-US" sz="1200" dirty="0" err="1" smtClean="0"/>
              <a:t>Rogido</a:t>
            </a:r>
            <a:r>
              <a:rPr lang="en-US" sz="1200" dirty="0" smtClean="0"/>
              <a:t> MR, </a:t>
            </a:r>
            <a:r>
              <a:rPr lang="en-US" sz="1200" dirty="0" err="1" smtClean="0"/>
              <a:t>Deulofeut</a:t>
            </a:r>
            <a:r>
              <a:rPr lang="en-US" sz="1200" dirty="0" smtClean="0"/>
              <a:t> R. Oxygen as a neonatal health hazard: call for détente in clinical practice. </a:t>
            </a:r>
            <a:r>
              <a:rPr lang="en-US" sz="1200" i="1" dirty="0" err="1" smtClean="0"/>
              <a:t>Acta</a:t>
            </a:r>
            <a:r>
              <a:rPr lang="en-US" sz="1200" i="1" dirty="0" smtClean="0"/>
              <a:t> </a:t>
            </a:r>
            <a:r>
              <a:rPr lang="en-US" sz="1200" i="1" dirty="0" err="1" smtClean="0"/>
              <a:t>Pediatrica</a:t>
            </a:r>
            <a:r>
              <a:rPr lang="en-US" sz="1200" dirty="0" smtClean="0"/>
              <a:t>. 2007;96:801-812.</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5" name="Content Placeholder 4"/>
          <p:cNvSpPr>
            <a:spLocks noGrp="1"/>
          </p:cNvSpPr>
          <p:nvPr>
            <p:ph idx="1"/>
          </p:nvPr>
        </p:nvSpPr>
        <p:spPr/>
        <p:txBody>
          <a:bodyPr/>
          <a:lstStyle/>
          <a:p>
            <a:r>
              <a:rPr lang="en-US" dirty="0" smtClean="0"/>
              <a:t>Consequences of neonatal resuscitation with supplemental oxygen:</a:t>
            </a:r>
          </a:p>
          <a:p>
            <a:pPr lvl="1"/>
            <a:r>
              <a:rPr lang="en-US" dirty="0" smtClean="0"/>
              <a:t>Delayed onset of first cry and sustained </a:t>
            </a:r>
            <a:r>
              <a:rPr lang="en-US" smtClean="0"/>
              <a:t>respiratory effort.</a:t>
            </a:r>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srcRect/>
          <a:stretch>
            <a:fillRect/>
          </a:stretch>
        </p:blipFill>
        <p:spPr bwMode="auto">
          <a:xfrm>
            <a:off x="457200" y="1295400"/>
            <a:ext cx="8216533" cy="4521659"/>
          </a:xfrm>
          <a:prstGeom prst="rect">
            <a:avLst/>
          </a:prstGeom>
          <a:noFill/>
          <a:ln w="9525">
            <a:solidFill>
              <a:schemeClr val="accent1"/>
            </a:solidFill>
            <a:miter lim="800000"/>
            <a:headEnd/>
            <a:tailEnd/>
          </a:ln>
          <a:effectLst/>
        </p:spPr>
      </p:pic>
      <p:sp>
        <p:nvSpPr>
          <p:cNvPr id="5" name="TextBox 4"/>
          <p:cNvSpPr txBox="1"/>
          <p:nvPr/>
        </p:nvSpPr>
        <p:spPr>
          <a:xfrm>
            <a:off x="3200400" y="6019800"/>
            <a:ext cx="4267200" cy="646331"/>
          </a:xfrm>
          <a:prstGeom prst="rect">
            <a:avLst/>
          </a:prstGeom>
          <a:solidFill>
            <a:srgbClr val="FFFF00"/>
          </a:solidFill>
          <a:ln>
            <a:solidFill>
              <a:schemeClr val="tx1"/>
            </a:solidFill>
          </a:ln>
        </p:spPr>
        <p:txBody>
          <a:bodyPr wrap="square" rtlCol="0">
            <a:spAutoFit/>
          </a:bodyPr>
          <a:lstStyle/>
          <a:p>
            <a:r>
              <a:rPr lang="en-US" sz="1200" dirty="0" smtClean="0"/>
              <a:t>Martin RJ, </a:t>
            </a:r>
            <a:r>
              <a:rPr lang="en-US" sz="1200" dirty="0" err="1" smtClean="0"/>
              <a:t>Bookatz</a:t>
            </a:r>
            <a:r>
              <a:rPr lang="en-US" sz="1200" dirty="0" smtClean="0"/>
              <a:t> GB, </a:t>
            </a:r>
            <a:r>
              <a:rPr lang="en-US" sz="1200" dirty="0" err="1" smtClean="0"/>
              <a:t>Gelfand</a:t>
            </a:r>
            <a:r>
              <a:rPr lang="en-US" sz="1200" dirty="0" smtClean="0"/>
              <a:t> SL, et al. Consequences of Neonatal Resuscitation with Supplemental Oxygen. </a:t>
            </a:r>
            <a:r>
              <a:rPr lang="en-US" sz="1200" i="1" dirty="0" err="1" smtClean="0"/>
              <a:t>Semin</a:t>
            </a:r>
            <a:r>
              <a:rPr lang="en-US" sz="1200" i="1" dirty="0" smtClean="0"/>
              <a:t> </a:t>
            </a:r>
            <a:r>
              <a:rPr lang="en-US" sz="1200" i="1" dirty="0" err="1" smtClean="0"/>
              <a:t>Perinatol</a:t>
            </a:r>
            <a:r>
              <a:rPr lang="en-US" sz="1200" dirty="0" smtClean="0"/>
              <a:t>. </a:t>
            </a:r>
            <a:r>
              <a:rPr lang="en-US" sz="1200" smtClean="0"/>
              <a:t>2008;32:355-366.</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1,737 depressed neonates:</a:t>
            </a:r>
          </a:p>
          <a:p>
            <a:pPr lvl="1"/>
            <a:r>
              <a:rPr lang="en-US" dirty="0" smtClean="0"/>
              <a:t>881 resuscitated with room air</a:t>
            </a:r>
          </a:p>
          <a:p>
            <a:pPr lvl="1"/>
            <a:r>
              <a:rPr lang="en-US" dirty="0" smtClean="0"/>
              <a:t>856 resuscitated with 100% oxygen</a:t>
            </a:r>
          </a:p>
          <a:p>
            <a:r>
              <a:rPr lang="en-US" dirty="0" smtClean="0"/>
              <a:t>Mortality:</a:t>
            </a:r>
          </a:p>
          <a:p>
            <a:pPr lvl="1"/>
            <a:r>
              <a:rPr lang="en-US" dirty="0" smtClean="0"/>
              <a:t>Room air resuscitation: 8.0%</a:t>
            </a:r>
          </a:p>
          <a:p>
            <a:pPr lvl="1"/>
            <a:r>
              <a:rPr lang="en-US" dirty="0" smtClean="0"/>
              <a:t>100% oxygen resuscitation: 13.0%</a:t>
            </a:r>
          </a:p>
          <a:p>
            <a:r>
              <a:rPr lang="en-US" dirty="0" smtClean="0"/>
              <a:t>Neonatal mortality reduced with room air resuscitation.</a:t>
            </a:r>
          </a:p>
        </p:txBody>
      </p:sp>
      <p:sp>
        <p:nvSpPr>
          <p:cNvPr id="4" name="TextBox 3"/>
          <p:cNvSpPr txBox="1"/>
          <p:nvPr/>
        </p:nvSpPr>
        <p:spPr>
          <a:xfrm>
            <a:off x="3352800" y="6019800"/>
            <a:ext cx="4267200" cy="646331"/>
          </a:xfrm>
          <a:prstGeom prst="rect">
            <a:avLst/>
          </a:prstGeom>
          <a:solidFill>
            <a:srgbClr val="FFFF00"/>
          </a:solidFill>
          <a:ln>
            <a:solidFill>
              <a:schemeClr val="tx1"/>
            </a:solidFill>
          </a:ln>
        </p:spPr>
        <p:txBody>
          <a:bodyPr wrap="square" rtlCol="0">
            <a:spAutoFit/>
          </a:bodyPr>
          <a:lstStyle/>
          <a:p>
            <a:r>
              <a:rPr lang="en-US" sz="1200" dirty="0" smtClean="0"/>
              <a:t>Davis PG, Tan A, O’Donnell CP, et al: Resuscitation of newborn infants with 100% oxygen or air: a systematic review and meta-analysis. </a:t>
            </a:r>
            <a:r>
              <a:rPr lang="en-US" sz="1200" i="1" dirty="0" smtClean="0"/>
              <a:t>Lancet</a:t>
            </a:r>
            <a:r>
              <a:rPr lang="en-US" sz="1200" dirty="0" smtClean="0"/>
              <a:t> 364:1329-1333, 2004</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Neonates resuscitated with room air had lower mortality in the first week of life (OR 0.70, 95% CI 0.50-0.98) and at 1 month and beyond (OR 0.63, 95% CI 0.42-0.94).</a:t>
            </a:r>
          </a:p>
          <a:p>
            <a:r>
              <a:rPr lang="en-US" dirty="0" smtClean="0"/>
              <a:t>Room air is superior to 100% oxygen for initial resuscitation.</a:t>
            </a:r>
            <a:endParaRPr lang="en-US" dirty="0"/>
          </a:p>
        </p:txBody>
      </p:sp>
      <p:sp>
        <p:nvSpPr>
          <p:cNvPr id="4" name="TextBox 3"/>
          <p:cNvSpPr txBox="1"/>
          <p:nvPr/>
        </p:nvSpPr>
        <p:spPr>
          <a:xfrm>
            <a:off x="3352800" y="5791200"/>
            <a:ext cx="4267200" cy="646331"/>
          </a:xfrm>
          <a:prstGeom prst="rect">
            <a:avLst/>
          </a:prstGeom>
          <a:solidFill>
            <a:srgbClr val="FFFF00"/>
          </a:solidFill>
          <a:ln>
            <a:solidFill>
              <a:schemeClr val="tx1"/>
            </a:solidFill>
          </a:ln>
        </p:spPr>
        <p:txBody>
          <a:bodyPr wrap="square" rtlCol="0">
            <a:spAutoFit/>
          </a:bodyPr>
          <a:lstStyle/>
          <a:p>
            <a:r>
              <a:rPr lang="en-US" sz="1200" dirty="0" smtClean="0"/>
              <a:t>Rabi Y, Rabi D, Yee W: Room air resuscitation of the depressed newborn: a systematic review and meta-analysis. </a:t>
            </a:r>
            <a:r>
              <a:rPr lang="en-US" sz="1200" i="1" dirty="0" smtClean="0"/>
              <a:t>Resuscitation</a:t>
            </a:r>
            <a:r>
              <a:rPr lang="en-US" sz="1200" dirty="0" smtClean="0"/>
              <a:t> 72:353-363, 2007</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Oxygen is essential for animal life.</a:t>
            </a:r>
            <a:endParaRPr lang="en-US" dirty="0"/>
          </a:p>
        </p:txBody>
      </p:sp>
      <p:pic>
        <p:nvPicPr>
          <p:cNvPr id="5" name="Content Placeholder 4" descr="Jersey-Shore-Cast-MTV-590x393.jpg"/>
          <p:cNvPicPr>
            <a:picLocks noGrp="1" noChangeAspect="1"/>
          </p:cNvPicPr>
          <p:nvPr>
            <p:ph sz="half" idx="2"/>
          </p:nvPr>
        </p:nvPicPr>
        <p:blipFill>
          <a:blip r:embed="rId3">
            <a:extLst>
              <a:ext uri="{28A0092B-C50C-407E-A947-70E740481C1C}">
                <a14:useLocalDpi xmlns:a14="http://schemas.microsoft.com/office/drawing/2010/main" val="0"/>
              </a:ext>
            </a:extLst>
          </a:blip>
          <a:srcRect l="20082" r="20082"/>
          <a:stretch>
            <a:fillRect/>
          </a:stretch>
        </p:blipFill>
        <p:spPr>
          <a:xfrm>
            <a:off x="5105400" y="1676400"/>
            <a:ext cx="3048000" cy="3393057"/>
          </a:xfr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Supplementary oxygen is recommended whenever positive-pressure ventilation is indicated for resuscitation</a:t>
            </a:r>
          </a:p>
          <a:p>
            <a:r>
              <a:rPr lang="en-US" dirty="0" smtClean="0"/>
              <a:t>Free-flow oxygen should be administered to infants who are breathing but have central cyanosis. </a:t>
            </a:r>
            <a:endParaRPr lang="en-US" dirty="0"/>
          </a:p>
        </p:txBody>
      </p:sp>
      <p:sp>
        <p:nvSpPr>
          <p:cNvPr id="4" name="TextBox 3"/>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American Heart Association. 2005 American Heart Association guidelines for cardiopulmonary resuscitation (CPR)  and emergency cardiovascular care (ECC) of pediatric and neonatal patients: pediatric basic life support. </a:t>
            </a:r>
            <a:r>
              <a:rPr lang="en-US" sz="1200" i="1" dirty="0" smtClean="0"/>
              <a:t>Circulation</a:t>
            </a:r>
            <a:r>
              <a:rPr lang="en-US" sz="1200" dirty="0" smtClean="0"/>
              <a:t>. 2005;13:IV1-203.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Although the standard approach to resuscitation is to use 100% oxygen, it is reasonable to begin resuscitation with an oxygen concentration of less than 100% or to start with no supplementary oxygen (i.e., start with room air). </a:t>
            </a:r>
          </a:p>
          <a:p>
            <a:endParaRPr lang="en-US" dirty="0"/>
          </a:p>
        </p:txBody>
      </p:sp>
      <p:sp>
        <p:nvSpPr>
          <p:cNvPr id="4" name="TextBox 3"/>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American Heart Association. 2005 American Heart Association guidelines for cardiopulmonary resuscitation (CPR)  and emergency cardiovascular care (ECC) of pediatric and neonatal patients: pediatric basic life support. </a:t>
            </a:r>
            <a:r>
              <a:rPr lang="en-US" sz="1200" i="1" dirty="0" smtClean="0"/>
              <a:t>Circulation</a:t>
            </a:r>
            <a:r>
              <a:rPr lang="en-US" sz="1200" dirty="0" smtClean="0"/>
              <a:t>. 2005;13:IV1-203.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Neonates</a:t>
            </a:r>
            <a:endParaRPr lang="en-US" dirty="0"/>
          </a:p>
        </p:txBody>
      </p:sp>
      <p:sp>
        <p:nvSpPr>
          <p:cNvPr id="3" name="Content Placeholder 2"/>
          <p:cNvSpPr>
            <a:spLocks noGrp="1"/>
          </p:cNvSpPr>
          <p:nvPr>
            <p:ph idx="1"/>
          </p:nvPr>
        </p:nvSpPr>
        <p:spPr/>
        <p:txBody>
          <a:bodyPr/>
          <a:lstStyle/>
          <a:p>
            <a:r>
              <a:rPr lang="en-US" dirty="0" smtClean="0"/>
              <a:t>If the clinician begins resuscitation with room air, it is recommended that supplementary oxygen be available to use if there is no appreciable improvement within 90 seconds after birth. </a:t>
            </a:r>
            <a:endParaRPr lang="en-US" dirty="0"/>
          </a:p>
        </p:txBody>
      </p:sp>
      <p:sp>
        <p:nvSpPr>
          <p:cNvPr id="4" name="TextBox 3"/>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American Heart Association. 2005 American Heart Association guidelines for cardiopulmonary resuscitation (CPR)  and emergency cardiovascular care (ECC) of pediatric and neonatal patients: pediatric basic life support. </a:t>
            </a:r>
            <a:r>
              <a:rPr lang="en-US" sz="1200" i="1" dirty="0" smtClean="0"/>
              <a:t>Circulation</a:t>
            </a:r>
            <a:r>
              <a:rPr lang="en-US" sz="1200" dirty="0" smtClean="0"/>
              <a:t>. 2005;13:IV1-203.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ACUTE CORONARY SYNDROME</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sp>
        <p:nvSpPr>
          <p:cNvPr id="3" name="Content Placeholder 2"/>
          <p:cNvSpPr>
            <a:spLocks noGrp="1"/>
          </p:cNvSpPr>
          <p:nvPr>
            <p:ph idx="1"/>
          </p:nvPr>
        </p:nvSpPr>
        <p:spPr>
          <a:xfrm>
            <a:off x="228600" y="1600200"/>
            <a:ext cx="8763000" cy="4495800"/>
          </a:xfrm>
        </p:spPr>
        <p:txBody>
          <a:bodyPr/>
          <a:lstStyle/>
          <a:p>
            <a:r>
              <a:rPr lang="en-US" dirty="0" smtClean="0"/>
              <a:t>Potential mechanisms:</a:t>
            </a:r>
          </a:p>
          <a:p>
            <a:pPr lvl="1"/>
            <a:r>
              <a:rPr lang="en-US" dirty="0" smtClean="0"/>
              <a:t>Hyperoxia leads to generation of ROS.</a:t>
            </a:r>
          </a:p>
          <a:p>
            <a:pPr lvl="1"/>
            <a:r>
              <a:rPr lang="en-US" dirty="0" smtClean="0"/>
              <a:t>Vasoconstriction through ATP-sensitive K</a:t>
            </a:r>
            <a:r>
              <a:rPr lang="en-US" baseline="30000" dirty="0" smtClean="0"/>
              <a:t>+</a:t>
            </a:r>
            <a:r>
              <a:rPr lang="en-US" dirty="0" smtClean="0"/>
              <a:t> channels (fall in ATP opens channels).</a:t>
            </a:r>
          </a:p>
          <a:p>
            <a:pPr lvl="1"/>
            <a:r>
              <a:rPr lang="en-US" dirty="0" smtClean="0"/>
              <a:t>Vasoconstriction through L-type </a:t>
            </a:r>
            <a:r>
              <a:rPr lang="en-US" dirty="0" err="1" smtClean="0"/>
              <a:t>Ca</a:t>
            </a:r>
            <a:r>
              <a:rPr lang="en-US" baseline="30000" dirty="0" smtClean="0"/>
              <a:t>++ </a:t>
            </a:r>
            <a:r>
              <a:rPr lang="en-US" dirty="0" smtClean="0"/>
              <a:t>channels (long-acting calcium channels).</a:t>
            </a:r>
          </a:p>
          <a:p>
            <a:pPr lvl="1"/>
            <a:r>
              <a:rPr lang="en-US" dirty="0" smtClean="0"/>
              <a:t>Vasoconstriction through angiotensin II (hyperoxia produces angiotensin I).</a:t>
            </a:r>
          </a:p>
          <a:p>
            <a:pPr lvl="1"/>
            <a:r>
              <a:rPr lang="en-US" dirty="0" smtClean="0"/>
              <a:t>20-HETE release (</a:t>
            </a:r>
            <a:r>
              <a:rPr lang="en-US" dirty="0" err="1" smtClean="0"/>
              <a:t>arachidonic</a:t>
            </a:r>
            <a:r>
              <a:rPr lang="en-US" dirty="0" smtClean="0"/>
              <a:t> acid metabolite) </a:t>
            </a:r>
            <a:endParaRPr lang="en-US" dirty="0"/>
          </a:p>
        </p:txBody>
      </p:sp>
      <p:sp>
        <p:nvSpPr>
          <p:cNvPr id="7" name="TextBox 6"/>
          <p:cNvSpPr txBox="1"/>
          <p:nvPr/>
        </p:nvSpPr>
        <p:spPr>
          <a:xfrm>
            <a:off x="3505200" y="6019800"/>
            <a:ext cx="4038600" cy="646331"/>
          </a:xfrm>
          <a:prstGeom prst="rect">
            <a:avLst/>
          </a:prstGeom>
          <a:solidFill>
            <a:srgbClr val="FFFF00"/>
          </a:solidFill>
        </p:spPr>
        <p:txBody>
          <a:bodyPr wrap="square" rtlCol="0">
            <a:spAutoFit/>
          </a:bodyPr>
          <a:lstStyle/>
          <a:p>
            <a:r>
              <a:rPr lang="en-US" sz="1200" dirty="0" err="1" smtClean="0"/>
              <a:t>Moradkhan</a:t>
            </a:r>
            <a:r>
              <a:rPr lang="en-US" sz="1200" dirty="0" smtClean="0"/>
              <a:t> R, </a:t>
            </a:r>
            <a:r>
              <a:rPr lang="en-US" sz="1200" dirty="0" err="1" smtClean="0"/>
              <a:t>Sinoway</a:t>
            </a:r>
            <a:r>
              <a:rPr lang="en-US" sz="1200" dirty="0" smtClean="0"/>
              <a:t> L. Revisiting the Role of Oxygen Therapy in Cardiac Patients. </a:t>
            </a:r>
            <a:r>
              <a:rPr lang="en-US" sz="1200" i="1" dirty="0" smtClean="0"/>
              <a:t>J Am </a:t>
            </a:r>
            <a:r>
              <a:rPr lang="en-US" sz="1200" i="1" dirty="0" err="1" smtClean="0"/>
              <a:t>Coll</a:t>
            </a:r>
            <a:r>
              <a:rPr lang="en-US" sz="1200" i="1" dirty="0"/>
              <a:t> </a:t>
            </a:r>
            <a:r>
              <a:rPr lang="en-US" sz="1200" i="1" dirty="0" smtClean="0"/>
              <a:t>Cardiol.</a:t>
            </a:r>
            <a:r>
              <a:rPr lang="en-US" sz="1200" dirty="0" smtClean="0"/>
              <a:t>2010;156:1013-1016.</a:t>
            </a:r>
            <a:endParaRPr lang="en-US" sz="1200" dirty="0"/>
          </a:p>
        </p:txBody>
      </p:sp>
    </p:spTree>
    <p:extLst>
      <p:ext uri="{BB962C8B-B14F-4D97-AF65-F5344CB8AC3E}">
        <p14:creationId xmlns:p14="http://schemas.microsoft.com/office/powerpoint/2010/main" val="170948500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pic>
        <p:nvPicPr>
          <p:cNvPr id="4" name="Content Placeholder 3"/>
          <p:cNvPicPr>
            <a:picLocks noGrp="1" noChangeAspect="1"/>
          </p:cNvPicPr>
          <p:nvPr>
            <p:ph idx="1"/>
          </p:nvPr>
        </p:nvPicPr>
        <p:blipFill>
          <a:blip r:embed="rId2"/>
          <a:srcRect t="-19032" b="-19032"/>
          <a:stretch>
            <a:fillRect/>
          </a:stretch>
        </p:blipFill>
        <p:spPr/>
      </p:pic>
      <p:sp>
        <p:nvSpPr>
          <p:cNvPr id="5" name="TextBox 4"/>
          <p:cNvSpPr txBox="1"/>
          <p:nvPr/>
        </p:nvSpPr>
        <p:spPr>
          <a:xfrm>
            <a:off x="2514600" y="5638800"/>
            <a:ext cx="3733800" cy="369332"/>
          </a:xfrm>
          <a:prstGeom prst="rect">
            <a:avLst/>
          </a:prstGeom>
          <a:solidFill>
            <a:schemeClr val="bg1"/>
          </a:solidFill>
        </p:spPr>
        <p:txBody>
          <a:bodyPr wrap="square" rtlCol="0">
            <a:spAutoFit/>
          </a:bodyPr>
          <a:lstStyle/>
          <a:p>
            <a:pPr algn="ctr"/>
            <a:r>
              <a:rPr lang="en-US" dirty="0" smtClean="0"/>
              <a:t>Pulsed Doppler LAD Blood Flow</a:t>
            </a:r>
            <a:endParaRPr lang="en-US" dirty="0"/>
          </a:p>
        </p:txBody>
      </p:sp>
    </p:spTree>
    <p:extLst>
      <p:ext uri="{BB962C8B-B14F-4D97-AF65-F5344CB8AC3E}">
        <p14:creationId xmlns:p14="http://schemas.microsoft.com/office/powerpoint/2010/main" val="308146593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sp>
        <p:nvSpPr>
          <p:cNvPr id="3" name="Content Placeholder 2"/>
          <p:cNvSpPr>
            <a:spLocks noGrp="1"/>
          </p:cNvSpPr>
          <p:nvPr>
            <p:ph idx="1"/>
          </p:nvPr>
        </p:nvSpPr>
        <p:spPr/>
        <p:txBody>
          <a:bodyPr/>
          <a:lstStyle/>
          <a:p>
            <a:r>
              <a:rPr lang="en-US" dirty="0" smtClean="0"/>
              <a:t>“In acute uncomplicated MI, there is no evidence that supplemental oxygen reduces mortality. However, there is no evidence of harm. Further research is required before changes in clinical practice should be recommended.”</a:t>
            </a:r>
          </a:p>
          <a:p>
            <a:pPr>
              <a:buNone/>
            </a:pPr>
            <a:r>
              <a:rPr lang="en-US" dirty="0" smtClean="0"/>
              <a:t> </a:t>
            </a:r>
            <a:endParaRPr lang="en-US" dirty="0"/>
          </a:p>
        </p:txBody>
      </p:sp>
      <p:sp>
        <p:nvSpPr>
          <p:cNvPr id="4" name="TextBox 3"/>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err="1" smtClean="0"/>
              <a:t>Mackway</a:t>
            </a:r>
            <a:r>
              <a:rPr lang="en-US" sz="1200" dirty="0" smtClean="0"/>
              <a:t>-Jones K. Oxygen in uncomplicated myocardial infarction. </a:t>
            </a:r>
            <a:r>
              <a:rPr lang="en-US" sz="1200" i="1" dirty="0" err="1" smtClean="0"/>
              <a:t>Emerg</a:t>
            </a:r>
            <a:r>
              <a:rPr lang="en-US" sz="1200" i="1" dirty="0" smtClean="0"/>
              <a:t> Med J. </a:t>
            </a:r>
            <a:r>
              <a:rPr lang="en-US" sz="1200" dirty="0" smtClean="0"/>
              <a:t>2004;21:75-81.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pic>
        <p:nvPicPr>
          <p:cNvPr id="6" name="Content Placeholder 5"/>
          <p:cNvPicPr>
            <a:picLocks noGrp="1" noChangeAspect="1"/>
          </p:cNvPicPr>
          <p:nvPr>
            <p:ph sz="half" idx="1"/>
          </p:nvPr>
        </p:nvPicPr>
        <p:blipFill>
          <a:blip r:embed="rId2"/>
          <a:srcRect l="18794" r="18794"/>
          <a:stretch>
            <a:fillRect/>
          </a:stretch>
        </p:blipFill>
        <p:spPr/>
      </p:pic>
      <p:sp>
        <p:nvSpPr>
          <p:cNvPr id="5" name="Content Placeholder 4"/>
          <p:cNvSpPr>
            <a:spLocks noGrp="1"/>
          </p:cNvSpPr>
          <p:nvPr>
            <p:ph sz="half" idx="2"/>
          </p:nvPr>
        </p:nvSpPr>
        <p:spPr/>
        <p:txBody>
          <a:bodyPr/>
          <a:lstStyle/>
          <a:p>
            <a:r>
              <a:rPr lang="en-US" dirty="0" smtClean="0"/>
              <a:t>Hyperoxia decreases mean coronary blood flow.</a:t>
            </a:r>
            <a:endParaRPr lang="en-US" dirty="0"/>
          </a:p>
        </p:txBody>
      </p:sp>
      <p:sp>
        <p:nvSpPr>
          <p:cNvPr id="7" name="TextBox 6"/>
          <p:cNvSpPr txBox="1"/>
          <p:nvPr/>
        </p:nvSpPr>
        <p:spPr>
          <a:xfrm>
            <a:off x="4724400" y="4572000"/>
            <a:ext cx="4038600" cy="646331"/>
          </a:xfrm>
          <a:prstGeom prst="rect">
            <a:avLst/>
          </a:prstGeom>
          <a:solidFill>
            <a:srgbClr val="FFFF00"/>
          </a:solidFill>
        </p:spPr>
        <p:txBody>
          <a:bodyPr wrap="square" rtlCol="0">
            <a:spAutoFit/>
          </a:bodyPr>
          <a:lstStyle/>
          <a:p>
            <a:r>
              <a:rPr lang="en-US" sz="1200" dirty="0" smtClean="0"/>
              <a:t>Farquhar H, </a:t>
            </a:r>
            <a:r>
              <a:rPr lang="en-US" sz="1200" dirty="0" err="1" smtClean="0"/>
              <a:t>Weatherall</a:t>
            </a:r>
            <a:r>
              <a:rPr lang="en-US" sz="1200" dirty="0" smtClean="0"/>
              <a:t> M, </a:t>
            </a:r>
            <a:r>
              <a:rPr lang="en-US" sz="1200" dirty="0" err="1" smtClean="0"/>
              <a:t>Wijesimghe</a:t>
            </a:r>
            <a:r>
              <a:rPr lang="en-US" sz="1200" dirty="0" smtClean="0"/>
              <a:t> M et al. Systematic review of studies of the effect of hyperoxia on coronary blood flow. </a:t>
            </a:r>
            <a:r>
              <a:rPr lang="en-US" sz="1200" i="1" dirty="0" smtClean="0"/>
              <a:t>Am Heart J.</a:t>
            </a:r>
            <a:r>
              <a:rPr lang="en-US" sz="1200" dirty="0" smtClean="0"/>
              <a:t> 2009;158:371-377.</a:t>
            </a:r>
            <a:endParaRPr lang="en-US" sz="1200" dirty="0"/>
          </a:p>
        </p:txBody>
      </p:sp>
    </p:spTree>
    <p:extLst>
      <p:ext uri="{BB962C8B-B14F-4D97-AF65-F5344CB8AC3E}">
        <p14:creationId xmlns:p14="http://schemas.microsoft.com/office/powerpoint/2010/main" val="34763024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sp>
        <p:nvSpPr>
          <p:cNvPr id="5" name="Content Placeholder 4"/>
          <p:cNvSpPr>
            <a:spLocks noGrp="1"/>
          </p:cNvSpPr>
          <p:nvPr>
            <p:ph sz="half" idx="2"/>
          </p:nvPr>
        </p:nvSpPr>
        <p:spPr/>
        <p:txBody>
          <a:bodyPr/>
          <a:lstStyle/>
          <a:p>
            <a:r>
              <a:rPr lang="en-US" dirty="0" smtClean="0"/>
              <a:t>Hyperoxia increases coronary artery resistance.</a:t>
            </a:r>
            <a:endParaRPr lang="en-US" dirty="0"/>
          </a:p>
        </p:txBody>
      </p:sp>
      <p:sp>
        <p:nvSpPr>
          <p:cNvPr id="7" name="TextBox 6"/>
          <p:cNvSpPr txBox="1"/>
          <p:nvPr/>
        </p:nvSpPr>
        <p:spPr>
          <a:xfrm>
            <a:off x="4724400" y="4572000"/>
            <a:ext cx="4038600" cy="646331"/>
          </a:xfrm>
          <a:prstGeom prst="rect">
            <a:avLst/>
          </a:prstGeom>
          <a:solidFill>
            <a:srgbClr val="FFFF00"/>
          </a:solidFill>
        </p:spPr>
        <p:txBody>
          <a:bodyPr wrap="square" rtlCol="0">
            <a:spAutoFit/>
          </a:bodyPr>
          <a:lstStyle/>
          <a:p>
            <a:r>
              <a:rPr lang="en-US" sz="1200" dirty="0" smtClean="0"/>
              <a:t>Farquhar H, </a:t>
            </a:r>
            <a:r>
              <a:rPr lang="en-US" sz="1200" dirty="0" err="1" smtClean="0"/>
              <a:t>Weatherall</a:t>
            </a:r>
            <a:r>
              <a:rPr lang="en-US" sz="1200" dirty="0" smtClean="0"/>
              <a:t> M, </a:t>
            </a:r>
            <a:r>
              <a:rPr lang="en-US" sz="1200" dirty="0" err="1" smtClean="0"/>
              <a:t>Wijesimghe</a:t>
            </a:r>
            <a:r>
              <a:rPr lang="en-US" sz="1200" dirty="0" smtClean="0"/>
              <a:t> M et al. Systematic review of studies of the effect of hyperoxia on coronary blood flow. </a:t>
            </a:r>
            <a:r>
              <a:rPr lang="en-US" sz="1200" i="1" dirty="0" smtClean="0"/>
              <a:t>Am Heart J.</a:t>
            </a:r>
            <a:r>
              <a:rPr lang="en-US" sz="1200" dirty="0" smtClean="0"/>
              <a:t> 2009;158:371-377.</a:t>
            </a:r>
            <a:endParaRPr lang="en-US" sz="1200" dirty="0"/>
          </a:p>
        </p:txBody>
      </p:sp>
      <p:pic>
        <p:nvPicPr>
          <p:cNvPr id="9" name="Content Placeholder 8"/>
          <p:cNvPicPr>
            <a:picLocks noGrp="1" noChangeAspect="1"/>
          </p:cNvPicPr>
          <p:nvPr>
            <p:ph sz="half" idx="1"/>
          </p:nvPr>
        </p:nvPicPr>
        <p:blipFill>
          <a:blip r:embed="rId2"/>
          <a:srcRect t="-11882" b="-11882"/>
          <a:stretch>
            <a:fillRect/>
          </a:stretch>
        </p:blipFill>
        <p:spPr/>
      </p:pic>
    </p:spTree>
    <p:extLst>
      <p:ext uri="{BB962C8B-B14F-4D97-AF65-F5344CB8AC3E}">
        <p14:creationId xmlns:p14="http://schemas.microsoft.com/office/powerpoint/2010/main" val="292233771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sp>
        <p:nvSpPr>
          <p:cNvPr id="5" name="Content Placeholder 4"/>
          <p:cNvSpPr>
            <a:spLocks noGrp="1"/>
          </p:cNvSpPr>
          <p:nvPr>
            <p:ph sz="half" idx="2"/>
          </p:nvPr>
        </p:nvSpPr>
        <p:spPr/>
        <p:txBody>
          <a:bodyPr/>
          <a:lstStyle/>
          <a:p>
            <a:r>
              <a:rPr lang="en-US" dirty="0" smtClean="0"/>
              <a:t>Significant reduction in coronary blood blow (8% to 20%),</a:t>
            </a:r>
          </a:p>
          <a:p>
            <a:r>
              <a:rPr lang="en-US" dirty="0" smtClean="0"/>
              <a:t>Increase in coronary arterial resistance (22% to 41%).</a:t>
            </a:r>
            <a:endParaRPr lang="en-US" dirty="0"/>
          </a:p>
        </p:txBody>
      </p:sp>
      <p:sp>
        <p:nvSpPr>
          <p:cNvPr id="7" name="TextBox 6"/>
          <p:cNvSpPr txBox="1"/>
          <p:nvPr/>
        </p:nvSpPr>
        <p:spPr>
          <a:xfrm>
            <a:off x="4724400" y="5257800"/>
            <a:ext cx="4038600" cy="646331"/>
          </a:xfrm>
          <a:prstGeom prst="rect">
            <a:avLst/>
          </a:prstGeom>
          <a:solidFill>
            <a:srgbClr val="FFFF00"/>
          </a:solidFill>
        </p:spPr>
        <p:txBody>
          <a:bodyPr wrap="square" rtlCol="0">
            <a:spAutoFit/>
          </a:bodyPr>
          <a:lstStyle/>
          <a:p>
            <a:r>
              <a:rPr lang="en-US" sz="1200" dirty="0" smtClean="0"/>
              <a:t>Farquhar H, </a:t>
            </a:r>
            <a:r>
              <a:rPr lang="en-US" sz="1200" dirty="0" err="1" smtClean="0"/>
              <a:t>Weatherall</a:t>
            </a:r>
            <a:r>
              <a:rPr lang="en-US" sz="1200" dirty="0" smtClean="0"/>
              <a:t> M, </a:t>
            </a:r>
            <a:r>
              <a:rPr lang="en-US" sz="1200" dirty="0" err="1" smtClean="0"/>
              <a:t>Wijesimghe</a:t>
            </a:r>
            <a:r>
              <a:rPr lang="en-US" sz="1200" dirty="0" smtClean="0"/>
              <a:t> M et al. Systematic review of studies of the effect of hyperoxia on coronary blood flow. </a:t>
            </a:r>
            <a:r>
              <a:rPr lang="en-US" sz="1200" i="1" dirty="0" smtClean="0"/>
              <a:t>Am Heart J.</a:t>
            </a:r>
            <a:r>
              <a:rPr lang="en-US" sz="1200" dirty="0" smtClean="0"/>
              <a:t> 2009;158:371-377.</a:t>
            </a:r>
            <a:endParaRPr lang="en-US" sz="1200" dirty="0"/>
          </a:p>
        </p:txBody>
      </p:sp>
      <p:pic>
        <p:nvPicPr>
          <p:cNvPr id="4" name="Content Placeholder 3" descr="Oxygen.jpg"/>
          <p:cNvPicPr>
            <a:picLocks noGrp="1" noChangeAspect="1"/>
          </p:cNvPicPr>
          <p:nvPr>
            <p:ph sz="half" idx="1"/>
          </p:nvPr>
        </p:nvPicPr>
        <p:blipFill>
          <a:blip r:embed="rId2">
            <a:extLst>
              <a:ext uri="{28A0092B-C50C-407E-A947-70E740481C1C}">
                <a14:useLocalDpi xmlns:a14="http://schemas.microsoft.com/office/drawing/2010/main" val="0"/>
              </a:ext>
            </a:extLst>
          </a:blip>
          <a:srcRect t="-19575" b="-19575"/>
          <a:stretch>
            <a:fillRect/>
          </a:stretch>
        </p:blipFill>
        <p:spPr/>
      </p:pic>
    </p:spTree>
    <p:extLst>
      <p:ext uri="{BB962C8B-B14F-4D97-AF65-F5344CB8AC3E}">
        <p14:creationId xmlns:p14="http://schemas.microsoft.com/office/powerpoint/2010/main" val="11871757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Oxygen therapy has always been a major component of prehospital and emergency care for decades.</a:t>
            </a:r>
            <a:endParaRPr lang="en-US" dirty="0"/>
          </a:p>
        </p:txBody>
      </p:sp>
      <p:sp>
        <p:nvSpPr>
          <p:cNvPr id="6" name="Content Placeholder 5"/>
          <p:cNvSpPr>
            <a:spLocks noGrp="1"/>
          </p:cNvSpPr>
          <p:nvPr>
            <p:ph sz="half" idx="2"/>
          </p:nvPr>
        </p:nvSpPr>
        <p:spPr/>
        <p:txBody>
          <a:bodyPr/>
          <a:lstStyle/>
          <a:p>
            <a:endParaRPr lang="en-US"/>
          </a:p>
        </p:txBody>
      </p:sp>
      <p:pic>
        <p:nvPicPr>
          <p:cNvPr id="4098" name="Picture 2"/>
          <p:cNvPicPr>
            <a:picLocks noChangeAspect="1" noChangeArrowheads="1"/>
          </p:cNvPicPr>
          <p:nvPr/>
        </p:nvPicPr>
        <p:blipFill>
          <a:blip r:embed="rId3"/>
          <a:srcRect/>
          <a:stretch>
            <a:fillRect/>
          </a:stretch>
        </p:blipFill>
        <p:spPr bwMode="auto">
          <a:xfrm>
            <a:off x="4648200" y="1600200"/>
            <a:ext cx="2971800" cy="447560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sp>
        <p:nvSpPr>
          <p:cNvPr id="3" name="Content Placeholder 2"/>
          <p:cNvSpPr>
            <a:spLocks noGrp="1"/>
          </p:cNvSpPr>
          <p:nvPr>
            <p:ph sz="half" idx="1"/>
          </p:nvPr>
        </p:nvSpPr>
        <p:spPr>
          <a:xfrm>
            <a:off x="457200" y="1600200"/>
            <a:ext cx="4953000" cy="4495800"/>
          </a:xfrm>
        </p:spPr>
        <p:txBody>
          <a:bodyPr/>
          <a:lstStyle/>
          <a:p>
            <a:r>
              <a:rPr lang="en-US" dirty="0"/>
              <a:t>16 healthy volunteers inhaled O</a:t>
            </a:r>
            <a:r>
              <a:rPr lang="en-US" baseline="-25000" dirty="0"/>
              <a:t>2</a:t>
            </a:r>
            <a:r>
              <a:rPr lang="en-US" dirty="0"/>
              <a:t> at:</a:t>
            </a:r>
          </a:p>
          <a:p>
            <a:pPr lvl="1"/>
            <a:r>
              <a:rPr lang="en-US" dirty="0"/>
              <a:t>1, 8, and 15 LPM</a:t>
            </a:r>
          </a:p>
          <a:p>
            <a:r>
              <a:rPr lang="en-US" dirty="0" smtClean="0"/>
              <a:t>Cardiac 1.5 </a:t>
            </a:r>
            <a:r>
              <a:rPr lang="en-US" dirty="0"/>
              <a:t>T MRI scan measured:</a:t>
            </a:r>
          </a:p>
          <a:p>
            <a:pPr lvl="1"/>
            <a:r>
              <a:rPr lang="en-US" dirty="0"/>
              <a:t>SV</a:t>
            </a:r>
          </a:p>
          <a:p>
            <a:pPr lvl="1"/>
            <a:r>
              <a:rPr lang="en-US" dirty="0"/>
              <a:t>CO</a:t>
            </a:r>
          </a:p>
          <a:p>
            <a:pPr lvl="1"/>
            <a:r>
              <a:rPr lang="en-US" dirty="0"/>
              <a:t>Coronary sinus blood </a:t>
            </a:r>
            <a:r>
              <a:rPr lang="en-US" dirty="0" smtClean="0"/>
              <a:t>flow</a:t>
            </a:r>
          </a:p>
          <a:p>
            <a:pPr lvl="1"/>
            <a:r>
              <a:rPr lang="en-US" dirty="0" smtClean="0"/>
              <a:t>LV perfusion calculated</a:t>
            </a:r>
            <a:endParaRPr lang="en-US" dirty="0"/>
          </a:p>
          <a:p>
            <a:endParaRPr lang="en-US" dirty="0"/>
          </a:p>
        </p:txBody>
      </p:sp>
      <p:pic>
        <p:nvPicPr>
          <p:cNvPr id="7" name="Content Placeholder 6"/>
          <p:cNvPicPr>
            <a:picLocks noGrp="1" noChangeAspect="1"/>
          </p:cNvPicPr>
          <p:nvPr>
            <p:ph sz="half" idx="2"/>
          </p:nvPr>
        </p:nvPicPr>
        <p:blipFill>
          <a:blip r:embed="rId2"/>
          <a:srcRect l="5085" r="5085"/>
          <a:stretch>
            <a:fillRect/>
          </a:stretch>
        </p:blipFill>
        <p:spPr>
          <a:xfrm>
            <a:off x="6096000" y="1904999"/>
            <a:ext cx="1981200" cy="2205487"/>
          </a:xfrm>
        </p:spPr>
      </p:pic>
      <p:sp>
        <p:nvSpPr>
          <p:cNvPr id="6" name="TextBox 5"/>
          <p:cNvSpPr txBox="1"/>
          <p:nvPr/>
        </p:nvSpPr>
        <p:spPr>
          <a:xfrm>
            <a:off x="4953000" y="5486400"/>
            <a:ext cx="3048000" cy="1200329"/>
          </a:xfrm>
          <a:prstGeom prst="rect">
            <a:avLst/>
          </a:prstGeom>
          <a:solidFill>
            <a:srgbClr val="FFFF00"/>
          </a:solidFill>
        </p:spPr>
        <p:txBody>
          <a:bodyPr wrap="square" rtlCol="0">
            <a:spAutoFit/>
          </a:bodyPr>
          <a:lstStyle/>
          <a:p>
            <a:r>
              <a:rPr lang="en-US" sz="1200" dirty="0" err="1" smtClean="0"/>
              <a:t>Bodetoft</a:t>
            </a:r>
            <a:r>
              <a:rPr lang="en-US" sz="1200" dirty="0" smtClean="0"/>
              <a:t> S, </a:t>
            </a:r>
            <a:r>
              <a:rPr lang="en-US" sz="1200" dirty="0" err="1" smtClean="0"/>
              <a:t>Carlsson</a:t>
            </a:r>
            <a:r>
              <a:rPr lang="en-US" sz="1200" dirty="0" smtClean="0"/>
              <a:t> M, </a:t>
            </a:r>
            <a:r>
              <a:rPr lang="en-US" sz="1200" dirty="0" err="1" smtClean="0"/>
              <a:t>Arheden</a:t>
            </a:r>
            <a:r>
              <a:rPr lang="en-US" sz="1200" dirty="0" smtClean="0"/>
              <a:t> H, </a:t>
            </a:r>
            <a:r>
              <a:rPr lang="en-US" sz="1200" dirty="0" err="1" smtClean="0"/>
              <a:t>Eklund</a:t>
            </a:r>
            <a:r>
              <a:rPr lang="en-US" sz="1200" dirty="0" smtClean="0"/>
              <a:t> U. Effects of oxygen inhalation on cardiac output, coronary blood flow and oxygen delivery in health individuals , assessed with MRI. </a:t>
            </a:r>
            <a:r>
              <a:rPr lang="en-US" sz="1200" i="1" dirty="0" err="1" smtClean="0"/>
              <a:t>Eur</a:t>
            </a:r>
            <a:r>
              <a:rPr lang="en-US" sz="1200" i="1" dirty="0" smtClean="0"/>
              <a:t> J </a:t>
            </a:r>
            <a:r>
              <a:rPr lang="en-US" sz="1200" i="1" dirty="0" err="1" smtClean="0"/>
              <a:t>Emerg</a:t>
            </a:r>
            <a:r>
              <a:rPr lang="en-US" sz="1200" i="1" dirty="0" smtClean="0"/>
              <a:t> Med.</a:t>
            </a:r>
            <a:r>
              <a:rPr lang="en-US" sz="1200" dirty="0" smtClean="0"/>
              <a:t> 2011;18:25-30.</a:t>
            </a:r>
            <a:endParaRPr lang="en-US" sz="1200" dirty="0"/>
          </a:p>
        </p:txBody>
      </p:sp>
    </p:spTree>
    <p:extLst>
      <p:ext uri="{BB962C8B-B14F-4D97-AF65-F5344CB8AC3E}">
        <p14:creationId xmlns:p14="http://schemas.microsoft.com/office/powerpoint/2010/main" val="229066253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pic>
        <p:nvPicPr>
          <p:cNvPr id="5" name="Content Placeholder 4"/>
          <p:cNvPicPr>
            <a:picLocks noGrp="1" noChangeAspect="1"/>
          </p:cNvPicPr>
          <p:nvPr>
            <p:ph sz="half" idx="1"/>
          </p:nvPr>
        </p:nvPicPr>
        <p:blipFill>
          <a:blip r:embed="rId2"/>
          <a:srcRect l="-11001" r="-11001"/>
          <a:stretch>
            <a:fillRect/>
          </a:stretch>
        </p:blipFill>
        <p:spPr/>
      </p:pic>
      <p:pic>
        <p:nvPicPr>
          <p:cNvPr id="6" name="Content Placeholder 5"/>
          <p:cNvPicPr>
            <a:picLocks noGrp="1" noChangeAspect="1"/>
          </p:cNvPicPr>
          <p:nvPr>
            <p:ph sz="half" idx="2"/>
          </p:nvPr>
        </p:nvPicPr>
        <p:blipFill>
          <a:blip r:embed="rId3"/>
          <a:srcRect l="-17708" r="-17708"/>
          <a:stretch>
            <a:fillRect/>
          </a:stretch>
        </p:blipFill>
        <p:spPr/>
      </p:pic>
    </p:spTree>
    <p:extLst>
      <p:ext uri="{BB962C8B-B14F-4D97-AF65-F5344CB8AC3E}">
        <p14:creationId xmlns:p14="http://schemas.microsoft.com/office/powerpoint/2010/main" val="257187537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a:t>
            </a:r>
            <a:r>
              <a:rPr lang="en-US" smtClean="0"/>
              <a:t>Coronary Syndrome</a:t>
            </a:r>
            <a:endParaRPr lang="en-US"/>
          </a:p>
        </p:txBody>
      </p:sp>
      <p:pic>
        <p:nvPicPr>
          <p:cNvPr id="5" name="Content Placeholder 4"/>
          <p:cNvPicPr>
            <a:picLocks noGrp="1" noChangeAspect="1"/>
          </p:cNvPicPr>
          <p:nvPr>
            <p:ph sz="half" idx="1"/>
          </p:nvPr>
        </p:nvPicPr>
        <p:blipFill>
          <a:blip r:embed="rId2"/>
          <a:srcRect t="-35662" b="-35662"/>
          <a:stretch>
            <a:fillRect/>
          </a:stretch>
        </p:blipFill>
        <p:spPr/>
      </p:pic>
      <p:sp>
        <p:nvSpPr>
          <p:cNvPr id="4" name="Content Placeholder 3"/>
          <p:cNvSpPr>
            <a:spLocks noGrp="1"/>
          </p:cNvSpPr>
          <p:nvPr>
            <p:ph sz="half" idx="2"/>
          </p:nvPr>
        </p:nvSpPr>
        <p:spPr/>
        <p:txBody>
          <a:bodyPr/>
          <a:lstStyle/>
          <a:p>
            <a:r>
              <a:rPr lang="en-US" dirty="0" smtClean="0"/>
              <a:t>O</a:t>
            </a:r>
            <a:r>
              <a:rPr lang="en-US" baseline="-25000" dirty="0" smtClean="0"/>
              <a:t>2</a:t>
            </a:r>
            <a:r>
              <a:rPr lang="en-US" dirty="0" smtClean="0"/>
              <a:t> administration decreases CO, LV perfusion and systemic and coronary O</a:t>
            </a:r>
            <a:r>
              <a:rPr lang="en-US" baseline="-25000" dirty="0" smtClean="0"/>
              <a:t>2</a:t>
            </a:r>
            <a:r>
              <a:rPr lang="en-US" dirty="0" smtClean="0"/>
              <a:t> delivery in healthy volunteers.</a:t>
            </a:r>
            <a:endParaRPr lang="en-US" dirty="0"/>
          </a:p>
        </p:txBody>
      </p:sp>
    </p:spTree>
    <p:extLst>
      <p:ext uri="{BB962C8B-B14F-4D97-AF65-F5344CB8AC3E}">
        <p14:creationId xmlns:p14="http://schemas.microsoft.com/office/powerpoint/2010/main" val="105939726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Coronary Syndrome</a:t>
            </a:r>
            <a:endParaRPr lang="en-US" dirty="0"/>
          </a:p>
        </p:txBody>
      </p:sp>
      <p:pic>
        <p:nvPicPr>
          <p:cNvPr id="7" name="Content Placeholder 6"/>
          <p:cNvPicPr>
            <a:picLocks noGrp="1" noChangeAspect="1"/>
          </p:cNvPicPr>
          <p:nvPr>
            <p:ph sz="half" idx="1"/>
          </p:nvPr>
        </p:nvPicPr>
        <p:blipFill>
          <a:blip r:embed="rId2"/>
          <a:srcRect l="-13095" r="-13095"/>
          <a:stretch>
            <a:fillRect/>
          </a:stretch>
        </p:blipFill>
        <p:spPr>
          <a:xfrm>
            <a:off x="457200" y="1600200"/>
            <a:ext cx="4038600" cy="3733800"/>
          </a:xfrm>
        </p:spPr>
      </p:pic>
      <p:sp>
        <p:nvSpPr>
          <p:cNvPr id="4" name="Content Placeholder 3"/>
          <p:cNvSpPr>
            <a:spLocks noGrp="1"/>
          </p:cNvSpPr>
          <p:nvPr>
            <p:ph sz="half" idx="2"/>
          </p:nvPr>
        </p:nvSpPr>
        <p:spPr/>
        <p:txBody>
          <a:bodyPr/>
          <a:lstStyle/>
          <a:p>
            <a:r>
              <a:rPr lang="en-US" dirty="0" smtClean="0"/>
              <a:t>“There is no evidence from </a:t>
            </a:r>
            <a:r>
              <a:rPr lang="en-US" dirty="0" err="1" smtClean="0"/>
              <a:t>randomised</a:t>
            </a:r>
            <a:r>
              <a:rPr lang="en-US" dirty="0" smtClean="0"/>
              <a:t> controlled trials to support the routine use of inhaled oxygen in patients with AMI.”</a:t>
            </a:r>
            <a:endParaRPr lang="en-US" dirty="0"/>
          </a:p>
        </p:txBody>
      </p:sp>
      <p:sp>
        <p:nvSpPr>
          <p:cNvPr id="6" name="TextBox 5"/>
          <p:cNvSpPr txBox="1"/>
          <p:nvPr/>
        </p:nvSpPr>
        <p:spPr>
          <a:xfrm>
            <a:off x="533400" y="5562600"/>
            <a:ext cx="4038600" cy="646331"/>
          </a:xfrm>
          <a:prstGeom prst="rect">
            <a:avLst/>
          </a:prstGeom>
          <a:solidFill>
            <a:srgbClr val="FFFF00"/>
          </a:solidFill>
        </p:spPr>
        <p:txBody>
          <a:bodyPr wrap="square" rtlCol="0">
            <a:spAutoFit/>
          </a:bodyPr>
          <a:lstStyle/>
          <a:p>
            <a:r>
              <a:rPr lang="en-US" sz="1200" dirty="0" smtClean="0"/>
              <a:t>Cabello JB, Burls A, </a:t>
            </a:r>
            <a:r>
              <a:rPr lang="en-US" sz="1200" dirty="0" err="1" smtClean="0"/>
              <a:t>Emparanza</a:t>
            </a:r>
            <a:r>
              <a:rPr lang="en-US" sz="1200" dirty="0" smtClean="0"/>
              <a:t> et al. Oxygen therapy for acute myocardial infarction. </a:t>
            </a:r>
            <a:r>
              <a:rPr lang="en-US" sz="1200" i="1" dirty="0" smtClean="0"/>
              <a:t>Cochrane Database of Systematic Reviews.</a:t>
            </a:r>
            <a:r>
              <a:rPr lang="en-US" sz="1200" dirty="0" smtClean="0"/>
              <a:t> 2010;6:Art Number: CD007160</a:t>
            </a:r>
            <a:endParaRPr lang="en-US" sz="1200" dirty="0"/>
          </a:p>
        </p:txBody>
      </p:sp>
    </p:spTree>
    <p:extLst>
      <p:ext uri="{BB962C8B-B14F-4D97-AF65-F5344CB8AC3E}">
        <p14:creationId xmlns:p14="http://schemas.microsoft.com/office/powerpoint/2010/main" val="269455686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POST-CARDIAC ARREST</a:t>
            </a:r>
            <a:endParaRPr lang="en-US"/>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sp>
        <p:nvSpPr>
          <p:cNvPr id="5" name="Content Placeholder 4"/>
          <p:cNvSpPr>
            <a:spLocks noGrp="1"/>
          </p:cNvSpPr>
          <p:nvPr>
            <p:ph idx="1"/>
          </p:nvPr>
        </p:nvSpPr>
        <p:spPr/>
        <p:txBody>
          <a:bodyPr/>
          <a:lstStyle/>
          <a:p>
            <a:r>
              <a:rPr lang="en-US" dirty="0" smtClean="0"/>
              <a:t>Post-cardiac arrest brain injury is a common cause of morbidity and mortality.</a:t>
            </a:r>
          </a:p>
          <a:p>
            <a:pPr lvl="1"/>
            <a:r>
              <a:rPr lang="en-US" smtClean="0"/>
              <a:t>68</a:t>
            </a:r>
            <a:r>
              <a:rPr lang="en-US" dirty="0" smtClean="0"/>
              <a:t>% of out-of-hospital cardiac arrests</a:t>
            </a:r>
          </a:p>
          <a:p>
            <a:pPr lvl="1"/>
            <a:r>
              <a:rPr lang="en-US" dirty="0" smtClean="0"/>
              <a:t>23% of in-hospital cardiac arrests</a:t>
            </a:r>
          </a:p>
          <a:p>
            <a:r>
              <a:rPr lang="en-US" dirty="0" smtClean="0"/>
              <a:t>Causes:</a:t>
            </a:r>
          </a:p>
          <a:p>
            <a:pPr lvl="1"/>
            <a:r>
              <a:rPr lang="en-US" dirty="0" smtClean="0"/>
              <a:t>Limited tolerance of ischemia</a:t>
            </a:r>
          </a:p>
          <a:p>
            <a:pPr lvl="1"/>
            <a:r>
              <a:rPr lang="en-US" dirty="0" smtClean="0"/>
              <a:t>Unique response to reperfusion</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sp>
        <p:nvSpPr>
          <p:cNvPr id="3" name="Content Placeholder 2"/>
          <p:cNvSpPr>
            <a:spLocks noGrp="1"/>
          </p:cNvSpPr>
          <p:nvPr>
            <p:ph idx="1"/>
          </p:nvPr>
        </p:nvSpPr>
        <p:spPr/>
        <p:txBody>
          <a:bodyPr/>
          <a:lstStyle/>
          <a:p>
            <a:r>
              <a:rPr lang="en-US" dirty="0" smtClean="0"/>
              <a:t>Burst of ROS has been observed in </a:t>
            </a:r>
            <a:r>
              <a:rPr lang="en-US" dirty="0" err="1" smtClean="0"/>
              <a:t>cardiomyocytes</a:t>
            </a:r>
            <a:r>
              <a:rPr lang="en-US" dirty="0" smtClean="0"/>
              <a:t> in the first few minutes of reperfusion.</a:t>
            </a:r>
          </a:p>
          <a:p>
            <a:r>
              <a:rPr lang="en-US" dirty="0" smtClean="0"/>
              <a:t>Antioxidants and other </a:t>
            </a:r>
            <a:r>
              <a:rPr lang="en-US" dirty="0" err="1" smtClean="0"/>
              <a:t>cardioprotective</a:t>
            </a:r>
            <a:r>
              <a:rPr lang="en-US" dirty="0" smtClean="0"/>
              <a:t> measures diminish during </a:t>
            </a:r>
            <a:r>
              <a:rPr lang="en-US" smtClean="0"/>
              <a:t>the reperfusion burst.</a:t>
            </a:r>
            <a:endParaRPr lang="en-US"/>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pic>
        <p:nvPicPr>
          <p:cNvPr id="6" name="Content Placeholder 5"/>
          <p:cNvPicPr>
            <a:picLocks noGrp="1" noChangeAspect="1"/>
          </p:cNvPicPr>
          <p:nvPr>
            <p:ph sz="half" idx="1"/>
          </p:nvPr>
        </p:nvPicPr>
        <p:blipFill>
          <a:blip r:embed="rId2"/>
          <a:srcRect t="-33836" b="-33836"/>
          <a:stretch>
            <a:fillRect/>
          </a:stretch>
        </p:blipFill>
        <p:spPr/>
      </p:pic>
      <p:sp>
        <p:nvSpPr>
          <p:cNvPr id="5" name="Content Placeholder 4"/>
          <p:cNvSpPr>
            <a:spLocks noGrp="1"/>
          </p:cNvSpPr>
          <p:nvPr>
            <p:ph sz="half" idx="2"/>
          </p:nvPr>
        </p:nvSpPr>
        <p:spPr/>
        <p:txBody>
          <a:bodyPr/>
          <a:lstStyle/>
          <a:p>
            <a:r>
              <a:rPr lang="en-US" dirty="0" smtClean="0"/>
              <a:t>A new look at hyperoxia in post-cardiac arrest</a:t>
            </a:r>
          </a:p>
          <a:p>
            <a:endParaRPr lang="en-US" dirty="0"/>
          </a:p>
          <a:p>
            <a:endParaRPr lang="en-US" dirty="0"/>
          </a:p>
        </p:txBody>
      </p:sp>
      <p:sp>
        <p:nvSpPr>
          <p:cNvPr id="7" name="TextBox 6"/>
          <p:cNvSpPr txBox="1"/>
          <p:nvPr/>
        </p:nvSpPr>
        <p:spPr>
          <a:xfrm>
            <a:off x="4724400" y="4800600"/>
            <a:ext cx="4038600" cy="830997"/>
          </a:xfrm>
          <a:prstGeom prst="rect">
            <a:avLst/>
          </a:prstGeom>
          <a:solidFill>
            <a:srgbClr val="FFFF00"/>
          </a:solidFill>
        </p:spPr>
        <p:txBody>
          <a:bodyPr wrap="square" rtlCol="0">
            <a:spAutoFit/>
          </a:bodyPr>
          <a:lstStyle/>
          <a:p>
            <a:r>
              <a:rPr lang="en-US" sz="1200" dirty="0" err="1" smtClean="0"/>
              <a:t>Kilgannon</a:t>
            </a:r>
            <a:r>
              <a:rPr lang="en-US" sz="1200" dirty="0" smtClean="0"/>
              <a:t> JH, Jones AE, Shapiro NI. Et al. Association between Arterial Hyperoxia Following Resuscitation From cardiac Arrest and In-Hospital Mortality. </a:t>
            </a:r>
            <a:r>
              <a:rPr lang="en-US" sz="1200" i="1" dirty="0" smtClean="0"/>
              <a:t>JAMA</a:t>
            </a:r>
            <a:r>
              <a:rPr lang="en-US" sz="1200" dirty="0" smtClean="0"/>
              <a:t>. 2010;303:2165-2171.</a:t>
            </a:r>
            <a:endParaRPr lang="en-US" sz="1200" dirty="0"/>
          </a:p>
        </p:txBody>
      </p:sp>
    </p:spTree>
    <p:extLst>
      <p:ext uri="{BB962C8B-B14F-4D97-AF65-F5344CB8AC3E}">
        <p14:creationId xmlns:p14="http://schemas.microsoft.com/office/powerpoint/2010/main" val="202628592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pic>
        <p:nvPicPr>
          <p:cNvPr id="4" name="Content Placeholder 3"/>
          <p:cNvPicPr>
            <a:picLocks noGrp="1" noChangeAspect="1"/>
          </p:cNvPicPr>
          <p:nvPr>
            <p:ph idx="1"/>
          </p:nvPr>
        </p:nvPicPr>
        <p:blipFill>
          <a:blip r:embed="rId2"/>
          <a:srcRect l="-11882" r="-11882"/>
          <a:stretch>
            <a:fillRect/>
          </a:stretch>
        </p:blipFill>
        <p:spPr/>
      </p:pic>
    </p:spTree>
    <p:extLst>
      <p:ext uri="{BB962C8B-B14F-4D97-AF65-F5344CB8AC3E}">
        <p14:creationId xmlns:p14="http://schemas.microsoft.com/office/powerpoint/2010/main" val="139143590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pic>
        <p:nvPicPr>
          <p:cNvPr id="4" name="Content Placeholder 3"/>
          <p:cNvPicPr>
            <a:picLocks noGrp="1" noChangeAspect="1"/>
          </p:cNvPicPr>
          <p:nvPr>
            <p:ph idx="1"/>
          </p:nvPr>
        </p:nvPicPr>
        <p:blipFill>
          <a:blip r:embed="rId2"/>
          <a:srcRect l="-4201" r="-4201"/>
          <a:stretch>
            <a:fillRect/>
          </a:stretch>
        </p:blipFill>
        <p:spPr/>
      </p:pic>
    </p:spTree>
    <p:extLst>
      <p:ext uri="{BB962C8B-B14F-4D97-AF65-F5344CB8AC3E}">
        <p14:creationId xmlns:p14="http://schemas.microsoft.com/office/powerpoint/2010/main" val="6998192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sp>
        <p:nvSpPr>
          <p:cNvPr id="3" name="Content Placeholder 2"/>
          <p:cNvSpPr>
            <a:spLocks noGrp="1"/>
          </p:cNvSpPr>
          <p:nvPr>
            <p:ph sz="half" idx="1"/>
          </p:nvPr>
        </p:nvSpPr>
        <p:spPr/>
        <p:txBody>
          <a:bodyPr/>
          <a:lstStyle/>
          <a:p>
            <a:r>
              <a:rPr lang="en-US" dirty="0" smtClean="0"/>
              <a:t>In Victorian times, potted plants were brought to hospitalized patients to help increase oxygen levels in the room.</a:t>
            </a:r>
            <a:endParaRPr lang="en-US" dirty="0"/>
          </a:p>
        </p:txBody>
      </p:sp>
      <p:pic>
        <p:nvPicPr>
          <p:cNvPr id="5" name="Content Placeholder 4" descr="hospital+flowers.jpg"/>
          <p:cNvPicPr>
            <a:picLocks noGrp="1" noChangeAspect="1"/>
          </p:cNvPicPr>
          <p:nvPr>
            <p:ph sz="half" idx="2"/>
          </p:nvPr>
        </p:nvPicPr>
        <p:blipFill>
          <a:blip r:embed="rId2">
            <a:extLst>
              <a:ext uri="{28A0092B-C50C-407E-A947-70E740481C1C}">
                <a14:useLocalDpi xmlns:a14="http://schemas.microsoft.com/office/drawing/2010/main" val="0"/>
              </a:ext>
            </a:extLst>
          </a:blip>
          <a:srcRect t="-27847" b="-27847"/>
          <a:stretch>
            <a:fillRect/>
          </a:stretch>
        </p:blipFill>
        <p:spPr/>
      </p:pic>
      <p:pic>
        <p:nvPicPr>
          <p:cNvPr id="6" name="Picture 5" descr="photosynthesis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800600"/>
            <a:ext cx="1866900" cy="1493520"/>
          </a:xfrm>
          <a:prstGeom prst="rect">
            <a:avLst/>
          </a:prstGeom>
        </p:spPr>
      </p:pic>
    </p:spTree>
    <p:extLst>
      <p:ext uri="{BB962C8B-B14F-4D97-AF65-F5344CB8AC3E}">
        <p14:creationId xmlns:p14="http://schemas.microsoft.com/office/powerpoint/2010/main" val="15453950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pic>
        <p:nvPicPr>
          <p:cNvPr id="6" name="Content Placeholder 5"/>
          <p:cNvPicPr>
            <a:picLocks noGrp="1" noChangeAspect="1"/>
          </p:cNvPicPr>
          <p:nvPr>
            <p:ph sz="half" idx="1"/>
          </p:nvPr>
        </p:nvPicPr>
        <p:blipFill>
          <a:blip r:embed="rId2"/>
          <a:srcRect l="-2828" r="-2828"/>
          <a:stretch>
            <a:fillRect/>
          </a:stretch>
        </p:blipFill>
        <p:spPr/>
      </p:pic>
      <p:pic>
        <p:nvPicPr>
          <p:cNvPr id="7" name="Content Placeholder 6" descr="grim_reaper.jpg"/>
          <p:cNvPicPr>
            <a:picLocks noGrp="1" noChangeAspect="1"/>
          </p:cNvPicPr>
          <p:nvPr>
            <p:ph sz="half" idx="2"/>
          </p:nvPr>
        </p:nvPicPr>
        <p:blipFill>
          <a:blip r:embed="rId3">
            <a:extLst>
              <a:ext uri="{28A0092B-C50C-407E-A947-70E740481C1C}">
                <a14:useLocalDpi xmlns:a14="http://schemas.microsoft.com/office/drawing/2010/main" val="0"/>
              </a:ext>
            </a:extLst>
          </a:blip>
          <a:srcRect t="-5660" b="-5660"/>
          <a:stretch>
            <a:fillRect/>
          </a:stretch>
        </p:blipFill>
        <p:spPr/>
      </p:pic>
    </p:spTree>
    <p:extLst>
      <p:ext uri="{BB962C8B-B14F-4D97-AF65-F5344CB8AC3E}">
        <p14:creationId xmlns:p14="http://schemas.microsoft.com/office/powerpoint/2010/main" val="234944968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pic>
        <p:nvPicPr>
          <p:cNvPr id="6" name="Content Placeholder 5"/>
          <p:cNvPicPr>
            <a:picLocks noGrp="1" noChangeAspect="1"/>
          </p:cNvPicPr>
          <p:nvPr>
            <p:ph idx="1"/>
          </p:nvPr>
        </p:nvPicPr>
        <p:blipFill>
          <a:blip r:embed="rId2"/>
          <a:srcRect l="-5760" r="-5760"/>
          <a:stretch>
            <a:fillRect/>
          </a:stretch>
        </p:blipFill>
        <p:spPr/>
      </p:pic>
    </p:spTree>
    <p:extLst>
      <p:ext uri="{BB962C8B-B14F-4D97-AF65-F5344CB8AC3E}">
        <p14:creationId xmlns:p14="http://schemas.microsoft.com/office/powerpoint/2010/main" val="303100657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Post-Cardiac arrest</a:t>
            </a:r>
            <a:endParaRPr lang="en-US" dirty="0"/>
          </a:p>
        </p:txBody>
      </p:sp>
      <p:pic>
        <p:nvPicPr>
          <p:cNvPr id="4" name="Content Placeholder 3" descr="Screen Shot 2014-06-26 at 8.56.29 AM.png"/>
          <p:cNvPicPr>
            <a:picLocks noGrp="1" noChangeAspect="1"/>
          </p:cNvPicPr>
          <p:nvPr>
            <p:ph idx="1"/>
          </p:nvPr>
        </p:nvPicPr>
        <p:blipFill>
          <a:blip r:embed="rId2">
            <a:extLst>
              <a:ext uri="{28A0092B-C50C-407E-A947-70E740481C1C}">
                <a14:useLocalDpi xmlns:a14="http://schemas.microsoft.com/office/drawing/2010/main" val="0"/>
              </a:ext>
            </a:extLst>
          </a:blip>
          <a:srcRect t="-14043" b="-14043"/>
          <a:stretch>
            <a:fillRect/>
          </a:stretch>
        </p:blipFill>
        <p:spPr>
          <a:xfrm>
            <a:off x="457200" y="1066800"/>
            <a:ext cx="8229600" cy="4495800"/>
          </a:xfrm>
        </p:spPr>
      </p:pic>
      <p:sp>
        <p:nvSpPr>
          <p:cNvPr id="5" name="TextBox 4"/>
          <p:cNvSpPr txBox="1"/>
          <p:nvPr/>
        </p:nvSpPr>
        <p:spPr>
          <a:xfrm>
            <a:off x="1295400" y="5638800"/>
            <a:ext cx="6324600" cy="646331"/>
          </a:xfrm>
          <a:prstGeom prst="rect">
            <a:avLst/>
          </a:prstGeom>
          <a:solidFill>
            <a:srgbClr val="FFFF00"/>
          </a:solidFill>
          <a:ln>
            <a:solidFill>
              <a:schemeClr val="tx1"/>
            </a:solidFill>
          </a:ln>
        </p:spPr>
        <p:txBody>
          <a:bodyPr wrap="square" rtlCol="0">
            <a:spAutoFit/>
          </a:bodyPr>
          <a:lstStyle/>
          <a:p>
            <a:r>
              <a:rPr lang="en-US" sz="1200" dirty="0" smtClean="0"/>
              <a:t>Wang C-H, et al. The </a:t>
            </a:r>
            <a:r>
              <a:rPr lang="en-US" sz="1200" dirty="0"/>
              <a:t>effect of hyperoxia on survival following adult cardiac arrest</a:t>
            </a:r>
            <a:r>
              <a:rPr lang="en-US" sz="1200" dirty="0" smtClean="0"/>
              <a:t>: A </a:t>
            </a:r>
            <a:r>
              <a:rPr lang="en-US" sz="1200" dirty="0"/>
              <a:t>systematic review and meta-analysis of observational </a:t>
            </a:r>
            <a:r>
              <a:rPr lang="en-US" sz="1200" dirty="0" smtClean="0"/>
              <a:t>studies. </a:t>
            </a:r>
            <a:r>
              <a:rPr lang="en-US" sz="1200" i="1" dirty="0" smtClean="0"/>
              <a:t>Resuscitation. 2</a:t>
            </a:r>
            <a:r>
              <a:rPr lang="en-US" sz="1200" dirty="0" smtClean="0"/>
              <a:t>014;ePub ahead </a:t>
            </a:r>
            <a:r>
              <a:rPr lang="en-US" sz="1200" smtClean="0"/>
              <a:t>of print.</a:t>
            </a:r>
            <a:endParaRPr lang="en-US" sz="1200" dirty="0"/>
          </a:p>
        </p:txBody>
      </p:sp>
    </p:spTree>
    <p:extLst>
      <p:ext uri="{BB962C8B-B14F-4D97-AF65-F5344CB8AC3E}">
        <p14:creationId xmlns:p14="http://schemas.microsoft.com/office/powerpoint/2010/main" val="372837065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TRAUMA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Trauma</a:t>
            </a:r>
            <a:endParaRPr lang="en-US" dirty="0"/>
          </a:p>
        </p:txBody>
      </p:sp>
      <p:sp>
        <p:nvSpPr>
          <p:cNvPr id="5" name="Content Placeholder 4"/>
          <p:cNvSpPr>
            <a:spLocks noGrp="1"/>
          </p:cNvSpPr>
          <p:nvPr>
            <p:ph idx="1"/>
          </p:nvPr>
        </p:nvSpPr>
        <p:spPr/>
        <p:txBody>
          <a:bodyPr/>
          <a:lstStyle/>
          <a:p>
            <a:r>
              <a:rPr lang="en-US" dirty="0" smtClean="0"/>
              <a:t>Charity Hospital (1/1/2000-9/30/2002):</a:t>
            </a:r>
          </a:p>
          <a:p>
            <a:r>
              <a:rPr lang="en-US" dirty="0" smtClean="0"/>
              <a:t>5,549 trauma patients by EMS</a:t>
            </a:r>
          </a:p>
          <a:p>
            <a:pPr lvl="1"/>
            <a:r>
              <a:rPr lang="en-US" dirty="0" smtClean="0"/>
              <a:t>459 received assisted ventilation and excluded)</a:t>
            </a:r>
          </a:p>
          <a:p>
            <a:pPr lvl="1"/>
            <a:r>
              <a:rPr lang="en-US" dirty="0" smtClean="0"/>
              <a:t>5,090 remaining prehospital patients:</a:t>
            </a:r>
          </a:p>
          <a:p>
            <a:pPr lvl="2"/>
            <a:r>
              <a:rPr lang="en-US" dirty="0" smtClean="0"/>
              <a:t>2,203 (43.3%) received prehospital oxygen</a:t>
            </a:r>
          </a:p>
          <a:p>
            <a:pPr lvl="2"/>
            <a:r>
              <a:rPr lang="en-US" dirty="0" smtClean="0"/>
              <a:t>2,887 (56.7%) did not receive prehospital oxygen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a:t>
            </a:r>
            <a:endParaRPr lang="en-US" dirty="0"/>
          </a:p>
        </p:txBody>
      </p:sp>
      <p:graphicFrame>
        <p:nvGraphicFramePr>
          <p:cNvPr id="4" name="Content Placeholder 3"/>
          <p:cNvGraphicFramePr>
            <a:graphicFrameLocks noGrp="1"/>
          </p:cNvGraphicFramePr>
          <p:nvPr>
            <p:ph idx="1"/>
          </p:nvPr>
        </p:nvGraphicFramePr>
        <p:xfrm>
          <a:off x="1219200" y="2133600"/>
          <a:ext cx="6583680" cy="3048000"/>
        </p:xfrm>
        <a:graphic>
          <a:graphicData uri="http://schemas.openxmlformats.org/drawingml/2006/table">
            <a:tbl>
              <a:tblPr firstRow="1" bandRow="1">
                <a:tableStyleId>{5C22544A-7EE6-4342-B048-85BDC9FD1C3A}</a:tableStyleId>
              </a:tblPr>
              <a:tblGrid>
                <a:gridCol w="1905000"/>
                <a:gridCol w="1386840"/>
                <a:gridCol w="1645920"/>
                <a:gridCol w="1645920"/>
              </a:tblGrid>
              <a:tr h="609600">
                <a:tc gridSpan="4">
                  <a:txBody>
                    <a:bodyPr/>
                    <a:lstStyle/>
                    <a:p>
                      <a:pPr algn="ctr"/>
                      <a:r>
                        <a:rPr lang="en-US" dirty="0" smtClean="0"/>
                        <a:t>Age, ISS and Mortality by Oxygen Device </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09600">
                <a:tc>
                  <a:txBody>
                    <a:bodyPr/>
                    <a:lstStyle/>
                    <a:p>
                      <a:pPr algn="ctr"/>
                      <a:r>
                        <a:rPr lang="en-US" b="1" dirty="0" smtClean="0"/>
                        <a:t>Variable</a:t>
                      </a:r>
                      <a:endParaRPr lang="en-US" b="1" dirty="0"/>
                    </a:p>
                  </a:txBody>
                  <a:tcPr>
                    <a:solidFill>
                      <a:srgbClr val="FFC000"/>
                    </a:solidFill>
                  </a:tcPr>
                </a:tc>
                <a:tc>
                  <a:txBody>
                    <a:bodyPr/>
                    <a:lstStyle/>
                    <a:p>
                      <a:pPr algn="ctr"/>
                      <a:r>
                        <a:rPr lang="en-US" b="1" dirty="0" smtClean="0"/>
                        <a:t>Oxygen</a:t>
                      </a:r>
                      <a:endParaRPr lang="en-US" b="1" dirty="0"/>
                    </a:p>
                  </a:txBody>
                  <a:tcPr>
                    <a:solidFill>
                      <a:srgbClr val="00B050"/>
                    </a:solidFill>
                  </a:tcPr>
                </a:tc>
                <a:tc>
                  <a:txBody>
                    <a:bodyPr/>
                    <a:lstStyle/>
                    <a:p>
                      <a:pPr algn="ctr"/>
                      <a:r>
                        <a:rPr lang="en-US" b="1" dirty="0" smtClean="0"/>
                        <a:t>No Oxygen</a:t>
                      </a:r>
                      <a:endParaRPr lang="en-US" b="1" dirty="0"/>
                    </a:p>
                  </a:txBody>
                  <a:tcPr/>
                </a:tc>
                <a:tc>
                  <a:txBody>
                    <a:bodyPr/>
                    <a:lstStyle/>
                    <a:p>
                      <a:pPr algn="ctr"/>
                      <a:r>
                        <a:rPr lang="en-US" b="1" i="1" dirty="0" smtClean="0"/>
                        <a:t>P</a:t>
                      </a:r>
                      <a:endParaRPr lang="en-US" b="1" i="1" dirty="0"/>
                    </a:p>
                  </a:txBody>
                  <a:tcPr/>
                </a:tc>
              </a:tr>
              <a:tr h="609600">
                <a:tc>
                  <a:txBody>
                    <a:bodyPr/>
                    <a:lstStyle/>
                    <a:p>
                      <a:r>
                        <a:rPr lang="en-US" b="1" dirty="0" smtClean="0"/>
                        <a:t>Age (mean </a:t>
                      </a:r>
                      <a:r>
                        <a:rPr lang="en-US" b="1" dirty="0" smtClean="0">
                          <a:sym typeface="Symbol"/>
                        </a:rPr>
                        <a:t> )</a:t>
                      </a:r>
                      <a:endParaRPr lang="en-US" b="1" dirty="0"/>
                    </a:p>
                  </a:txBody>
                  <a:tcPr>
                    <a:solidFill>
                      <a:srgbClr val="FFC000"/>
                    </a:solidFill>
                  </a:tcPr>
                </a:tc>
                <a:tc>
                  <a:txBody>
                    <a:bodyPr/>
                    <a:lstStyle/>
                    <a:p>
                      <a:pPr algn="ctr"/>
                      <a:r>
                        <a:rPr lang="en-US" dirty="0" smtClean="0"/>
                        <a:t>31.8 </a:t>
                      </a:r>
                      <a:r>
                        <a:rPr lang="en-US" dirty="0" smtClean="0">
                          <a:sym typeface="Symbol"/>
                        </a:rPr>
                        <a:t> </a:t>
                      </a:r>
                      <a:r>
                        <a:rPr lang="en-US" dirty="0" smtClean="0"/>
                        <a:t>16.3</a:t>
                      </a:r>
                      <a:endParaRPr lang="en-US" dirty="0"/>
                    </a:p>
                  </a:txBody>
                  <a:tcPr>
                    <a:solidFill>
                      <a:srgbClr val="00B050"/>
                    </a:solidFill>
                  </a:tcPr>
                </a:tc>
                <a:tc>
                  <a:txBody>
                    <a:bodyPr/>
                    <a:lstStyle/>
                    <a:p>
                      <a:pPr algn="ctr"/>
                      <a:r>
                        <a:rPr lang="en-US" dirty="0" smtClean="0"/>
                        <a:t>31.0 </a:t>
                      </a:r>
                      <a:r>
                        <a:rPr lang="en-US" dirty="0" smtClean="0">
                          <a:sym typeface="Symbol"/>
                        </a:rPr>
                        <a:t> </a:t>
                      </a:r>
                      <a:r>
                        <a:rPr lang="en-US" dirty="0" smtClean="0"/>
                        <a:t>17.3</a:t>
                      </a:r>
                      <a:endParaRPr lang="en-US" dirty="0"/>
                    </a:p>
                  </a:txBody>
                  <a:tcPr/>
                </a:tc>
                <a:tc>
                  <a:txBody>
                    <a:bodyPr/>
                    <a:lstStyle/>
                    <a:p>
                      <a:pPr algn="ctr"/>
                      <a:r>
                        <a:rPr lang="en-US" dirty="0" smtClean="0"/>
                        <a:t>0.0911</a:t>
                      </a:r>
                      <a:endParaRPr lang="en-US" dirty="0"/>
                    </a:p>
                  </a:txBody>
                  <a:tcPr/>
                </a:tc>
              </a:tr>
              <a:tr h="609600">
                <a:tc>
                  <a:txBody>
                    <a:bodyPr/>
                    <a:lstStyle/>
                    <a:p>
                      <a:r>
                        <a:rPr lang="en-US" b="1" dirty="0" smtClean="0"/>
                        <a:t>ISS (mean </a:t>
                      </a:r>
                      <a:r>
                        <a:rPr lang="en-US" b="1" dirty="0" smtClean="0">
                          <a:sym typeface="Symbol"/>
                        </a:rPr>
                        <a:t> )</a:t>
                      </a:r>
                      <a:endParaRPr lang="en-US" b="1" dirty="0"/>
                    </a:p>
                  </a:txBody>
                  <a:tcPr>
                    <a:solidFill>
                      <a:srgbClr val="FFC000"/>
                    </a:solidFill>
                  </a:tcPr>
                </a:tc>
                <a:tc>
                  <a:txBody>
                    <a:bodyPr/>
                    <a:lstStyle/>
                    <a:p>
                      <a:pPr algn="ctr"/>
                      <a:r>
                        <a:rPr lang="en-US" dirty="0" smtClean="0"/>
                        <a:t>7.6 </a:t>
                      </a:r>
                      <a:r>
                        <a:rPr lang="en-US" dirty="0" smtClean="0">
                          <a:sym typeface="Symbol"/>
                        </a:rPr>
                        <a:t> 8.7</a:t>
                      </a:r>
                      <a:endParaRPr lang="en-US" dirty="0"/>
                    </a:p>
                  </a:txBody>
                  <a:tcPr>
                    <a:solidFill>
                      <a:srgbClr val="00B050"/>
                    </a:solidFill>
                  </a:tcPr>
                </a:tc>
                <a:tc>
                  <a:txBody>
                    <a:bodyPr/>
                    <a:lstStyle/>
                    <a:p>
                      <a:pPr algn="ctr"/>
                      <a:r>
                        <a:rPr lang="en-US" dirty="0" smtClean="0"/>
                        <a:t>5.7 </a:t>
                      </a:r>
                      <a:r>
                        <a:rPr lang="en-US" dirty="0" smtClean="0">
                          <a:sym typeface="Symbol"/>
                        </a:rPr>
                        <a:t> 6.0</a:t>
                      </a:r>
                      <a:endParaRPr lang="en-US" dirty="0"/>
                    </a:p>
                  </a:txBody>
                  <a:tcPr/>
                </a:tc>
                <a:tc>
                  <a:txBody>
                    <a:bodyPr/>
                    <a:lstStyle/>
                    <a:p>
                      <a:pPr algn="ctr"/>
                      <a:r>
                        <a:rPr lang="en-US" dirty="0" smtClean="0"/>
                        <a:t>&lt;0.0001</a:t>
                      </a:r>
                      <a:endParaRPr lang="en-US" dirty="0"/>
                    </a:p>
                  </a:txBody>
                  <a:tcPr/>
                </a:tc>
              </a:tr>
              <a:tr h="609600">
                <a:tc>
                  <a:txBody>
                    <a:bodyPr/>
                    <a:lstStyle/>
                    <a:p>
                      <a:r>
                        <a:rPr lang="en-US" b="1" dirty="0" smtClean="0"/>
                        <a:t>Mortality</a:t>
                      </a:r>
                      <a:endParaRPr lang="en-US" b="1" dirty="0"/>
                    </a:p>
                  </a:txBody>
                  <a:tcPr>
                    <a:solidFill>
                      <a:srgbClr val="FFC000"/>
                    </a:solidFill>
                  </a:tcPr>
                </a:tc>
                <a:tc>
                  <a:txBody>
                    <a:bodyPr/>
                    <a:lstStyle/>
                    <a:p>
                      <a:pPr algn="ctr"/>
                      <a:r>
                        <a:rPr lang="en-US" smtClean="0"/>
                        <a:t>2.3%</a:t>
                      </a:r>
                      <a:endParaRPr lang="en-US"/>
                    </a:p>
                  </a:txBody>
                  <a:tcPr>
                    <a:solidFill>
                      <a:srgbClr val="00B050"/>
                    </a:solidFill>
                  </a:tcPr>
                </a:tc>
                <a:tc>
                  <a:txBody>
                    <a:bodyPr/>
                    <a:lstStyle/>
                    <a:p>
                      <a:pPr algn="ctr"/>
                      <a:r>
                        <a:rPr lang="en-US" dirty="0" smtClean="0"/>
                        <a:t>1.1%</a:t>
                      </a:r>
                      <a:endParaRPr lang="en-US" dirty="0"/>
                    </a:p>
                  </a:txBody>
                  <a:tcPr/>
                </a:tc>
                <a:tc>
                  <a:txBody>
                    <a:bodyPr/>
                    <a:lstStyle/>
                    <a:p>
                      <a:pPr algn="ctr"/>
                      <a:r>
                        <a:rPr lang="en-US" dirty="0" smtClean="0"/>
                        <a:t>0.0011</a:t>
                      </a:r>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a:t>
            </a:r>
            <a:endParaRPr lang="en-US" dirty="0"/>
          </a:p>
        </p:txBody>
      </p:sp>
      <p:sp>
        <p:nvSpPr>
          <p:cNvPr id="3" name="Content Placeholder 2"/>
          <p:cNvSpPr>
            <a:spLocks noGrp="1"/>
          </p:cNvSpPr>
          <p:nvPr>
            <p:ph idx="1"/>
          </p:nvPr>
        </p:nvSpPr>
        <p:spPr/>
        <p:txBody>
          <a:bodyPr/>
          <a:lstStyle/>
          <a:p>
            <a:pPr algn="ctr">
              <a:buNone/>
            </a:pPr>
            <a:r>
              <a:rPr lang="en-US" dirty="0" smtClean="0"/>
              <a:t>MORTALITY</a:t>
            </a:r>
            <a:endParaRPr lang="en-US" dirty="0"/>
          </a:p>
        </p:txBody>
      </p:sp>
      <p:graphicFrame>
        <p:nvGraphicFramePr>
          <p:cNvPr id="4" name="Chart 3"/>
          <p:cNvGraphicFramePr/>
          <p:nvPr/>
        </p:nvGraphicFramePr>
        <p:xfrm>
          <a:off x="533400" y="2209800"/>
          <a:ext cx="8153400" cy="3733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a:t>
            </a:r>
            <a:endParaRPr lang="en-US" dirty="0"/>
          </a:p>
        </p:txBody>
      </p:sp>
      <p:sp>
        <p:nvSpPr>
          <p:cNvPr id="3" name="Content Placeholder 2"/>
          <p:cNvSpPr>
            <a:spLocks noGrp="1"/>
          </p:cNvSpPr>
          <p:nvPr>
            <p:ph idx="1"/>
          </p:nvPr>
        </p:nvSpPr>
        <p:spPr/>
        <p:txBody>
          <a:bodyPr/>
          <a:lstStyle/>
          <a:p>
            <a:r>
              <a:rPr lang="en-US" dirty="0" smtClean="0"/>
              <a:t>“Our analysis suggest that there is no survival benefit to the use of supplemental oxygen in the prehospital setting in traumatized patients who do not require mechanical ventilation or airway protection.”</a:t>
            </a:r>
          </a:p>
          <a:p>
            <a:pPr>
              <a:buNone/>
            </a:pPr>
            <a:endParaRPr lang="en-US" dirty="0"/>
          </a:p>
        </p:txBody>
      </p:sp>
      <p:sp>
        <p:nvSpPr>
          <p:cNvPr id="4" name="TextBox 3"/>
          <p:cNvSpPr txBox="1"/>
          <p:nvPr/>
        </p:nvSpPr>
        <p:spPr>
          <a:xfrm>
            <a:off x="1295400" y="5638800"/>
            <a:ext cx="6324600" cy="461665"/>
          </a:xfrm>
          <a:prstGeom prst="rect">
            <a:avLst/>
          </a:prstGeom>
          <a:solidFill>
            <a:srgbClr val="FFFF00"/>
          </a:solidFill>
          <a:ln>
            <a:solidFill>
              <a:schemeClr val="tx1"/>
            </a:solidFill>
          </a:ln>
        </p:spPr>
        <p:txBody>
          <a:bodyPr wrap="square" rtlCol="0">
            <a:spAutoFit/>
          </a:bodyPr>
          <a:lstStyle/>
          <a:p>
            <a:r>
              <a:rPr lang="en-US" sz="1200" dirty="0" err="1" smtClean="0"/>
              <a:t>Stockinger</a:t>
            </a:r>
            <a:r>
              <a:rPr lang="en-US" sz="1200" dirty="0" smtClean="0"/>
              <a:t> ZT, </a:t>
            </a:r>
            <a:r>
              <a:rPr lang="en-US" sz="1200" dirty="0" err="1" smtClean="0"/>
              <a:t>McSwain</a:t>
            </a:r>
            <a:r>
              <a:rPr lang="en-US" sz="1200" dirty="0" smtClean="0"/>
              <a:t> NE. Prehospital Supplemental Oxygen in Trauma Patients: Its Efficacy and Implications for Military Medical Care. </a:t>
            </a:r>
            <a:r>
              <a:rPr lang="en-US" sz="1200" i="1" dirty="0" smtClean="0"/>
              <a:t>Mil Med</a:t>
            </a:r>
            <a:r>
              <a:rPr lang="en-US" sz="1200" dirty="0" smtClean="0"/>
              <a:t>. 2004;169:609-612.</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CARBON MONOXIDE POISONING</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 Poisoning</a:t>
            </a:r>
            <a:endParaRPr lang="en-US" dirty="0"/>
          </a:p>
        </p:txBody>
      </p:sp>
      <p:sp>
        <p:nvSpPr>
          <p:cNvPr id="5" name="Content Placeholder 4"/>
          <p:cNvSpPr>
            <a:spLocks noGrp="1"/>
          </p:cNvSpPr>
          <p:nvPr>
            <p:ph idx="1"/>
          </p:nvPr>
        </p:nvSpPr>
        <p:spPr/>
        <p:txBody>
          <a:bodyPr/>
          <a:lstStyle/>
          <a:p>
            <a:r>
              <a:rPr lang="en-US" dirty="0" smtClean="0"/>
              <a:t>Mechanism of CO poisoning much more complex than once thought.</a:t>
            </a:r>
          </a:p>
          <a:p>
            <a:r>
              <a:rPr lang="en-US" dirty="0" smtClean="0"/>
              <a:t>CO affects all hemeproteins including:</a:t>
            </a:r>
          </a:p>
          <a:p>
            <a:pPr lvl="1"/>
            <a:r>
              <a:rPr lang="en-US" dirty="0" smtClean="0"/>
              <a:t>Hemoglobin</a:t>
            </a:r>
          </a:p>
          <a:p>
            <a:pPr lvl="1"/>
            <a:r>
              <a:rPr lang="en-US" dirty="0" smtClean="0"/>
              <a:t>Myoglobin</a:t>
            </a:r>
          </a:p>
          <a:p>
            <a:pPr lvl="1"/>
            <a:r>
              <a:rPr lang="en-US" dirty="0" smtClean="0"/>
              <a:t>Neuroglobin</a:t>
            </a:r>
          </a:p>
          <a:p>
            <a:pPr lvl="1"/>
            <a:r>
              <a:rPr lang="en-US" dirty="0" smtClean="0"/>
              <a:t>Cytochrome oxidase</a:t>
            </a:r>
          </a:p>
          <a:p>
            <a:r>
              <a:rPr lang="en-US" dirty="0" smtClean="0"/>
              <a:t>Oxidative stress is a known complication: </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al_ECG_Spher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Teal_ECG_Sphere</Template>
  <TotalTime>3716</TotalTime>
  <Words>3663</Words>
  <Application>Microsoft Macintosh PowerPoint</Application>
  <PresentationFormat>On-screen Show (4:3)</PresentationFormat>
  <Paragraphs>508</Paragraphs>
  <Slides>113</Slides>
  <Notes>77</Notes>
  <HiddenSlides>0</HiddenSlides>
  <MMClips>0</MMClips>
  <ScaleCrop>false</ScaleCrop>
  <HeadingPairs>
    <vt:vector size="4" baseType="variant">
      <vt:variant>
        <vt:lpstr>Theme</vt:lpstr>
      </vt:variant>
      <vt:variant>
        <vt:i4>2</vt:i4>
      </vt:variant>
      <vt:variant>
        <vt:lpstr>Slide Titles</vt:lpstr>
      </vt:variant>
      <vt:variant>
        <vt:i4>113</vt:i4>
      </vt:variant>
    </vt:vector>
  </HeadingPairs>
  <TitlesOfParts>
    <vt:vector size="115" baseType="lpstr">
      <vt:lpstr>Teal_ECG_Sphere</vt:lpstr>
      <vt:lpstr>1_Default Design</vt:lpstr>
      <vt:lpstr>Can Oxygen Really Be Bad?</vt:lpstr>
      <vt:lpstr>Oxygen Toxicity</vt:lpstr>
      <vt:lpstr>Current Indications for Oxygen?</vt:lpstr>
      <vt:lpstr>Chemistry Warning</vt:lpstr>
      <vt:lpstr>Oxygen</vt:lpstr>
      <vt:lpstr>Oxygen</vt:lpstr>
      <vt:lpstr>Oxygen</vt:lpstr>
      <vt:lpstr>Oxygen</vt:lpstr>
      <vt:lpstr>Oxygen</vt:lpstr>
      <vt:lpstr>Oxygen</vt:lpstr>
      <vt:lpstr>Oxygen</vt:lpstr>
      <vt:lpstr>Oxygen</vt:lpstr>
      <vt:lpstr>Oxygen</vt:lpstr>
      <vt:lpstr>Oxygen</vt:lpstr>
      <vt:lpstr>Oxygen</vt:lpstr>
      <vt:lpstr>The Chemistry of Oxygen</vt:lpstr>
      <vt:lpstr>The Chemistry of Oxygen</vt:lpstr>
      <vt:lpstr>The Chemistry of Oxygen</vt:lpstr>
      <vt:lpstr>The Chemistry of Oxygen</vt:lpstr>
      <vt:lpstr>The Chemistry of Oxygen</vt:lpstr>
      <vt:lpstr>PowerPoint Presentation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The Chemistry of Oxygen</vt:lpstr>
      <vt:lpstr>REPERFUSION INJURY</vt:lpstr>
      <vt:lpstr>Reperfusion Injury</vt:lpstr>
      <vt:lpstr>Reperfusion Injury</vt:lpstr>
      <vt:lpstr>Reperfusion Injury</vt:lpstr>
      <vt:lpstr>Reperfusion Injury</vt:lpstr>
      <vt:lpstr>Reperfusion Injury</vt:lpstr>
      <vt:lpstr>Reperfusion Injury</vt:lpstr>
      <vt:lpstr>Reperfusion Injury</vt:lpstr>
      <vt:lpstr>Reperfusion Injury</vt:lpstr>
      <vt:lpstr>Reactive Oxygen Species</vt:lpstr>
      <vt:lpstr>Reperfusion Injury</vt:lpstr>
      <vt:lpstr>STROKE</vt:lpstr>
      <vt:lpstr>Stroke</vt:lpstr>
      <vt:lpstr>Stroke</vt:lpstr>
      <vt:lpstr>Stroke</vt:lpstr>
      <vt:lpstr>Stroke</vt:lpstr>
      <vt:lpstr>Lipid Peroxidation</vt:lpstr>
      <vt:lpstr>Stroke</vt:lpstr>
      <vt:lpstr>Stroke</vt:lpstr>
      <vt:lpstr>Stroke</vt:lpstr>
      <vt:lpstr>Stroke</vt:lpstr>
      <vt:lpstr>Stroke</vt:lpstr>
      <vt:lpstr>Stroke</vt:lpstr>
      <vt:lpstr>Stroke</vt:lpstr>
      <vt:lpstr>NEONATES</vt:lpstr>
      <vt:lpstr>Neonates</vt:lpstr>
      <vt:lpstr>Neonates</vt:lpstr>
      <vt:lpstr>Neonates</vt:lpstr>
      <vt:lpstr>PowerPoint Presentation</vt:lpstr>
      <vt:lpstr>Neonates</vt:lpstr>
      <vt:lpstr>Neonates</vt:lpstr>
      <vt:lpstr>Neonates</vt:lpstr>
      <vt:lpstr>Neonates</vt:lpstr>
      <vt:lpstr>Neonates</vt:lpstr>
      <vt:lpstr>ACUTE CORONARY SYNDROME</vt:lpstr>
      <vt:lpstr>Acute Coronary Syndrome</vt:lpstr>
      <vt:lpstr>Acute Coronary Syndrome</vt:lpstr>
      <vt:lpstr>Acute Coronary Syndrome</vt:lpstr>
      <vt:lpstr>Acute Coronary Syndrome</vt:lpstr>
      <vt:lpstr>Acute Coronary Syndrome</vt:lpstr>
      <vt:lpstr>Acute Coronary Syndrome</vt:lpstr>
      <vt:lpstr>Acute Coronary Syndrome</vt:lpstr>
      <vt:lpstr>Acute Coronary Syndrome</vt:lpstr>
      <vt:lpstr>Acute Coronary Syndrome</vt:lpstr>
      <vt:lpstr>Acute Coronary Syndrome</vt:lpstr>
      <vt:lpstr>POST-CARDIAC ARREST</vt:lpstr>
      <vt:lpstr>Post-Cardiac Arrest</vt:lpstr>
      <vt:lpstr>Post-Cardiac Arrest</vt:lpstr>
      <vt:lpstr>Post-Cardiac Arrest</vt:lpstr>
      <vt:lpstr>Post-Cardiac Arrest</vt:lpstr>
      <vt:lpstr>Post-Cardiac Arrest</vt:lpstr>
      <vt:lpstr>Post-Cardiac Arrest</vt:lpstr>
      <vt:lpstr>Post-cardiac Arrest</vt:lpstr>
      <vt:lpstr>Post-Cardiac arrest</vt:lpstr>
      <vt:lpstr>TRAUMA</vt:lpstr>
      <vt:lpstr>Trauma</vt:lpstr>
      <vt:lpstr>Trauma</vt:lpstr>
      <vt:lpstr>Trauma</vt:lpstr>
      <vt:lpstr>Trauma</vt:lpstr>
      <vt:lpstr>CARBON MONOXIDE POISONING</vt:lpstr>
      <vt:lpstr>CO Poisoning</vt:lpstr>
      <vt:lpstr>CO Poisoning</vt:lpstr>
      <vt:lpstr>PowerPoint Presentation</vt:lpstr>
      <vt:lpstr>CO Poisoning</vt:lpstr>
      <vt:lpstr>CO Poisoning</vt:lpstr>
      <vt:lpstr>CO Poisoning</vt:lpstr>
      <vt:lpstr>CO Poisoning</vt:lpstr>
      <vt:lpstr>CO Poisoning</vt:lpstr>
      <vt:lpstr>CO Poisoning</vt:lpstr>
      <vt:lpstr>British Thoracic Society</vt:lpstr>
      <vt:lpstr>British Thoracic Society</vt:lpstr>
      <vt:lpstr>British Thoracic Society</vt:lpstr>
      <vt:lpstr>British Thoracic Society</vt:lpstr>
      <vt:lpstr>Use of Oxygen</vt:lpstr>
      <vt:lpstr>Take Home Message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Oxygen Really Be Bad?</dc:title>
  <dc:creator>Bryan Bledsoe</dc:creator>
  <cp:lastModifiedBy>Bryan Bledsoe</cp:lastModifiedBy>
  <cp:revision>409</cp:revision>
  <dcterms:created xsi:type="dcterms:W3CDTF">2008-10-26T20:23:23Z</dcterms:created>
  <dcterms:modified xsi:type="dcterms:W3CDTF">2014-11-04T15:43:35Z</dcterms:modified>
</cp:coreProperties>
</file>