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09" r:id="rId34"/>
    <p:sldId id="310" r:id="rId35"/>
    <p:sldId id="311" r:id="rId36"/>
    <p:sldId id="312" r:id="rId37"/>
    <p:sldId id="313"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14" r:id="rId60"/>
    <p:sldId id="348"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50" r:id="rId95"/>
    <p:sldId id="349" r:id="rId96"/>
    <p:sldId id="351" r:id="rId97"/>
    <p:sldId id="353" r:id="rId98"/>
    <p:sldId id="352"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0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F39BD-EEBB-4D84-BB78-065BE79A07FA}" type="datetimeFigureOut">
              <a:rPr lang="en-US" smtClean="0"/>
              <a:t>4/25/2008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B2A43-55B6-4439-AFA6-F61FCB76895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156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D7265-D474-4D87-957D-683EA45F7815}" type="slidenum">
              <a:rPr lang="en-US"/>
              <a:pPr/>
              <a:t>79</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a:xfrm>
            <a:off x="913805" y="4343704"/>
            <a:ext cx="5030391" cy="4113892"/>
          </a:xfrm>
        </p:spPr>
        <p:txBody>
          <a:bodyPr/>
          <a:lstStyle/>
          <a:p>
            <a:r>
              <a:rPr lang="en-US"/>
              <a:t>Despite the fact that the PD group had higher mean injury scores and a longer hospital stay, there was in significant difference in baseline PTSD or other psychiatric symptoms.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1572B-4BCC-4496-9E7E-97EA62CD3D5C}" type="slidenum">
              <a:rPr lang="en-US"/>
              <a:pPr/>
              <a:t>83</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a:xfrm>
            <a:off x="913805" y="4343704"/>
            <a:ext cx="5030391" cy="4113892"/>
          </a:xfrm>
        </p:spPr>
        <p:txBody>
          <a:bodyPr/>
          <a:lstStyle/>
          <a:p>
            <a:r>
              <a:rPr lang="en-US"/>
              <a:t>Although there was attrition, the characteristics of the responders and non-responders were similar.</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2B4BD-919D-4B5E-9271-0786B2F89D79}"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6B2A43-55B6-4439-AFA6-F61FCB76895A}" type="slidenum">
              <a:rPr lang="en-US" smtClean="0"/>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2286000"/>
            <a:ext cx="6172200" cy="1470025"/>
          </a:xfrm>
        </p:spPr>
        <p:txBody>
          <a:bodyPr/>
          <a:lstStyle>
            <a:lvl1pPr algn="ctr">
              <a:defRPr>
                <a:solidFill>
                  <a:srgbClr val="000099"/>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590800" y="3810000"/>
            <a:ext cx="6172200" cy="12192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9DE461C3-8673-4B5A-8FB1-3C581628D81A}" type="datetimeFigureOut">
              <a:rPr lang="en-US" smtClean="0"/>
              <a:t>4/25/2008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3E05C6E0-24F6-4EA8-9ACF-70CB69A269C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E2F470CD-2C8E-4FDE-AE80-B604E9B94C0F}"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5E7A3288-BDDB-44D9-9473-9E970D663BC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324600"/>
            <a:ext cx="1905000" cy="457200"/>
          </a:xfrm>
        </p:spPr>
        <p:txBody>
          <a:bodyPr/>
          <a:lstStyle>
            <a:lvl1pPr>
              <a:defRPr/>
            </a:lvl1pPr>
          </a:lstStyle>
          <a:p>
            <a:fld id="{F73F19A7-DDA5-4A7D-9B49-4D606A0949F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057400"/>
            <a:ext cx="3810000" cy="4114800"/>
          </a:xfrm>
        </p:spPr>
        <p:txBody>
          <a:bodyPr/>
          <a:lstStyle/>
          <a:p>
            <a:endParaRPr lang="en-US"/>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0A9942AA-D9E6-4106-BD1E-69C5FC23AB4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057400"/>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97B11D5D-0CDB-4E03-A814-8C9A0706C19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04800" y="2209800"/>
            <a:ext cx="8534400" cy="1470025"/>
          </a:xfrm>
        </p:spPr>
        <p:txBody>
          <a:bodyPr/>
          <a:lstStyle>
            <a:lvl1pPr algn="ctr">
              <a:defRPr/>
            </a:lvl1pPr>
          </a:lstStyle>
          <a:p>
            <a:r>
              <a:rPr lang="en-US" smtClean="0"/>
              <a:t>Click to edit Master title style</a:t>
            </a:r>
            <a:endParaRPr lang="en-US"/>
          </a:p>
        </p:txBody>
      </p:sp>
      <p:sp>
        <p:nvSpPr>
          <p:cNvPr id="43011" name="Rectangle 3"/>
          <p:cNvSpPr>
            <a:spLocks noGrp="1" noChangeArrowheads="1"/>
          </p:cNvSpPr>
          <p:nvPr>
            <p:ph type="subTitle" idx="1"/>
          </p:nvPr>
        </p:nvSpPr>
        <p:spPr>
          <a:xfrm>
            <a:off x="304800" y="3733800"/>
            <a:ext cx="8534400" cy="762000"/>
          </a:xfrm>
        </p:spPr>
        <p:txBody>
          <a:bodyPr/>
          <a:lstStyle>
            <a:lvl1pPr marL="0" indent="0" algn="ctr">
              <a:buFontTx/>
              <a:buNone/>
              <a:defRPr>
                <a:solidFill>
                  <a:schemeClr val="bg1"/>
                </a:solidFill>
              </a:defRPr>
            </a:lvl1pPr>
          </a:lstStyle>
          <a:p>
            <a:r>
              <a:rPr lang="en-US" smtClean="0"/>
              <a:t>Click to edit Master subtitle style</a:t>
            </a:r>
            <a:endParaRPr lang="en-US"/>
          </a:p>
        </p:txBody>
      </p:sp>
      <p:sp>
        <p:nvSpPr>
          <p:cNvPr id="43012" name="Rectangle 4"/>
          <p:cNvSpPr>
            <a:spLocks noGrp="1" noChangeArrowheads="1"/>
          </p:cNvSpPr>
          <p:nvPr>
            <p:ph type="dt" sz="half" idx="2"/>
          </p:nvPr>
        </p:nvSpPr>
        <p:spPr>
          <a:xfrm>
            <a:off x="457200" y="6245225"/>
            <a:ext cx="2133600" cy="476250"/>
          </a:xfrm>
        </p:spPr>
        <p:txBody>
          <a:bodyPr/>
          <a:lstStyle>
            <a:lvl1pPr>
              <a:defRPr>
                <a:solidFill>
                  <a:schemeClr val="bg1"/>
                </a:solidFill>
              </a:defRPr>
            </a:lvl1pPr>
          </a:lstStyle>
          <a:p>
            <a:endParaRPr lang="en-US"/>
          </a:p>
        </p:txBody>
      </p:sp>
      <p:sp>
        <p:nvSpPr>
          <p:cNvPr id="43013" name="Rectangle 5"/>
          <p:cNvSpPr>
            <a:spLocks noGrp="1" noChangeArrowheads="1"/>
          </p:cNvSpPr>
          <p:nvPr>
            <p:ph type="ftr" sz="quarter" idx="3"/>
          </p:nvPr>
        </p:nvSpPr>
        <p:spPr>
          <a:xfrm>
            <a:off x="3124200" y="6245225"/>
            <a:ext cx="2895600" cy="476250"/>
          </a:xfrm>
        </p:spPr>
        <p:txBody>
          <a:bodyPr/>
          <a:lstStyle>
            <a:lvl1pPr>
              <a:defRPr>
                <a:solidFill>
                  <a:schemeClr val="bg1"/>
                </a:solidFill>
              </a:defRPr>
            </a:lvl1pPr>
          </a:lstStyle>
          <a:p>
            <a:endParaRPr lang="en-US"/>
          </a:p>
        </p:txBody>
      </p:sp>
      <p:sp>
        <p:nvSpPr>
          <p:cNvPr id="43014"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fld id="{B3887471-FADC-48FD-836E-B3389AB0759E}" type="slidenum">
              <a:rPr lang="en-US"/>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192AFE-C524-4197-8730-C8CAB40B2B0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440E1C-C140-484A-AFF5-BCB8FB88BA22}"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20823D-26EF-404E-9F9B-C4AB88A1822D}" type="slidenum">
              <a:rPr lang="en-US"/>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0583C1-E0C4-4F9C-BC4A-F3BEF963E94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357B20-E3CD-49BB-AF14-B220E402E50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4D3C8C-E80C-4A5E-ACB3-D24D04A9158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78D0E4-1D7A-4610-8B34-BF83FDBE0942}"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1A1B2E-1449-42D1-8E13-A9ED888C202F}"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4086B1-9B29-40C2-8648-198BE604A76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0F527-93EB-4037-B2E4-50C7275283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911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DE461C3-8673-4B5A-8FB1-3C581628D81A}" type="datetimeFigureOut">
              <a:rPr lang="en-US" smtClean="0"/>
              <a:t>4/25/2008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5C6E0-24F6-4EA8-9ACF-70CB69A269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8458200" cy="1143000"/>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685800" y="1600200"/>
            <a:ext cx="8458200" cy="4525963"/>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9DE461C3-8673-4B5A-8FB1-3C581628D81A}" type="datetimeFigureOut">
              <a:rPr lang="en-US" smtClean="0"/>
              <a:t>4/25/2008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E05C6E0-24F6-4EA8-9ACF-70CB69A269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 id="2147483687" r:id="rId15"/>
    <p:sldLayoutId id="2147483688" r:id="rId16"/>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00"/>
          </a:solidFill>
          <a:latin typeface="+mj-lt"/>
          <a:ea typeface="+mj-ea"/>
          <a:cs typeface="+mj-cs"/>
        </a:defRPr>
      </a:lvl1pPr>
      <a:lvl2pPr algn="l" rtl="0" eaLnBrk="1" fontAlgn="base" hangingPunct="1">
        <a:spcBef>
          <a:spcPct val="0"/>
        </a:spcBef>
        <a:spcAft>
          <a:spcPct val="0"/>
        </a:spcAft>
        <a:defRPr sz="4400" b="1">
          <a:solidFill>
            <a:srgbClr val="FFFF00"/>
          </a:solidFill>
          <a:latin typeface="Arial" charset="0"/>
        </a:defRPr>
      </a:lvl2pPr>
      <a:lvl3pPr algn="l" rtl="0" eaLnBrk="1" fontAlgn="base" hangingPunct="1">
        <a:spcBef>
          <a:spcPct val="0"/>
        </a:spcBef>
        <a:spcAft>
          <a:spcPct val="0"/>
        </a:spcAft>
        <a:defRPr sz="4400" b="1">
          <a:solidFill>
            <a:srgbClr val="FFFF00"/>
          </a:solidFill>
          <a:latin typeface="Arial" charset="0"/>
        </a:defRPr>
      </a:lvl3pPr>
      <a:lvl4pPr algn="l" rtl="0" eaLnBrk="1" fontAlgn="base" hangingPunct="1">
        <a:spcBef>
          <a:spcPct val="0"/>
        </a:spcBef>
        <a:spcAft>
          <a:spcPct val="0"/>
        </a:spcAft>
        <a:defRPr sz="4400" b="1">
          <a:solidFill>
            <a:srgbClr val="FFFF00"/>
          </a:solidFill>
          <a:latin typeface="Arial" charset="0"/>
        </a:defRPr>
      </a:lvl4pPr>
      <a:lvl5pPr algn="l" rtl="0" eaLnBrk="1" fontAlgn="base" hangingPunct="1">
        <a:spcBef>
          <a:spcPct val="0"/>
        </a:spcBef>
        <a:spcAft>
          <a:spcPct val="0"/>
        </a:spcAft>
        <a:defRPr sz="4400" b="1">
          <a:solidFill>
            <a:srgbClr val="FFFF00"/>
          </a:solidFill>
          <a:latin typeface="Arial" charset="0"/>
        </a:defRPr>
      </a:lvl5pPr>
      <a:lvl6pPr marL="457200" algn="l" rtl="0" eaLnBrk="1" fontAlgn="base" hangingPunct="1">
        <a:spcBef>
          <a:spcPct val="0"/>
        </a:spcBef>
        <a:spcAft>
          <a:spcPct val="0"/>
        </a:spcAft>
        <a:defRPr sz="4400" b="1">
          <a:solidFill>
            <a:srgbClr val="FFFF00"/>
          </a:solidFill>
          <a:latin typeface="Arial" charset="0"/>
        </a:defRPr>
      </a:lvl6pPr>
      <a:lvl7pPr marL="914400" algn="l" rtl="0" eaLnBrk="1" fontAlgn="base" hangingPunct="1">
        <a:spcBef>
          <a:spcPct val="0"/>
        </a:spcBef>
        <a:spcAft>
          <a:spcPct val="0"/>
        </a:spcAft>
        <a:defRPr sz="4400" b="1">
          <a:solidFill>
            <a:srgbClr val="FFFF00"/>
          </a:solidFill>
          <a:latin typeface="Arial" charset="0"/>
        </a:defRPr>
      </a:lvl7pPr>
      <a:lvl8pPr marL="1371600" algn="l" rtl="0" eaLnBrk="1" fontAlgn="base" hangingPunct="1">
        <a:spcBef>
          <a:spcPct val="0"/>
        </a:spcBef>
        <a:spcAft>
          <a:spcPct val="0"/>
        </a:spcAft>
        <a:defRPr sz="4400" b="1">
          <a:solidFill>
            <a:srgbClr val="FFFF00"/>
          </a:solidFill>
          <a:latin typeface="Arial" charset="0"/>
        </a:defRPr>
      </a:lvl8pPr>
      <a:lvl9pPr marL="1828800" algn="l" rtl="0" eaLnBrk="1" fontAlgn="base" hangingPunct="1">
        <a:spcBef>
          <a:spcPct val="0"/>
        </a:spcBef>
        <a:spcAft>
          <a:spcPct val="0"/>
        </a:spcAft>
        <a:defRPr sz="4400" b="1">
          <a:solidFill>
            <a:srgbClr val="FFFF00"/>
          </a:solidFill>
          <a:latin typeface="Arial" charset="0"/>
        </a:defRPr>
      </a:lvl9pPr>
    </p:titleStyle>
    <p:bodyStyle>
      <a:lvl1pPr marL="342900" indent="-342900" algn="l" rtl="0" eaLnBrk="1" fontAlgn="base" hangingPunct="1">
        <a:spcBef>
          <a:spcPct val="20000"/>
        </a:spcBef>
        <a:spcAft>
          <a:spcPct val="0"/>
        </a:spcAft>
        <a:buBlip>
          <a:blip r:embed="rId19"/>
        </a:buBlip>
        <a:defRPr sz="3200" b="1">
          <a:solidFill>
            <a:schemeClr val="bg1"/>
          </a:solidFill>
          <a:latin typeface="+mn-lt"/>
          <a:ea typeface="+mn-ea"/>
          <a:cs typeface="+mn-cs"/>
        </a:defRPr>
      </a:lvl1pPr>
      <a:lvl2pPr marL="742950" indent="-285750" algn="l" rtl="0" eaLnBrk="1" fontAlgn="base" hangingPunct="1">
        <a:spcBef>
          <a:spcPct val="20000"/>
        </a:spcBef>
        <a:spcAft>
          <a:spcPct val="0"/>
        </a:spcAft>
        <a:buBlip>
          <a:blip r:embed="rId19"/>
        </a:buBlip>
        <a:defRPr sz="2800" b="1">
          <a:solidFill>
            <a:schemeClr val="bg1"/>
          </a:solidFill>
          <a:latin typeface="+mn-lt"/>
        </a:defRPr>
      </a:lvl2pPr>
      <a:lvl3pPr marL="1143000" indent="-228600" algn="l" rtl="0" eaLnBrk="1" fontAlgn="base" hangingPunct="1">
        <a:spcBef>
          <a:spcPct val="20000"/>
        </a:spcBef>
        <a:spcAft>
          <a:spcPct val="0"/>
        </a:spcAft>
        <a:buBlip>
          <a:blip r:embed="rId19"/>
        </a:buBlip>
        <a:defRPr sz="2400" b="1">
          <a:solidFill>
            <a:schemeClr val="bg1"/>
          </a:solidFill>
          <a:latin typeface="+mn-lt"/>
        </a:defRPr>
      </a:lvl3pPr>
      <a:lvl4pPr marL="1600200" indent="-228600" algn="l" rtl="0" eaLnBrk="1" fontAlgn="base" hangingPunct="1">
        <a:spcBef>
          <a:spcPct val="20000"/>
        </a:spcBef>
        <a:spcAft>
          <a:spcPct val="0"/>
        </a:spcAft>
        <a:buBlip>
          <a:blip r:embed="rId19"/>
        </a:buBlip>
        <a:defRPr sz="2000" b="1">
          <a:solidFill>
            <a:schemeClr val="bg1"/>
          </a:solidFill>
          <a:latin typeface="+mn-lt"/>
        </a:defRPr>
      </a:lvl4pPr>
      <a:lvl5pPr marL="2057400" indent="-228600" algn="l" rtl="0" eaLnBrk="1" fontAlgn="base" hangingPunct="1">
        <a:spcBef>
          <a:spcPct val="20000"/>
        </a:spcBef>
        <a:spcAft>
          <a:spcPct val="0"/>
        </a:spcAft>
        <a:buBlip>
          <a:blip r:embed="rId19"/>
        </a:buBlip>
        <a:defRPr sz="2000" b="1">
          <a:solidFill>
            <a:schemeClr val="bg1"/>
          </a:solidFill>
          <a:latin typeface="+mn-lt"/>
        </a:defRPr>
      </a:lvl5pPr>
      <a:lvl6pPr marL="2514600" indent="-228600" algn="l" rtl="0" eaLnBrk="1" fontAlgn="base" hangingPunct="1">
        <a:spcBef>
          <a:spcPct val="20000"/>
        </a:spcBef>
        <a:spcAft>
          <a:spcPct val="0"/>
        </a:spcAft>
        <a:buBlip>
          <a:blip r:embed="rId19"/>
        </a:buBlip>
        <a:defRPr sz="2000" b="1">
          <a:solidFill>
            <a:schemeClr val="bg1"/>
          </a:solidFill>
          <a:latin typeface="+mn-lt"/>
        </a:defRPr>
      </a:lvl6pPr>
      <a:lvl7pPr marL="2971800" indent="-228600" algn="l" rtl="0" eaLnBrk="1" fontAlgn="base" hangingPunct="1">
        <a:spcBef>
          <a:spcPct val="20000"/>
        </a:spcBef>
        <a:spcAft>
          <a:spcPct val="0"/>
        </a:spcAft>
        <a:buBlip>
          <a:blip r:embed="rId19"/>
        </a:buBlip>
        <a:defRPr sz="2000" b="1">
          <a:solidFill>
            <a:schemeClr val="bg1"/>
          </a:solidFill>
          <a:latin typeface="+mn-lt"/>
        </a:defRPr>
      </a:lvl7pPr>
      <a:lvl8pPr marL="3429000" indent="-228600" algn="l" rtl="0" eaLnBrk="1" fontAlgn="base" hangingPunct="1">
        <a:spcBef>
          <a:spcPct val="20000"/>
        </a:spcBef>
        <a:spcAft>
          <a:spcPct val="0"/>
        </a:spcAft>
        <a:buBlip>
          <a:blip r:embed="rId19"/>
        </a:buBlip>
        <a:defRPr sz="2000" b="1">
          <a:solidFill>
            <a:schemeClr val="bg1"/>
          </a:solidFill>
          <a:latin typeface="+mn-lt"/>
        </a:defRPr>
      </a:lvl8pPr>
      <a:lvl9pPr marL="3886200" indent="-228600" algn="l" rtl="0" eaLnBrk="1" fontAlgn="base" hangingPunct="1">
        <a:spcBef>
          <a:spcPct val="20000"/>
        </a:spcBef>
        <a:spcAft>
          <a:spcPct val="0"/>
        </a:spcAft>
        <a:buBlip>
          <a:blip r:embed="rId19"/>
        </a:buBlip>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228600"/>
            <a:ext cx="8229600" cy="1143000"/>
          </a:xfrm>
          <a:prstGeom prst="rect">
            <a:avLst/>
          </a:prstGeom>
          <a:noFill/>
          <a:ln w="9525">
            <a:noFill/>
            <a:miter lim="800000"/>
            <a:headEnd/>
            <a:tailEnd/>
          </a:ln>
          <a:effectLst>
            <a:outerShdw dist="1796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Rectangle 3"/>
          <p:cNvSpPr>
            <a:spLocks noGrp="1" noChangeArrowheads="1"/>
          </p:cNvSpPr>
          <p:nvPr>
            <p:ph type="body" idx="1"/>
          </p:nvPr>
        </p:nvSpPr>
        <p:spPr bwMode="auto">
          <a:xfrm>
            <a:off x="685800" y="1600200"/>
            <a:ext cx="8229600" cy="4525963"/>
          </a:xfrm>
          <a:prstGeom prst="rect">
            <a:avLst/>
          </a:prstGeom>
          <a:noFill/>
          <a:ln w="9525">
            <a:noFill/>
            <a:miter lim="800000"/>
            <a:headEnd/>
            <a:tailEnd/>
          </a:ln>
          <a:effectLst>
            <a:outerShdw algn="ctr" rotWithShape="0">
              <a:schemeClr val="tx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124"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p>
        </p:txBody>
      </p:sp>
      <p:sp>
        <p:nvSpPr>
          <p:cNvPr id="5125" name="Rectangle 5"/>
          <p:cNvSpPr>
            <a:spLocks noGrp="1" noChangeArrowheads="1"/>
          </p:cNvSpPr>
          <p:nvPr>
            <p:ph type="ftr" sz="quarter" idx="3"/>
          </p:nvPr>
        </p:nvSpPr>
        <p:spPr bwMode="auto">
          <a:xfrm>
            <a:off x="3505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p>
        </p:txBody>
      </p:sp>
      <p:sp>
        <p:nvSpPr>
          <p:cNvPr id="5126" name="Rectangle 6"/>
          <p:cNvSpPr>
            <a:spLocks noGrp="1" noChangeArrowheads="1"/>
          </p:cNvSpPr>
          <p:nvPr>
            <p:ph type="sldNum" sz="quarter" idx="4"/>
          </p:nvPr>
        </p:nvSpPr>
        <p:spPr bwMode="auto">
          <a:xfrm>
            <a:off x="6705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91C15701-8DE7-43D4-84C6-0117E88C9A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DB3225"/>
          </a:solidFill>
          <a:latin typeface="+mj-lt"/>
          <a:ea typeface="+mj-ea"/>
          <a:cs typeface="+mj-cs"/>
        </a:defRPr>
      </a:lvl1pPr>
      <a:lvl2pPr algn="l" rtl="0" eaLnBrk="1" fontAlgn="base" hangingPunct="1">
        <a:spcBef>
          <a:spcPct val="0"/>
        </a:spcBef>
        <a:spcAft>
          <a:spcPct val="0"/>
        </a:spcAft>
        <a:defRPr sz="4400" b="1">
          <a:solidFill>
            <a:srgbClr val="DB3225"/>
          </a:solidFill>
          <a:latin typeface="Arial" charset="0"/>
        </a:defRPr>
      </a:lvl2pPr>
      <a:lvl3pPr algn="l" rtl="0" eaLnBrk="1" fontAlgn="base" hangingPunct="1">
        <a:spcBef>
          <a:spcPct val="0"/>
        </a:spcBef>
        <a:spcAft>
          <a:spcPct val="0"/>
        </a:spcAft>
        <a:defRPr sz="4400" b="1">
          <a:solidFill>
            <a:srgbClr val="DB3225"/>
          </a:solidFill>
          <a:latin typeface="Arial" charset="0"/>
        </a:defRPr>
      </a:lvl3pPr>
      <a:lvl4pPr algn="l" rtl="0" eaLnBrk="1" fontAlgn="base" hangingPunct="1">
        <a:spcBef>
          <a:spcPct val="0"/>
        </a:spcBef>
        <a:spcAft>
          <a:spcPct val="0"/>
        </a:spcAft>
        <a:defRPr sz="4400" b="1">
          <a:solidFill>
            <a:srgbClr val="DB3225"/>
          </a:solidFill>
          <a:latin typeface="Arial" charset="0"/>
        </a:defRPr>
      </a:lvl4pPr>
      <a:lvl5pPr algn="l" rtl="0" eaLnBrk="1" fontAlgn="base" hangingPunct="1">
        <a:spcBef>
          <a:spcPct val="0"/>
        </a:spcBef>
        <a:spcAft>
          <a:spcPct val="0"/>
        </a:spcAft>
        <a:defRPr sz="4400" b="1">
          <a:solidFill>
            <a:srgbClr val="DB3225"/>
          </a:solidFill>
          <a:latin typeface="Arial" charset="0"/>
        </a:defRPr>
      </a:lvl5pPr>
      <a:lvl6pPr marL="457200" algn="l" rtl="0" eaLnBrk="1" fontAlgn="base" hangingPunct="1">
        <a:spcBef>
          <a:spcPct val="0"/>
        </a:spcBef>
        <a:spcAft>
          <a:spcPct val="0"/>
        </a:spcAft>
        <a:defRPr sz="4400" b="1">
          <a:solidFill>
            <a:srgbClr val="DB3225"/>
          </a:solidFill>
          <a:latin typeface="Arial" charset="0"/>
        </a:defRPr>
      </a:lvl6pPr>
      <a:lvl7pPr marL="914400" algn="l" rtl="0" eaLnBrk="1" fontAlgn="base" hangingPunct="1">
        <a:spcBef>
          <a:spcPct val="0"/>
        </a:spcBef>
        <a:spcAft>
          <a:spcPct val="0"/>
        </a:spcAft>
        <a:defRPr sz="4400" b="1">
          <a:solidFill>
            <a:srgbClr val="DB3225"/>
          </a:solidFill>
          <a:latin typeface="Arial" charset="0"/>
        </a:defRPr>
      </a:lvl7pPr>
      <a:lvl8pPr marL="1371600" algn="l" rtl="0" eaLnBrk="1" fontAlgn="base" hangingPunct="1">
        <a:spcBef>
          <a:spcPct val="0"/>
        </a:spcBef>
        <a:spcAft>
          <a:spcPct val="0"/>
        </a:spcAft>
        <a:defRPr sz="4400" b="1">
          <a:solidFill>
            <a:srgbClr val="DB3225"/>
          </a:solidFill>
          <a:latin typeface="Arial" charset="0"/>
        </a:defRPr>
      </a:lvl8pPr>
      <a:lvl9pPr marL="1828800" algn="l" rtl="0" eaLnBrk="1" fontAlgn="base" hangingPunct="1">
        <a:spcBef>
          <a:spcPct val="0"/>
        </a:spcBef>
        <a:spcAft>
          <a:spcPct val="0"/>
        </a:spcAft>
        <a:defRPr sz="4400" b="1">
          <a:solidFill>
            <a:srgbClr val="DB3225"/>
          </a:solidFill>
          <a:latin typeface="Arial" charset="0"/>
        </a:defRPr>
      </a:lvl9pPr>
    </p:titleStyle>
    <p:bodyStyle>
      <a:lvl1pPr marL="342900" indent="-342900" algn="l" rtl="0" eaLnBrk="1" fontAlgn="base" hangingPunct="1">
        <a:spcBef>
          <a:spcPct val="20000"/>
        </a:spcBef>
        <a:spcAft>
          <a:spcPct val="0"/>
        </a:spcAft>
        <a:buBlip>
          <a:blip r:embed="rId14"/>
        </a:buBlip>
        <a:defRPr sz="3200">
          <a:solidFill>
            <a:schemeClr val="tx2"/>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2"/>
          </a:solidFill>
          <a:latin typeface="+mn-lt"/>
        </a:defRPr>
      </a:lvl2pPr>
      <a:lvl3pPr marL="1143000" indent="-228600" algn="l" rtl="0" eaLnBrk="1" fontAlgn="base" hangingPunct="1">
        <a:spcBef>
          <a:spcPct val="20000"/>
        </a:spcBef>
        <a:spcAft>
          <a:spcPct val="0"/>
        </a:spcAft>
        <a:buBlip>
          <a:blip r:embed="rId14"/>
        </a:buBlip>
        <a:defRPr sz="2400">
          <a:solidFill>
            <a:schemeClr val="tx2"/>
          </a:solidFill>
          <a:latin typeface="+mn-lt"/>
        </a:defRPr>
      </a:lvl3pPr>
      <a:lvl4pPr marL="1600200" indent="-228600" algn="l" rtl="0" eaLnBrk="1" fontAlgn="base" hangingPunct="1">
        <a:spcBef>
          <a:spcPct val="20000"/>
        </a:spcBef>
        <a:spcAft>
          <a:spcPct val="0"/>
        </a:spcAft>
        <a:buBlip>
          <a:blip r:embed="rId14"/>
        </a:buBlip>
        <a:defRPr sz="2000">
          <a:solidFill>
            <a:schemeClr val="tx2"/>
          </a:solidFill>
          <a:latin typeface="+mn-lt"/>
        </a:defRPr>
      </a:lvl4pPr>
      <a:lvl5pPr marL="2057400" indent="-228600" algn="l" rtl="0" eaLnBrk="1" fontAlgn="base" hangingPunct="1">
        <a:spcBef>
          <a:spcPct val="20000"/>
        </a:spcBef>
        <a:spcAft>
          <a:spcPct val="0"/>
        </a:spcAft>
        <a:buBlip>
          <a:blip r:embed="rId14"/>
        </a:buBlip>
        <a:defRPr sz="2000">
          <a:solidFill>
            <a:schemeClr val="tx2"/>
          </a:solidFill>
          <a:latin typeface="+mn-lt"/>
        </a:defRPr>
      </a:lvl5pPr>
      <a:lvl6pPr marL="2514600" indent="-228600" algn="l" rtl="0" eaLnBrk="1" fontAlgn="base" hangingPunct="1">
        <a:spcBef>
          <a:spcPct val="20000"/>
        </a:spcBef>
        <a:spcAft>
          <a:spcPct val="0"/>
        </a:spcAft>
        <a:buBlip>
          <a:blip r:embed="rId14"/>
        </a:buBlip>
        <a:defRPr sz="2000">
          <a:solidFill>
            <a:schemeClr val="tx2"/>
          </a:solidFill>
          <a:latin typeface="+mn-lt"/>
        </a:defRPr>
      </a:lvl6pPr>
      <a:lvl7pPr marL="2971800" indent="-228600" algn="l" rtl="0" eaLnBrk="1" fontAlgn="base" hangingPunct="1">
        <a:spcBef>
          <a:spcPct val="20000"/>
        </a:spcBef>
        <a:spcAft>
          <a:spcPct val="0"/>
        </a:spcAft>
        <a:buBlip>
          <a:blip r:embed="rId14"/>
        </a:buBlip>
        <a:defRPr sz="2000">
          <a:solidFill>
            <a:schemeClr val="tx2"/>
          </a:solidFill>
          <a:latin typeface="+mn-lt"/>
        </a:defRPr>
      </a:lvl7pPr>
      <a:lvl8pPr marL="3429000" indent="-228600" algn="l" rtl="0" eaLnBrk="1" fontAlgn="base" hangingPunct="1">
        <a:spcBef>
          <a:spcPct val="20000"/>
        </a:spcBef>
        <a:spcAft>
          <a:spcPct val="0"/>
        </a:spcAft>
        <a:buBlip>
          <a:blip r:embed="rId14"/>
        </a:buBlip>
        <a:defRPr sz="2000">
          <a:solidFill>
            <a:schemeClr val="tx2"/>
          </a:solidFill>
          <a:latin typeface="+mn-lt"/>
        </a:defRPr>
      </a:lvl8pPr>
      <a:lvl9pPr marL="3886200" indent="-228600" algn="l" rtl="0" eaLnBrk="1" fontAlgn="base" hangingPunct="1">
        <a:spcBef>
          <a:spcPct val="20000"/>
        </a:spcBef>
        <a:spcAft>
          <a:spcPct val="0"/>
        </a:spcAft>
        <a:buBlip>
          <a:blip r:embed="rId14"/>
        </a:buBlip>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286000"/>
            <a:ext cx="6172200" cy="1447800"/>
          </a:xfrm>
        </p:spPr>
        <p:txBody>
          <a:bodyPr/>
          <a:lstStyle/>
          <a:p>
            <a:r>
              <a:rPr lang="en-US" dirty="0" smtClean="0"/>
              <a:t>CISM: Benefit or Risk?</a:t>
            </a:r>
            <a:endParaRPr lang="en-US" dirty="0"/>
          </a:p>
        </p:txBody>
      </p:sp>
      <p:sp>
        <p:nvSpPr>
          <p:cNvPr id="3" name="Subtitle 2"/>
          <p:cNvSpPr>
            <a:spLocks noGrp="1"/>
          </p:cNvSpPr>
          <p:nvPr>
            <p:ph type="subTitle" idx="1"/>
          </p:nvPr>
        </p:nvSpPr>
        <p:spPr>
          <a:xfrm>
            <a:off x="3276600" y="3810000"/>
            <a:ext cx="5486400" cy="1219200"/>
          </a:xfrm>
        </p:spPr>
        <p:txBody>
          <a:bodyPr/>
          <a:lstStyle/>
          <a:p>
            <a:r>
              <a:rPr lang="en-US" sz="2400" dirty="0" smtClean="0"/>
              <a:t>Bryan E. Bledsoe, DO, FACEP</a:t>
            </a:r>
          </a:p>
          <a:p>
            <a:r>
              <a:rPr lang="en-US" sz="2400" i="1" dirty="0" smtClean="0"/>
              <a:t>University of Nevada School of Medicine</a:t>
            </a:r>
            <a:endParaRPr lang="en-US" sz="2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Stress (Contemporary Views)</a:t>
            </a:r>
          </a:p>
        </p:txBody>
      </p:sp>
      <p:sp>
        <p:nvSpPr>
          <p:cNvPr id="20483" name="Rectangle 3"/>
          <p:cNvSpPr>
            <a:spLocks noGrp="1" noChangeArrowheads="1"/>
          </p:cNvSpPr>
          <p:nvPr>
            <p:ph type="body" idx="1"/>
          </p:nvPr>
        </p:nvSpPr>
        <p:spPr/>
        <p:txBody>
          <a:bodyPr/>
          <a:lstStyle/>
          <a:p>
            <a:r>
              <a:rPr lang="en-US" dirty="0"/>
              <a:t>No longer seen as uniform or physiologic.</a:t>
            </a:r>
          </a:p>
          <a:p>
            <a:r>
              <a:rPr lang="en-US" dirty="0"/>
              <a:t>Social construction of stressor.</a:t>
            </a:r>
          </a:p>
          <a:p>
            <a:r>
              <a:rPr lang="en-US" dirty="0"/>
              <a:t>Loss, threat, or challenge.</a:t>
            </a:r>
          </a:p>
          <a:p>
            <a:r>
              <a:rPr lang="en-US" dirty="0"/>
              <a:t>Rarely direct effect of major life events.</a:t>
            </a:r>
          </a:p>
          <a:p>
            <a:r>
              <a:rPr lang="en-US" dirty="0">
                <a:solidFill>
                  <a:srgbClr val="FFC000"/>
                </a:solidFill>
              </a:rPr>
              <a:t>Effect mediated through impact on “daily hassles” of living</a:t>
            </a:r>
            <a:r>
              <a:rPr lang="en-US" dirty="0">
                <a:solidFill>
                  <a:srgbClr val="CC0000"/>
                </a:solidFill>
              </a:rPr>
              <a:t>.</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dirty="0"/>
              <a:t>CISM Studies</a:t>
            </a:r>
          </a:p>
        </p:txBody>
      </p:sp>
      <p:sp>
        <p:nvSpPr>
          <p:cNvPr id="139267" name="Rectangle 3"/>
          <p:cNvSpPr>
            <a:spLocks noGrp="1" noChangeArrowheads="1"/>
          </p:cNvSpPr>
          <p:nvPr>
            <p:ph idx="1"/>
          </p:nvPr>
        </p:nvSpPr>
        <p:spPr/>
        <p:txBody>
          <a:bodyPr/>
          <a:lstStyle/>
          <a:p>
            <a:endParaRPr lang="en-US"/>
          </a:p>
        </p:txBody>
      </p:sp>
      <p:pic>
        <p:nvPicPr>
          <p:cNvPr id="139268" name="Picture 4" descr="PE06869_[1]"/>
          <p:cNvPicPr>
            <a:picLocks noChangeAspect="1" noChangeArrowheads="1"/>
          </p:cNvPicPr>
          <p:nvPr/>
        </p:nvPicPr>
        <p:blipFill>
          <a:blip r:embed="rId3"/>
          <a:srcRect/>
          <a:stretch>
            <a:fillRect/>
          </a:stretch>
        </p:blipFill>
        <p:spPr bwMode="auto">
          <a:xfrm>
            <a:off x="2806700" y="2057400"/>
            <a:ext cx="3530600" cy="39624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t>CISM’s Science</a:t>
            </a:r>
          </a:p>
        </p:txBody>
      </p:sp>
      <p:sp>
        <p:nvSpPr>
          <p:cNvPr id="140291" name="Rectangle 3"/>
          <p:cNvSpPr>
            <a:spLocks noGrp="1" noChangeArrowheads="1"/>
          </p:cNvSpPr>
          <p:nvPr>
            <p:ph type="body" idx="1"/>
          </p:nvPr>
        </p:nvSpPr>
        <p:spPr/>
        <p:txBody>
          <a:bodyPr/>
          <a:lstStyle/>
          <a:p>
            <a:r>
              <a:rPr lang="en-US" dirty="0"/>
              <a:t>When asked to produce the “science” behind CISD/CISM in various venues, proponents always point to:</a:t>
            </a:r>
          </a:p>
          <a:p>
            <a:pPr lvl="1"/>
            <a:r>
              <a:rPr lang="en-US" dirty="0"/>
              <a:t>Self-published studies</a:t>
            </a:r>
          </a:p>
          <a:p>
            <a:pPr lvl="1"/>
            <a:r>
              <a:rPr lang="en-US" dirty="0"/>
              <a:t>Studies in non-refereed journals</a:t>
            </a:r>
          </a:p>
          <a:p>
            <a:pPr lvl="1"/>
            <a:r>
              <a:rPr lang="en-US" dirty="0"/>
              <a:t>Articles in trade magazines</a:t>
            </a:r>
          </a:p>
          <a:p>
            <a:pPr lvl="1"/>
            <a:r>
              <a:rPr lang="en-US" dirty="0"/>
              <a:t>Articles in obscure psychology journals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Prestige of Journals</a:t>
            </a:r>
          </a:p>
        </p:txBody>
      </p:sp>
      <p:sp>
        <p:nvSpPr>
          <p:cNvPr id="195587" name="Rectangle 3"/>
          <p:cNvSpPr>
            <a:spLocks noGrp="1" noChangeArrowheads="1"/>
          </p:cNvSpPr>
          <p:nvPr>
            <p:ph type="body" sz="half" idx="2"/>
          </p:nvPr>
        </p:nvSpPr>
        <p:spPr>
          <a:xfrm>
            <a:off x="4572000" y="1600200"/>
            <a:ext cx="3810000" cy="4114800"/>
          </a:xfrm>
        </p:spPr>
        <p:txBody>
          <a:bodyPr/>
          <a:lstStyle/>
          <a:p>
            <a:r>
              <a:rPr lang="en-US" sz="2400" i="1" dirty="0"/>
              <a:t>International Journal of Emergency Mental Health.</a:t>
            </a:r>
            <a:endParaRPr lang="en-US" sz="2400" dirty="0"/>
          </a:p>
          <a:p>
            <a:pPr lvl="1"/>
            <a:r>
              <a:rPr lang="en-US" sz="2000" dirty="0"/>
              <a:t>First published in Winter, 1999 with 4 issues per year advertised.</a:t>
            </a:r>
          </a:p>
          <a:p>
            <a:pPr lvl="1"/>
            <a:r>
              <a:rPr lang="en-US" sz="2000" dirty="0"/>
              <a:t>Published by Chevron Publishing which is affiliated with the ICISF.</a:t>
            </a:r>
          </a:p>
          <a:p>
            <a:pPr lvl="1"/>
            <a:r>
              <a:rPr lang="en-US" sz="2000" dirty="0"/>
              <a:t>Dr. </a:t>
            </a:r>
            <a:r>
              <a:rPr lang="en-US" sz="2000" dirty="0" err="1"/>
              <a:t>Everly</a:t>
            </a:r>
            <a:r>
              <a:rPr lang="en-US" sz="2000" dirty="0"/>
              <a:t> serves as the Executive Editor.</a:t>
            </a:r>
          </a:p>
        </p:txBody>
      </p:sp>
      <p:pic>
        <p:nvPicPr>
          <p:cNvPr id="195588" name="Picture 4" descr="msotw9_temp0"/>
          <p:cNvPicPr>
            <a:picLocks noChangeAspect="1" noChangeArrowheads="1"/>
          </p:cNvPicPr>
          <p:nvPr>
            <p:ph type="clipArt" sz="half" idx="1"/>
          </p:nvPr>
        </p:nvPicPr>
        <p:blipFill>
          <a:blip r:embed="rId3"/>
          <a:srcRect t="1089" r="2382" b="8492"/>
          <a:stretch>
            <a:fillRect/>
          </a:stretch>
        </p:blipFill>
        <p:spPr>
          <a:xfrm>
            <a:off x="914400" y="1600200"/>
            <a:ext cx="3090863" cy="4114800"/>
          </a:xfrm>
          <a:noFill/>
          <a:ln w="19050" cap="flat">
            <a:solidFill>
              <a:schemeClr val="tx1"/>
            </a:solidFill>
            <a:headEnd type="none" w="sm" len="sm"/>
            <a:tailEnd type="none" w="sm" len="sm"/>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CISM Science</a:t>
            </a:r>
          </a:p>
        </p:txBody>
      </p:sp>
      <p:sp>
        <p:nvSpPr>
          <p:cNvPr id="141315" name="Rectangle 3"/>
          <p:cNvSpPr>
            <a:spLocks noGrp="1" noChangeArrowheads="1"/>
          </p:cNvSpPr>
          <p:nvPr>
            <p:ph type="body" idx="1"/>
          </p:nvPr>
        </p:nvSpPr>
        <p:spPr/>
        <p:txBody>
          <a:bodyPr/>
          <a:lstStyle/>
          <a:p>
            <a:r>
              <a:rPr lang="en-US" sz="2800" dirty="0"/>
              <a:t>Dr. Mitchell recently prepared a CISM research document showing the status of the literature in regard to CISM:</a:t>
            </a:r>
          </a:p>
          <a:p>
            <a:pPr lvl="1"/>
            <a:r>
              <a:rPr lang="en-US" sz="2400" dirty="0"/>
              <a:t>65 studies were supportive of CISM</a:t>
            </a:r>
          </a:p>
          <a:p>
            <a:pPr lvl="2"/>
            <a:r>
              <a:rPr lang="en-US" sz="2000" dirty="0"/>
              <a:t>26 published in non-peer review journals</a:t>
            </a:r>
          </a:p>
          <a:p>
            <a:pPr lvl="2"/>
            <a:r>
              <a:rPr lang="en-US" sz="2000" dirty="0"/>
              <a:t>8 published in Chevron’s </a:t>
            </a:r>
            <a:r>
              <a:rPr lang="en-US" sz="2000" i="1" dirty="0"/>
              <a:t>International Journal of Emergency Mental Health</a:t>
            </a:r>
            <a:r>
              <a:rPr lang="en-US" sz="2000" dirty="0"/>
              <a:t>.</a:t>
            </a:r>
          </a:p>
          <a:p>
            <a:pPr lvl="2"/>
            <a:r>
              <a:rPr lang="en-US" sz="2000" dirty="0"/>
              <a:t>21 published by people with ties to the ICISF.</a:t>
            </a:r>
          </a:p>
          <a:p>
            <a:pPr lvl="2"/>
            <a:r>
              <a:rPr lang="en-US" sz="2000" dirty="0"/>
              <a:t>2 studies identified as RCTs when both are not.</a:t>
            </a:r>
          </a:p>
          <a:p>
            <a:pPr lvl="2"/>
            <a:r>
              <a:rPr lang="en-US" sz="2000" dirty="0"/>
              <a:t>No RCTs identified in supportive evidence.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a:t>CISM’s Science</a:t>
            </a:r>
          </a:p>
        </p:txBody>
      </p:sp>
      <p:sp>
        <p:nvSpPr>
          <p:cNvPr id="143363" name="Rectangle 3"/>
          <p:cNvSpPr>
            <a:spLocks noGrp="1" noChangeArrowheads="1"/>
          </p:cNvSpPr>
          <p:nvPr>
            <p:ph type="body" idx="1"/>
          </p:nvPr>
        </p:nvSpPr>
        <p:spPr/>
        <p:txBody>
          <a:bodyPr/>
          <a:lstStyle/>
          <a:p>
            <a:pPr>
              <a:lnSpc>
                <a:spcPct val="90000"/>
              </a:lnSpc>
            </a:pPr>
            <a:r>
              <a:rPr lang="en-US" sz="2800" b="1" dirty="0"/>
              <a:t>Title</a:t>
            </a:r>
            <a:r>
              <a:rPr lang="en-US" sz="2800" dirty="0"/>
              <a:t>: 		Critical Incident Stress 					Management (CISM): A 					Statistical Review of the 					Literature</a:t>
            </a:r>
          </a:p>
          <a:p>
            <a:pPr>
              <a:lnSpc>
                <a:spcPct val="90000"/>
              </a:lnSpc>
            </a:pPr>
            <a:r>
              <a:rPr lang="en-US" sz="2800" b="1" dirty="0"/>
              <a:t>Type</a:t>
            </a:r>
            <a:r>
              <a:rPr lang="en-US" sz="2800" dirty="0"/>
              <a:t>:		Meta-analysis of quasi-					experimental studies</a:t>
            </a:r>
          </a:p>
          <a:p>
            <a:pPr>
              <a:lnSpc>
                <a:spcPct val="90000"/>
              </a:lnSpc>
            </a:pPr>
            <a:r>
              <a:rPr lang="en-US" sz="2800" b="1" dirty="0"/>
              <a:t>Journal</a:t>
            </a:r>
            <a:r>
              <a:rPr lang="en-US" sz="2800" dirty="0"/>
              <a:t>: 	</a:t>
            </a:r>
            <a:r>
              <a:rPr lang="en-US" sz="2800" i="1" dirty="0" smtClean="0"/>
              <a:t>Psych </a:t>
            </a:r>
            <a:r>
              <a:rPr lang="en-US" sz="2800" i="1" dirty="0"/>
              <a:t>Quart</a:t>
            </a:r>
            <a:r>
              <a:rPr lang="en-US" sz="2800" dirty="0"/>
              <a:t> </a:t>
            </a:r>
          </a:p>
          <a:p>
            <a:pPr>
              <a:lnSpc>
                <a:spcPct val="90000"/>
              </a:lnSpc>
              <a:buFontTx/>
              <a:buNone/>
            </a:pPr>
            <a:r>
              <a:rPr lang="en-US" sz="2800" dirty="0"/>
              <a:t>				2002;73(3):171-182</a:t>
            </a:r>
          </a:p>
          <a:p>
            <a:pPr>
              <a:lnSpc>
                <a:spcPct val="90000"/>
              </a:lnSpc>
            </a:pPr>
            <a:r>
              <a:rPr lang="en-US" sz="2800" b="1" dirty="0"/>
              <a:t>Authors</a:t>
            </a:r>
            <a:r>
              <a:rPr lang="en-US" sz="2800" dirty="0"/>
              <a:t>:		</a:t>
            </a:r>
            <a:r>
              <a:rPr lang="en-US" sz="2800" dirty="0" err="1"/>
              <a:t>Everly</a:t>
            </a:r>
            <a:r>
              <a:rPr lang="en-US" sz="2800" dirty="0"/>
              <a:t>, Flannery, </a:t>
            </a:r>
            <a:r>
              <a:rPr lang="en-US" sz="2800" dirty="0" err="1"/>
              <a:t>Eyler</a:t>
            </a:r>
            <a:endParaRPr lang="en-US" sz="28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CISM’s Science</a:t>
            </a:r>
          </a:p>
        </p:txBody>
      </p:sp>
      <p:sp>
        <p:nvSpPr>
          <p:cNvPr id="144387" name="Rectangle 3"/>
          <p:cNvSpPr>
            <a:spLocks noGrp="1" noChangeArrowheads="1"/>
          </p:cNvSpPr>
          <p:nvPr>
            <p:ph type="body" idx="1"/>
          </p:nvPr>
        </p:nvSpPr>
        <p:spPr/>
        <p:txBody>
          <a:bodyPr/>
          <a:lstStyle/>
          <a:p>
            <a:r>
              <a:rPr lang="en-US" dirty="0"/>
              <a:t>Meta-analysis of 8 quasi-experimental studies that stated, “An extremely large effect size was revealed attesting to the power of CISM to mitigate symptoms of psychological distress.” </a:t>
            </a:r>
          </a:p>
          <a:p>
            <a:r>
              <a:rPr lang="en-US" dirty="0"/>
              <a:t>Supposedly revealed a </a:t>
            </a:r>
            <a:r>
              <a:rPr lang="en-US" i="1" dirty="0"/>
              <a:t>Cohen’s d</a:t>
            </a:r>
            <a:r>
              <a:rPr lang="en-US" dirty="0"/>
              <a:t> of 3.11(very large effect size).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Cohen’s d</a:t>
            </a:r>
          </a:p>
        </p:txBody>
      </p:sp>
      <p:sp>
        <p:nvSpPr>
          <p:cNvPr id="145411" name="Rectangle 3"/>
          <p:cNvSpPr>
            <a:spLocks noGrp="1" noChangeArrowheads="1"/>
          </p:cNvSpPr>
          <p:nvPr>
            <p:ph type="body" idx="1"/>
          </p:nvPr>
        </p:nvSpPr>
        <p:spPr/>
        <p:txBody>
          <a:bodyPr/>
          <a:lstStyle/>
          <a:p>
            <a:r>
              <a:rPr lang="en-US" dirty="0"/>
              <a:t>Cohen defined effect sizes as:</a:t>
            </a:r>
          </a:p>
          <a:p>
            <a:pPr lvl="1"/>
            <a:r>
              <a:rPr lang="en-US" dirty="0"/>
              <a:t>0.8 = large</a:t>
            </a:r>
          </a:p>
          <a:p>
            <a:pPr lvl="1"/>
            <a:r>
              <a:rPr lang="en-US" dirty="0"/>
              <a:t>0.5 = medium</a:t>
            </a:r>
          </a:p>
          <a:p>
            <a:pPr lvl="1"/>
            <a:r>
              <a:rPr lang="en-US" dirty="0"/>
              <a:t>0.2 = small</a:t>
            </a:r>
          </a:p>
          <a:p>
            <a:pPr lvl="1">
              <a:buFontTx/>
              <a:buNone/>
            </a:pPr>
            <a:endParaRPr lang="en-US" dirty="0"/>
          </a:p>
        </p:txBody>
      </p:sp>
      <p:sp>
        <p:nvSpPr>
          <p:cNvPr id="145412" name="Rectangle 4"/>
          <p:cNvSpPr>
            <a:spLocks noChangeArrowheads="1"/>
          </p:cNvSpPr>
          <p:nvPr/>
        </p:nvSpPr>
        <p:spPr bwMode="auto">
          <a:xfrm>
            <a:off x="4572000" y="3041650"/>
            <a:ext cx="3775075" cy="2295525"/>
          </a:xfrm>
          <a:prstGeom prst="rect">
            <a:avLst/>
          </a:prstGeom>
          <a:solidFill>
            <a:schemeClr val="accent1"/>
          </a:solidFill>
          <a:ln w="12700">
            <a:solidFill>
              <a:schemeClr val="tx1"/>
            </a:solidFill>
            <a:miter lim="800000"/>
            <a:headEnd type="none" w="sm" len="sm"/>
            <a:tailEnd type="none" w="sm" len="sm"/>
          </a:ln>
          <a:effectLst/>
        </p:spPr>
        <p:txBody>
          <a:bodyPr anchor="ctr">
            <a:spAutoFit/>
          </a:bodyPr>
          <a:lstStyle/>
          <a:p>
            <a:pPr algn="ctr"/>
            <a:r>
              <a:rPr lang="en-US" sz="2400" i="1"/>
              <a:t>d</a:t>
            </a:r>
            <a:r>
              <a:rPr lang="en-US" sz="2400"/>
              <a:t> = M1 - M2 / </a:t>
            </a:r>
            <a:r>
              <a:rPr lang="el-GR" sz="2400">
                <a:cs typeface="Times New Roman" pitchFamily="18" charset="0"/>
              </a:rPr>
              <a:t>σ</a:t>
            </a:r>
            <a:r>
              <a:rPr lang="en-US" sz="2400"/>
              <a:t> </a:t>
            </a:r>
          </a:p>
          <a:p>
            <a:pPr algn="ctr"/>
            <a:r>
              <a:rPr lang="en-US" sz="2400"/>
              <a:t>where</a:t>
            </a:r>
          </a:p>
          <a:p>
            <a:pPr algn="ctr"/>
            <a:r>
              <a:rPr lang="el-GR" sz="2400">
                <a:cs typeface="Times New Roman" pitchFamily="18" charset="0"/>
              </a:rPr>
              <a:t>σ</a:t>
            </a:r>
            <a:r>
              <a:rPr lang="en-US" sz="2400"/>
              <a:t> = </a:t>
            </a:r>
            <a:r>
              <a:rPr lang="en-US" sz="2400">
                <a:cs typeface="Times New Roman" pitchFamily="18" charset="0"/>
              </a:rPr>
              <a:t>√[∑</a:t>
            </a:r>
            <a:r>
              <a:rPr lang="en-US" sz="2400"/>
              <a:t>(X - M)² / N]</a:t>
            </a:r>
          </a:p>
          <a:p>
            <a:pPr algn="ctr"/>
            <a:r>
              <a:rPr lang="en-US" sz="2400"/>
              <a:t>where X is the raw score,</a:t>
            </a:r>
            <a:br>
              <a:rPr lang="en-US" sz="2400"/>
            </a:br>
            <a:r>
              <a:rPr lang="en-US" sz="2400"/>
              <a:t>M is the mean, and </a:t>
            </a:r>
            <a:br>
              <a:rPr lang="en-US" sz="2400"/>
            </a:br>
            <a:r>
              <a:rPr lang="en-US" sz="2400"/>
              <a:t>N is the number of cases.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CISM’s Science</a:t>
            </a:r>
          </a:p>
        </p:txBody>
      </p:sp>
      <p:sp>
        <p:nvSpPr>
          <p:cNvPr id="146435" name="Rectangle 3"/>
          <p:cNvSpPr>
            <a:spLocks noGrp="1" noChangeArrowheads="1"/>
          </p:cNvSpPr>
          <p:nvPr>
            <p:ph type="body" idx="1"/>
          </p:nvPr>
        </p:nvSpPr>
        <p:spPr/>
        <p:txBody>
          <a:bodyPr/>
          <a:lstStyle/>
          <a:p>
            <a:pPr>
              <a:lnSpc>
                <a:spcPct val="90000"/>
              </a:lnSpc>
            </a:pPr>
            <a:r>
              <a:rPr lang="en-US" sz="2800" dirty="0"/>
              <a:t>Let’s look at the studies they meta-analyzed:</a:t>
            </a:r>
          </a:p>
          <a:p>
            <a:pPr lvl="1">
              <a:lnSpc>
                <a:spcPct val="90000"/>
              </a:lnSpc>
            </a:pPr>
            <a:r>
              <a:rPr lang="en-US" sz="2400" dirty="0" err="1">
                <a:solidFill>
                  <a:srgbClr val="FFC000"/>
                </a:solidFill>
              </a:rPr>
              <a:t>Busuttil</a:t>
            </a:r>
            <a:r>
              <a:rPr lang="en-US" sz="2400" dirty="0">
                <a:solidFill>
                  <a:srgbClr val="FFC000"/>
                </a:solidFill>
              </a:rPr>
              <a:t>: </a:t>
            </a:r>
            <a:r>
              <a:rPr lang="en-US" sz="2400" dirty="0"/>
              <a:t>Use of  PD as a part of the British Royal Air Force treatment program of PTSD.  CISD or CISM is not even mentioned in the paper.  Multiple debriefings provided in 12-day residential treatment program to 34 individuals, 29 of whom had PTSD for 2-31 years. No control group.</a:t>
            </a:r>
          </a:p>
          <a:p>
            <a:pPr lvl="1">
              <a:lnSpc>
                <a:spcPct val="90000"/>
              </a:lnSpc>
            </a:pPr>
            <a:r>
              <a:rPr lang="en-US" sz="2400" dirty="0">
                <a:solidFill>
                  <a:srgbClr val="FFC000"/>
                </a:solidFill>
              </a:rPr>
              <a:t>Mitchell </a:t>
            </a:r>
            <a:r>
              <a:rPr lang="en-US" sz="2400" i="1" dirty="0">
                <a:solidFill>
                  <a:srgbClr val="FFC000"/>
                </a:solidFill>
              </a:rPr>
              <a:t>(IJEMH):</a:t>
            </a:r>
            <a:r>
              <a:rPr lang="en-US" sz="2400" dirty="0">
                <a:solidFill>
                  <a:srgbClr val="FFC000"/>
                </a:solidFill>
              </a:rPr>
              <a:t> </a:t>
            </a:r>
            <a:r>
              <a:rPr lang="en-US" sz="2400" dirty="0"/>
              <a:t>Use of CISD for 18 rescuers with PTSD 42 months after a tornado struck their town. No control group. No pre-intervention assessment.</a:t>
            </a:r>
          </a:p>
          <a:p>
            <a:pPr lvl="1">
              <a:lnSpc>
                <a:spcPct val="90000"/>
              </a:lnSpc>
            </a:pPr>
            <a:r>
              <a:rPr lang="en-US" sz="2400" dirty="0">
                <a:solidFill>
                  <a:srgbClr val="FFC000"/>
                </a:solidFill>
              </a:rPr>
              <a:t>Richards: </a:t>
            </a:r>
            <a:r>
              <a:rPr lang="en-US" sz="2400" dirty="0"/>
              <a:t>Study not published.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CISM’s Science</a:t>
            </a:r>
          </a:p>
        </p:txBody>
      </p:sp>
      <p:sp>
        <p:nvSpPr>
          <p:cNvPr id="147459" name="Rectangle 3"/>
          <p:cNvSpPr>
            <a:spLocks noGrp="1" noChangeArrowheads="1"/>
          </p:cNvSpPr>
          <p:nvPr>
            <p:ph type="body" idx="1"/>
          </p:nvPr>
        </p:nvSpPr>
        <p:spPr/>
        <p:txBody>
          <a:bodyPr/>
          <a:lstStyle/>
          <a:p>
            <a:pPr>
              <a:lnSpc>
                <a:spcPct val="90000"/>
              </a:lnSpc>
            </a:pPr>
            <a:r>
              <a:rPr lang="en-US" sz="2800" dirty="0"/>
              <a:t>Let’s look at the studies they meta-analyzed:</a:t>
            </a:r>
          </a:p>
          <a:p>
            <a:pPr lvl="1">
              <a:lnSpc>
                <a:spcPct val="90000"/>
              </a:lnSpc>
            </a:pPr>
            <a:r>
              <a:rPr lang="en-US" sz="2400" dirty="0"/>
              <a:t>Remaining studies were by </a:t>
            </a:r>
            <a:r>
              <a:rPr lang="en-US" sz="2400" dirty="0">
                <a:solidFill>
                  <a:srgbClr val="FFC000"/>
                </a:solidFill>
              </a:rPr>
              <a:t>Flannery</a:t>
            </a:r>
            <a:r>
              <a:rPr lang="en-US" sz="2400" dirty="0"/>
              <a:t> and detailed an Assaulted Staff Action Program (ASAP) instituted in Massachusetts State Psychiatric Hospitals.</a:t>
            </a:r>
          </a:p>
          <a:p>
            <a:pPr lvl="1">
              <a:lnSpc>
                <a:spcPct val="90000"/>
              </a:lnSpc>
            </a:pPr>
            <a:r>
              <a:rPr lang="en-US" sz="2400" dirty="0"/>
              <a:t>Only in the most recent paper was CISD mentioned (and then only as a component of the ASAP).</a:t>
            </a:r>
          </a:p>
          <a:p>
            <a:pPr lvl="1">
              <a:lnSpc>
                <a:spcPct val="90000"/>
              </a:lnSpc>
            </a:pPr>
            <a:r>
              <a:rPr lang="en-US" sz="2400" dirty="0"/>
              <a:t>The independent variable was the number of assaults on staff went down once the ASAP was implemented.</a:t>
            </a:r>
          </a:p>
          <a:p>
            <a:pPr lvl="1">
              <a:lnSpc>
                <a:spcPct val="90000"/>
              </a:lnSpc>
            </a:pPr>
            <a:r>
              <a:rPr lang="en-US" sz="2400" dirty="0"/>
              <a:t>Flannery says, “ASAP and CISM are totally different.”</a:t>
            </a:r>
          </a:p>
          <a:p>
            <a:pPr lvl="1">
              <a:lnSpc>
                <a:spcPct val="90000"/>
              </a:lnSpc>
            </a:pPr>
            <a:r>
              <a:rPr lang="en-US" sz="2400" dirty="0"/>
              <a:t>This conclusion is a non-sequitur. </a:t>
            </a:r>
          </a:p>
          <a:p>
            <a:pPr lvl="1">
              <a:lnSpc>
                <a:spcPct val="90000"/>
              </a:lnSpc>
            </a:pPr>
            <a:endParaRPr lang="en-US"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CISM’s Science</a:t>
            </a:r>
          </a:p>
        </p:txBody>
      </p:sp>
      <p:sp>
        <p:nvSpPr>
          <p:cNvPr id="148483" name="Rectangle 3"/>
          <p:cNvSpPr>
            <a:spLocks noGrp="1" noChangeArrowheads="1"/>
          </p:cNvSpPr>
          <p:nvPr>
            <p:ph type="body" idx="1"/>
          </p:nvPr>
        </p:nvSpPr>
        <p:spPr/>
        <p:txBody>
          <a:bodyPr/>
          <a:lstStyle/>
          <a:p>
            <a:r>
              <a:rPr lang="en-US" b="1" dirty="0"/>
              <a:t>Title</a:t>
            </a:r>
            <a:r>
              <a:rPr lang="en-US" dirty="0"/>
              <a:t>: 		CISD: A meta-analysis</a:t>
            </a:r>
          </a:p>
          <a:p>
            <a:r>
              <a:rPr lang="en-US" b="1" dirty="0"/>
              <a:t>Type</a:t>
            </a:r>
            <a:r>
              <a:rPr lang="en-US" dirty="0"/>
              <a:t>:		Meta-analysis of quasi-				</a:t>
            </a:r>
            <a:r>
              <a:rPr lang="en-US" dirty="0" smtClean="0"/>
              <a:t>	experimental </a:t>
            </a:r>
            <a:r>
              <a:rPr lang="en-US" dirty="0"/>
              <a:t>studies</a:t>
            </a:r>
          </a:p>
          <a:p>
            <a:r>
              <a:rPr lang="en-US" b="1" dirty="0"/>
              <a:t>Journal</a:t>
            </a:r>
            <a:r>
              <a:rPr lang="en-US" dirty="0"/>
              <a:t>: 	</a:t>
            </a:r>
            <a:r>
              <a:rPr lang="en-US" i="1" dirty="0"/>
              <a:t>IJEMH </a:t>
            </a:r>
            <a:r>
              <a:rPr lang="en-US" dirty="0"/>
              <a:t>1999 Summer;1(3)</a:t>
            </a:r>
          </a:p>
          <a:p>
            <a:r>
              <a:rPr lang="en-US" b="1" dirty="0"/>
              <a:t>Authors</a:t>
            </a:r>
            <a:r>
              <a:rPr lang="en-US" dirty="0"/>
              <a:t>:	</a:t>
            </a:r>
            <a:r>
              <a:rPr lang="en-US" dirty="0" err="1"/>
              <a:t>Everly</a:t>
            </a:r>
            <a:r>
              <a:rPr lang="en-US" dirty="0"/>
              <a:t> &amp; Boyle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Stress</a:t>
            </a:r>
          </a:p>
        </p:txBody>
      </p:sp>
      <p:sp>
        <p:nvSpPr>
          <p:cNvPr id="19459" name="Rectangle 3"/>
          <p:cNvSpPr>
            <a:spLocks noGrp="1" noChangeArrowheads="1"/>
          </p:cNvSpPr>
          <p:nvPr>
            <p:ph type="body" idx="1"/>
          </p:nvPr>
        </p:nvSpPr>
        <p:spPr/>
        <p:txBody>
          <a:bodyPr/>
          <a:lstStyle/>
          <a:p>
            <a:r>
              <a:rPr lang="en-US" dirty="0"/>
              <a:t>Stress versus Strain:</a:t>
            </a:r>
          </a:p>
          <a:p>
            <a:r>
              <a:rPr lang="en-US" dirty="0"/>
              <a:t>The impact of a </a:t>
            </a:r>
            <a:r>
              <a:rPr lang="en-US" i="1" dirty="0">
                <a:solidFill>
                  <a:srgbClr val="FFC000"/>
                </a:solidFill>
              </a:rPr>
              <a:t>stress</a:t>
            </a:r>
            <a:r>
              <a:rPr lang="en-US" dirty="0"/>
              <a:t> to a system is determined by the </a:t>
            </a:r>
            <a:r>
              <a:rPr lang="en-US" i="1" dirty="0">
                <a:solidFill>
                  <a:srgbClr val="FFC000"/>
                </a:solidFill>
              </a:rPr>
              <a:t>strain</a:t>
            </a:r>
            <a:r>
              <a:rPr lang="en-US" dirty="0"/>
              <a:t> present when the stress is applied.</a:t>
            </a:r>
          </a:p>
          <a:p>
            <a:pPr>
              <a:spcAft>
                <a:spcPct val="20000"/>
              </a:spcAft>
            </a:pPr>
            <a:r>
              <a:rPr lang="en-US" dirty="0"/>
              <a:t>The only truly reliable predictor of what shape you’ll be in two years later has been what shape you were in two days before.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dirty="0"/>
              <a:t>CISM’s Science</a:t>
            </a:r>
          </a:p>
        </p:txBody>
      </p:sp>
      <p:sp>
        <p:nvSpPr>
          <p:cNvPr id="149507" name="Rectangle 3"/>
          <p:cNvSpPr>
            <a:spLocks noGrp="1" noChangeArrowheads="1"/>
          </p:cNvSpPr>
          <p:nvPr>
            <p:ph type="body" idx="1"/>
          </p:nvPr>
        </p:nvSpPr>
        <p:spPr/>
        <p:txBody>
          <a:bodyPr/>
          <a:lstStyle/>
          <a:p>
            <a:pPr>
              <a:buFontTx/>
              <a:buNone/>
            </a:pPr>
            <a:r>
              <a:rPr lang="en-US" dirty="0"/>
              <a:t>“In this study, 5 previously published investigations were meta-analyzed revealing a large effect size supporting the notion that the CISD model of psychological debriefing is an effective crisis intervention.”</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CISM’s Science</a:t>
            </a:r>
          </a:p>
        </p:txBody>
      </p:sp>
      <p:sp>
        <p:nvSpPr>
          <p:cNvPr id="150531" name="Rectangle 3"/>
          <p:cNvSpPr>
            <a:spLocks noGrp="1" noChangeArrowheads="1"/>
          </p:cNvSpPr>
          <p:nvPr>
            <p:ph type="body" idx="1"/>
          </p:nvPr>
        </p:nvSpPr>
        <p:spPr/>
        <p:txBody>
          <a:bodyPr/>
          <a:lstStyle/>
          <a:p>
            <a:r>
              <a:rPr lang="en-US" sz="2800" dirty="0"/>
              <a:t>Let’s look at the studies he meta-analyzed:</a:t>
            </a:r>
          </a:p>
          <a:p>
            <a:pPr lvl="1"/>
            <a:r>
              <a:rPr lang="en-US" sz="2400" dirty="0" err="1">
                <a:solidFill>
                  <a:srgbClr val="FFC000"/>
                </a:solidFill>
              </a:rPr>
              <a:t>Nurmi</a:t>
            </a:r>
            <a:r>
              <a:rPr lang="en-US" sz="2400" dirty="0">
                <a:solidFill>
                  <a:srgbClr val="FFC000"/>
                </a:solidFill>
              </a:rPr>
              <a:t> </a:t>
            </a:r>
            <a:r>
              <a:rPr lang="en-US" sz="2400" i="1" dirty="0">
                <a:solidFill>
                  <a:srgbClr val="FFC000"/>
                </a:solidFill>
              </a:rPr>
              <a:t>(IJEMH):</a:t>
            </a:r>
            <a:r>
              <a:rPr lang="en-US" sz="2400" dirty="0">
                <a:solidFill>
                  <a:srgbClr val="FFC000"/>
                </a:solidFill>
              </a:rPr>
              <a:t> </a:t>
            </a:r>
            <a:r>
              <a:rPr lang="en-US" sz="2400" dirty="0"/>
              <a:t>Single-session CISD for rescuers involved with the sinking of the </a:t>
            </a:r>
            <a:r>
              <a:rPr lang="en-US" sz="2400" i="1" dirty="0" err="1"/>
              <a:t>Esotonia</a:t>
            </a:r>
            <a:r>
              <a:rPr lang="en-US" sz="2400" dirty="0"/>
              <a:t>.</a:t>
            </a:r>
          </a:p>
          <a:p>
            <a:pPr lvl="1"/>
            <a:r>
              <a:rPr lang="en-US" sz="2400" dirty="0">
                <a:solidFill>
                  <a:srgbClr val="FFC000"/>
                </a:solidFill>
              </a:rPr>
              <a:t>Jenkins: </a:t>
            </a:r>
            <a:r>
              <a:rPr lang="en-US" sz="2400" dirty="0"/>
              <a:t>29 workers debriefed within 24 hours after mass shooting in Texas (self-reports). No random assignment. No comparison of psychological outcomes between the debriefed and non-debriefed group.</a:t>
            </a:r>
          </a:p>
          <a:p>
            <a:pPr lvl="1"/>
            <a:r>
              <a:rPr lang="en-US" sz="2400" dirty="0" err="1">
                <a:solidFill>
                  <a:srgbClr val="FFC000"/>
                </a:solidFill>
              </a:rPr>
              <a:t>Bohl</a:t>
            </a:r>
            <a:r>
              <a:rPr lang="en-US" sz="2400" dirty="0">
                <a:solidFill>
                  <a:srgbClr val="FFC000"/>
                </a:solidFill>
              </a:rPr>
              <a:t> (doctoral dissertation): </a:t>
            </a:r>
            <a:r>
              <a:rPr lang="en-US" sz="2400" dirty="0"/>
              <a:t>Police officer stress.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CISM Science</a:t>
            </a:r>
          </a:p>
        </p:txBody>
      </p:sp>
      <p:sp>
        <p:nvSpPr>
          <p:cNvPr id="151555" name="Rectangle 3"/>
          <p:cNvSpPr>
            <a:spLocks noGrp="1" noChangeArrowheads="1"/>
          </p:cNvSpPr>
          <p:nvPr>
            <p:ph type="body" idx="1"/>
          </p:nvPr>
        </p:nvSpPr>
        <p:spPr/>
        <p:txBody>
          <a:bodyPr/>
          <a:lstStyle/>
          <a:p>
            <a:pPr lvl="1"/>
            <a:r>
              <a:rPr lang="en-US" dirty="0" err="1">
                <a:solidFill>
                  <a:srgbClr val="FFC000"/>
                </a:solidFill>
              </a:rPr>
              <a:t>Chemtob</a:t>
            </a:r>
            <a:r>
              <a:rPr lang="en-US" dirty="0">
                <a:solidFill>
                  <a:srgbClr val="FFC000"/>
                </a:solidFill>
              </a:rPr>
              <a:t>: </a:t>
            </a:r>
            <a:r>
              <a:rPr lang="en-US" dirty="0"/>
              <a:t>Using CISD 6 &amp; 9 months after Hurricane </a:t>
            </a:r>
            <a:r>
              <a:rPr lang="en-US" dirty="0" err="1"/>
              <a:t>Iniki</a:t>
            </a:r>
            <a:r>
              <a:rPr lang="en-US" dirty="0"/>
              <a:t> to treat PTSD in survivors. Single-session debriefing. No control group.</a:t>
            </a:r>
          </a:p>
          <a:p>
            <a:pPr lvl="1"/>
            <a:r>
              <a:rPr lang="en-US" dirty="0">
                <a:solidFill>
                  <a:srgbClr val="FFC000"/>
                </a:solidFill>
              </a:rPr>
              <a:t>Wee (</a:t>
            </a:r>
            <a:r>
              <a:rPr lang="en-US" i="1" dirty="0">
                <a:solidFill>
                  <a:srgbClr val="FFC000"/>
                </a:solidFill>
              </a:rPr>
              <a:t>IJEMH</a:t>
            </a:r>
            <a:r>
              <a:rPr lang="en-US" dirty="0">
                <a:solidFill>
                  <a:srgbClr val="FFC000"/>
                </a:solidFill>
              </a:rPr>
              <a:t>): </a:t>
            </a:r>
            <a:r>
              <a:rPr lang="en-US" dirty="0"/>
              <a:t>65 Rescue personnel after LA riots (primary victims).  No random assignment or pre-intervention assessment.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CISM’s Science</a:t>
            </a:r>
          </a:p>
        </p:txBody>
      </p:sp>
      <p:sp>
        <p:nvSpPr>
          <p:cNvPr id="155651" name="Rectangle 3"/>
          <p:cNvSpPr>
            <a:spLocks noGrp="1" noChangeArrowheads="1"/>
          </p:cNvSpPr>
          <p:nvPr>
            <p:ph type="body" idx="1"/>
          </p:nvPr>
        </p:nvSpPr>
        <p:spPr/>
        <p:txBody>
          <a:bodyPr/>
          <a:lstStyle/>
          <a:p>
            <a:pPr>
              <a:lnSpc>
                <a:spcPct val="90000"/>
              </a:lnSpc>
            </a:pPr>
            <a:r>
              <a:rPr lang="en-US" b="1" dirty="0"/>
              <a:t>Title</a:t>
            </a:r>
            <a:r>
              <a:rPr lang="en-US" dirty="0"/>
              <a:t>: 		The effects of timing on 				critical incident stress 					debriefing (CISD) on 					posttraumatic symptoms.</a:t>
            </a:r>
          </a:p>
          <a:p>
            <a:pPr>
              <a:lnSpc>
                <a:spcPct val="90000"/>
              </a:lnSpc>
            </a:pPr>
            <a:r>
              <a:rPr lang="en-US" b="1" dirty="0"/>
              <a:t>Type</a:t>
            </a:r>
            <a:r>
              <a:rPr lang="en-US" dirty="0"/>
              <a:t>:		Quasi-experimental</a:t>
            </a:r>
          </a:p>
          <a:p>
            <a:pPr>
              <a:lnSpc>
                <a:spcPct val="90000"/>
              </a:lnSpc>
            </a:pPr>
            <a:r>
              <a:rPr lang="en-US" b="1" dirty="0"/>
              <a:t>Journal</a:t>
            </a:r>
            <a:r>
              <a:rPr lang="en-US" dirty="0"/>
              <a:t>: 	</a:t>
            </a:r>
            <a:r>
              <a:rPr lang="en-US" i="1" dirty="0"/>
              <a:t>J Trauma Stress. 					</a:t>
            </a:r>
            <a:r>
              <a:rPr lang="en-US" i="1" dirty="0" smtClean="0"/>
              <a:t>	</a:t>
            </a:r>
            <a:r>
              <a:rPr lang="en-US" dirty="0" smtClean="0"/>
              <a:t>2001;14:327-340</a:t>
            </a:r>
            <a:endParaRPr lang="en-US" dirty="0"/>
          </a:p>
          <a:p>
            <a:pPr>
              <a:lnSpc>
                <a:spcPct val="90000"/>
              </a:lnSpc>
            </a:pPr>
            <a:r>
              <a:rPr lang="en-US" b="1" dirty="0"/>
              <a:t>Authors</a:t>
            </a:r>
            <a:r>
              <a:rPr lang="en-US" dirty="0"/>
              <a:t>:	</a:t>
            </a:r>
            <a:r>
              <a:rPr lang="en-US" dirty="0" err="1"/>
              <a:t>Campfield</a:t>
            </a:r>
            <a:r>
              <a:rPr lang="en-US" dirty="0"/>
              <a:t> &amp; Hills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t>CISM’s Science</a:t>
            </a:r>
          </a:p>
        </p:txBody>
      </p:sp>
      <p:sp>
        <p:nvSpPr>
          <p:cNvPr id="156675" name="Rectangle 3"/>
          <p:cNvSpPr>
            <a:spLocks noGrp="1" noChangeArrowheads="1"/>
          </p:cNvSpPr>
          <p:nvPr>
            <p:ph type="body" idx="1"/>
          </p:nvPr>
        </p:nvSpPr>
        <p:spPr/>
        <p:txBody>
          <a:bodyPr/>
          <a:lstStyle/>
          <a:p>
            <a:r>
              <a:rPr lang="en-US" sz="2800" dirty="0"/>
              <a:t>Robbery victims in NSW assigned randomly to receive CISD within 10 hours of the crime (n=36), or more than 48 hours after the crime (n=41).</a:t>
            </a:r>
          </a:p>
          <a:p>
            <a:r>
              <a:rPr lang="en-US" sz="2800" dirty="0"/>
              <a:t>Followed Mitchell’s model.</a:t>
            </a:r>
          </a:p>
          <a:p>
            <a:r>
              <a:rPr lang="en-US" sz="2800" dirty="0"/>
              <a:t>Single-session debriefings.</a:t>
            </a:r>
          </a:p>
          <a:p>
            <a:r>
              <a:rPr lang="en-US" sz="2800" dirty="0"/>
              <a:t>Mainly individual debriefings (some small groups)</a:t>
            </a:r>
          </a:p>
          <a:p>
            <a:r>
              <a:rPr lang="en-US" sz="2800" dirty="0"/>
              <a:t>All subjects primary victims.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CISM Science</a:t>
            </a:r>
          </a:p>
        </p:txBody>
      </p:sp>
      <p:sp>
        <p:nvSpPr>
          <p:cNvPr id="157699" name="Rectangle 3"/>
          <p:cNvSpPr>
            <a:spLocks noGrp="1" noChangeArrowheads="1"/>
          </p:cNvSpPr>
          <p:nvPr>
            <p:ph type="body" idx="1"/>
          </p:nvPr>
        </p:nvSpPr>
        <p:spPr/>
        <p:txBody>
          <a:bodyPr/>
          <a:lstStyle/>
          <a:p>
            <a:pPr>
              <a:lnSpc>
                <a:spcPct val="90000"/>
              </a:lnSpc>
            </a:pPr>
            <a:r>
              <a:rPr lang="en-US" dirty="0"/>
              <a:t>The immediate (10 hour) debriefing group reported significantly fewer PTSD symptoms at 2 days, 4 days, and 2 weeks post-intervention.</a:t>
            </a:r>
          </a:p>
          <a:p>
            <a:pPr>
              <a:lnSpc>
                <a:spcPct val="90000"/>
              </a:lnSpc>
            </a:pPr>
            <a:r>
              <a:rPr lang="en-US" dirty="0"/>
              <a:t>The delayed group had no decline in symptoms during this period.</a:t>
            </a:r>
          </a:p>
          <a:p>
            <a:pPr>
              <a:lnSpc>
                <a:spcPct val="90000"/>
              </a:lnSpc>
            </a:pPr>
            <a:r>
              <a:rPr lang="en-US" dirty="0"/>
              <a:t>Decline of symptoms during this period most likely due to natural recovery.</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CISM’s Science</a:t>
            </a:r>
          </a:p>
        </p:txBody>
      </p:sp>
      <p:sp>
        <p:nvSpPr>
          <p:cNvPr id="158723" name="Rectangle 3"/>
          <p:cNvSpPr>
            <a:spLocks noGrp="1" noChangeArrowheads="1"/>
          </p:cNvSpPr>
          <p:nvPr>
            <p:ph type="body" idx="1"/>
          </p:nvPr>
        </p:nvSpPr>
        <p:spPr/>
        <p:txBody>
          <a:bodyPr/>
          <a:lstStyle/>
          <a:p>
            <a:pPr>
              <a:lnSpc>
                <a:spcPct val="80000"/>
              </a:lnSpc>
            </a:pPr>
            <a:r>
              <a:rPr lang="en-US" sz="2800" dirty="0"/>
              <a:t>Curious as to why Mitchell says this study supports his practice.</a:t>
            </a:r>
          </a:p>
          <a:p>
            <a:pPr>
              <a:lnSpc>
                <a:spcPct val="80000"/>
              </a:lnSpc>
            </a:pPr>
            <a:r>
              <a:rPr lang="en-US" sz="2800" dirty="0"/>
              <a:t>No control group, thus not RCT (although he reports it is in his research treatise).</a:t>
            </a:r>
          </a:p>
          <a:p>
            <a:pPr>
              <a:lnSpc>
                <a:spcPct val="80000"/>
              </a:lnSpc>
            </a:pPr>
            <a:r>
              <a:rPr lang="en-US" sz="2800" dirty="0"/>
              <a:t>Group debriefed within 10 hours did much better than group debriefed later.</a:t>
            </a:r>
          </a:p>
          <a:p>
            <a:pPr>
              <a:lnSpc>
                <a:spcPct val="80000"/>
              </a:lnSpc>
            </a:pPr>
            <a:r>
              <a:rPr lang="en-US" sz="2800" dirty="0"/>
              <a:t>Primary victim study</a:t>
            </a:r>
          </a:p>
          <a:p>
            <a:pPr>
              <a:lnSpc>
                <a:spcPct val="80000"/>
              </a:lnSpc>
            </a:pPr>
            <a:r>
              <a:rPr lang="en-US" sz="2800" dirty="0"/>
              <a:t>Single-sessions</a:t>
            </a:r>
          </a:p>
          <a:p>
            <a:pPr>
              <a:lnSpc>
                <a:spcPct val="80000"/>
              </a:lnSpc>
            </a:pPr>
            <a:r>
              <a:rPr lang="en-US" sz="2800" dirty="0"/>
              <a:t>Primarily individual sessions with some small groups.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CISM’s Science</a:t>
            </a:r>
          </a:p>
        </p:txBody>
      </p:sp>
      <p:sp>
        <p:nvSpPr>
          <p:cNvPr id="159747" name="Rectangle 3"/>
          <p:cNvSpPr>
            <a:spLocks noGrp="1" noChangeArrowheads="1"/>
          </p:cNvSpPr>
          <p:nvPr>
            <p:ph type="body" idx="1"/>
          </p:nvPr>
        </p:nvSpPr>
        <p:spPr/>
        <p:txBody>
          <a:bodyPr/>
          <a:lstStyle/>
          <a:p>
            <a:pPr>
              <a:lnSpc>
                <a:spcPct val="90000"/>
              </a:lnSpc>
            </a:pPr>
            <a:r>
              <a:rPr lang="en-US" b="1" dirty="0"/>
              <a:t>Title</a:t>
            </a:r>
            <a:r>
              <a:rPr lang="en-US" dirty="0"/>
              <a:t>: 		Preventing psychological 				trauma in soldiers: The role 			</a:t>
            </a:r>
            <a:r>
              <a:rPr lang="en-US" dirty="0" smtClean="0"/>
              <a:t>	of </a:t>
            </a:r>
            <a:r>
              <a:rPr lang="en-US" dirty="0"/>
              <a:t>operational stress </a:t>
            </a:r>
            <a:r>
              <a:rPr lang="en-US" dirty="0" smtClean="0"/>
              <a:t>					training and </a:t>
            </a:r>
            <a:r>
              <a:rPr lang="en-US" dirty="0"/>
              <a:t>psychological </a:t>
            </a:r>
            <a:r>
              <a:rPr lang="en-US" dirty="0" smtClean="0"/>
              <a:t>				debriefing</a:t>
            </a:r>
            <a:r>
              <a:rPr lang="en-US" dirty="0"/>
              <a:t>.</a:t>
            </a:r>
          </a:p>
          <a:p>
            <a:pPr>
              <a:lnSpc>
                <a:spcPct val="90000"/>
              </a:lnSpc>
            </a:pPr>
            <a:r>
              <a:rPr lang="en-US" b="1" dirty="0"/>
              <a:t>Type</a:t>
            </a:r>
            <a:r>
              <a:rPr lang="en-US" dirty="0"/>
              <a:t>:		Non-randomized controlled</a:t>
            </a:r>
          </a:p>
          <a:p>
            <a:pPr>
              <a:lnSpc>
                <a:spcPct val="90000"/>
              </a:lnSpc>
            </a:pPr>
            <a:r>
              <a:rPr lang="en-US" b="1" dirty="0"/>
              <a:t>Journal</a:t>
            </a:r>
            <a:r>
              <a:rPr lang="en-US" dirty="0"/>
              <a:t>: 	</a:t>
            </a:r>
            <a:r>
              <a:rPr lang="en-US" i="1" dirty="0"/>
              <a:t>Br J Med Psych. </a:t>
            </a:r>
            <a:r>
              <a:rPr lang="en-US" dirty="0" smtClean="0"/>
              <a:t>2000;73:77-				85</a:t>
            </a:r>
            <a:endParaRPr lang="en-US" dirty="0"/>
          </a:p>
          <a:p>
            <a:pPr>
              <a:lnSpc>
                <a:spcPct val="90000"/>
              </a:lnSpc>
            </a:pPr>
            <a:r>
              <a:rPr lang="en-US" b="1" dirty="0"/>
              <a:t>Authors</a:t>
            </a:r>
            <a:r>
              <a:rPr lang="en-US" dirty="0"/>
              <a:t>:	</a:t>
            </a:r>
            <a:r>
              <a:rPr lang="en-US" dirty="0" err="1"/>
              <a:t>Deahl</a:t>
            </a:r>
            <a:r>
              <a:rPr lang="en-US" dirty="0"/>
              <a:t>, et al.</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CISM’s Science</a:t>
            </a:r>
          </a:p>
        </p:txBody>
      </p:sp>
      <p:sp>
        <p:nvSpPr>
          <p:cNvPr id="160771" name="Rectangle 3"/>
          <p:cNvSpPr>
            <a:spLocks noGrp="1" noChangeArrowheads="1"/>
          </p:cNvSpPr>
          <p:nvPr>
            <p:ph type="body" idx="1"/>
          </p:nvPr>
        </p:nvSpPr>
        <p:spPr/>
        <p:txBody>
          <a:bodyPr/>
          <a:lstStyle/>
          <a:p>
            <a:pPr>
              <a:lnSpc>
                <a:spcPct val="90000"/>
              </a:lnSpc>
            </a:pPr>
            <a:r>
              <a:rPr lang="en-US" sz="2800" dirty="0"/>
              <a:t>106 British soldiers from Bosnia assigned to debriefing (n=54) or to an assessment only control group (n=52).</a:t>
            </a:r>
          </a:p>
          <a:p>
            <a:pPr>
              <a:lnSpc>
                <a:spcPct val="90000"/>
              </a:lnSpc>
            </a:pPr>
            <a:r>
              <a:rPr lang="en-US" sz="2800" dirty="0"/>
              <a:t>Soldiers assigned to groups by commanding officers based on availability.</a:t>
            </a:r>
          </a:p>
          <a:p>
            <a:pPr>
              <a:lnSpc>
                <a:spcPct val="90000"/>
              </a:lnSpc>
            </a:pPr>
            <a:r>
              <a:rPr lang="en-US" sz="2800" dirty="0"/>
              <a:t>Single-session group debriefing following the Mitchell model.</a:t>
            </a:r>
          </a:p>
          <a:p>
            <a:pPr>
              <a:lnSpc>
                <a:spcPct val="90000"/>
              </a:lnSpc>
            </a:pPr>
            <a:r>
              <a:rPr lang="en-US" sz="2800" dirty="0"/>
              <a:t>Assessments performed prior to debriefing, at 3, 6 and 12 months.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CISM’s Science</a:t>
            </a:r>
          </a:p>
        </p:txBody>
      </p:sp>
      <p:sp>
        <p:nvSpPr>
          <p:cNvPr id="161795" name="Rectangle 3"/>
          <p:cNvSpPr>
            <a:spLocks noGrp="1" noChangeArrowheads="1"/>
          </p:cNvSpPr>
          <p:nvPr>
            <p:ph type="body" idx="1"/>
          </p:nvPr>
        </p:nvSpPr>
        <p:spPr/>
        <p:txBody>
          <a:bodyPr/>
          <a:lstStyle/>
          <a:p>
            <a:r>
              <a:rPr lang="en-US" sz="2800" dirty="0"/>
              <a:t>Control group reported higher stress than the treatment group, but the control group experienced a significant decline in PTSD symptoms, whereas the debriefing group did not.</a:t>
            </a:r>
          </a:p>
          <a:p>
            <a:r>
              <a:rPr lang="en-US" sz="2800" dirty="0"/>
              <a:t>The levels of psychopathology were low in both groups (2 soldiers in the control group and 1 in the treatment group met PTSD criteria at 6 months).</a:t>
            </a:r>
          </a:p>
          <a:p>
            <a:r>
              <a:rPr lang="en-US" sz="2800" dirty="0"/>
              <a:t>Fewer anxiety and depressive symptoms in the treatment group based on a questionnaire.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Reactions to Stress</a:t>
            </a:r>
          </a:p>
        </p:txBody>
      </p:sp>
      <p:sp>
        <p:nvSpPr>
          <p:cNvPr id="17411" name="Rectangle 3"/>
          <p:cNvSpPr>
            <a:spLocks noGrp="1" noChangeArrowheads="1"/>
          </p:cNvSpPr>
          <p:nvPr>
            <p:ph type="body" idx="1"/>
          </p:nvPr>
        </p:nvSpPr>
        <p:spPr/>
        <p:txBody>
          <a:bodyPr/>
          <a:lstStyle/>
          <a:p>
            <a:r>
              <a:rPr lang="en-US" sz="2800" i="1" dirty="0">
                <a:solidFill>
                  <a:srgbClr val="FFC000"/>
                </a:solidFill>
              </a:rPr>
              <a:t>Resilience</a:t>
            </a:r>
            <a:r>
              <a:rPr lang="en-US" sz="2800" i="1" dirty="0"/>
              <a:t> </a:t>
            </a:r>
            <a:r>
              <a:rPr lang="en-US" sz="2800" dirty="0"/>
              <a:t>is by far the most common trajectory.</a:t>
            </a:r>
          </a:p>
          <a:p>
            <a:r>
              <a:rPr lang="en-US" sz="2800" i="1" dirty="0">
                <a:solidFill>
                  <a:srgbClr val="FFC000"/>
                </a:solidFill>
              </a:rPr>
              <a:t>Recovery</a:t>
            </a:r>
            <a:r>
              <a:rPr lang="en-US" sz="2800" i="1" dirty="0"/>
              <a:t> </a:t>
            </a:r>
            <a:r>
              <a:rPr lang="en-US" sz="2800" dirty="0"/>
              <a:t>appears associated with both personal risk factors and event characteristics.</a:t>
            </a:r>
          </a:p>
          <a:p>
            <a:r>
              <a:rPr lang="en-US" sz="2800" i="1" dirty="0">
                <a:solidFill>
                  <a:srgbClr val="FFC000"/>
                </a:solidFill>
              </a:rPr>
              <a:t>Chronic</a:t>
            </a:r>
            <a:r>
              <a:rPr lang="en-US" sz="2800" i="1" dirty="0"/>
              <a:t> </a:t>
            </a:r>
            <a:r>
              <a:rPr lang="en-US" sz="2800" dirty="0"/>
              <a:t>reactivity associated with </a:t>
            </a:r>
            <a:r>
              <a:rPr lang="en-US" sz="2800" dirty="0" err="1"/>
              <a:t>premorbid</a:t>
            </a:r>
            <a:r>
              <a:rPr lang="en-US" sz="2800" dirty="0"/>
              <a:t> compromise and co morbidity issues.</a:t>
            </a:r>
          </a:p>
          <a:p>
            <a:r>
              <a:rPr lang="en-US" sz="2800" i="1" dirty="0">
                <a:solidFill>
                  <a:srgbClr val="FFC000"/>
                </a:solidFill>
              </a:rPr>
              <a:t>Delayed </a:t>
            </a:r>
            <a:r>
              <a:rPr lang="en-US" sz="2800" dirty="0"/>
              <a:t>reactivity empirically rare in trauma and questioned</a:t>
            </a:r>
            <a:r>
              <a:rPr lang="en-US" sz="2800" dirty="0">
                <a:solidFill>
                  <a:schemeClr val="bg2"/>
                </a:solidFill>
              </a:rPr>
              <a:t> </a:t>
            </a:r>
            <a:r>
              <a:rPr lang="en-US" sz="2800" dirty="0"/>
              <a:t>in grief reactions.</a:t>
            </a:r>
            <a:endParaRPr lang="en-US" sz="2800" i="1" dirty="0"/>
          </a:p>
          <a:p>
            <a:endParaRPr lang="en-US" sz="28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CISM’s Science</a:t>
            </a:r>
          </a:p>
        </p:txBody>
      </p:sp>
      <p:sp>
        <p:nvSpPr>
          <p:cNvPr id="162819" name="Rectangle 3"/>
          <p:cNvSpPr>
            <a:spLocks noGrp="1" noChangeArrowheads="1"/>
          </p:cNvSpPr>
          <p:nvPr>
            <p:ph type="body" idx="1"/>
          </p:nvPr>
        </p:nvSpPr>
        <p:spPr/>
        <p:txBody>
          <a:bodyPr/>
          <a:lstStyle/>
          <a:p>
            <a:pPr>
              <a:lnSpc>
                <a:spcPct val="90000"/>
              </a:lnSpc>
            </a:pPr>
            <a:r>
              <a:rPr lang="en-US" sz="2800" dirty="0"/>
              <a:t>CAGE scores for debriefed group significantly improved over the control group.</a:t>
            </a:r>
          </a:p>
          <a:p>
            <a:pPr>
              <a:lnSpc>
                <a:spcPct val="90000"/>
              </a:lnSpc>
            </a:pPr>
            <a:r>
              <a:rPr lang="en-US" sz="2800" dirty="0"/>
              <a:t>Participants were primary victims of trauma.</a:t>
            </a:r>
          </a:p>
          <a:p>
            <a:pPr>
              <a:lnSpc>
                <a:spcPct val="90000"/>
              </a:lnSpc>
            </a:pPr>
            <a:r>
              <a:rPr lang="en-US" sz="2800" dirty="0"/>
              <a:t>Mitchell reports this as a RCT in his research treatise although the authors state, “…not a true RCT of debriefing because selection of the sample was restricted, the method for randomization was less than ideal and the low level of PTSD symptoms at the outset meant that there was little scope for reduction.”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z="4000"/>
              <a:t>International Consensus Statements</a:t>
            </a:r>
          </a:p>
        </p:txBody>
      </p:sp>
      <p:pic>
        <p:nvPicPr>
          <p:cNvPr id="163843" name="Picture 3" descr="j0289199"/>
          <p:cNvPicPr>
            <a:picLocks noChangeAspect="1" noChangeArrowheads="1"/>
          </p:cNvPicPr>
          <p:nvPr>
            <p:ph idx="1"/>
          </p:nvPr>
        </p:nvPicPr>
        <p:blipFill>
          <a:blip r:embed="rId3"/>
          <a:srcRect/>
          <a:stretch>
            <a:fillRect/>
          </a:stretch>
        </p:blipFill>
        <p:spPr>
          <a:xfrm>
            <a:off x="1562100" y="2209800"/>
            <a:ext cx="6019800" cy="4013200"/>
          </a:xfrm>
          <a:noFill/>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z="4000"/>
              <a:t>International Consensus Statements</a:t>
            </a:r>
          </a:p>
        </p:txBody>
      </p:sp>
      <p:pic>
        <p:nvPicPr>
          <p:cNvPr id="164867" name="Picture 3"/>
          <p:cNvPicPr>
            <a:picLocks noChangeAspect="1" noChangeArrowheads="1"/>
          </p:cNvPicPr>
          <p:nvPr>
            <p:ph type="clipArt" sz="half" idx="1"/>
          </p:nvPr>
        </p:nvPicPr>
        <p:blipFill>
          <a:blip r:embed="rId3"/>
          <a:srcRect/>
          <a:stretch>
            <a:fillRect/>
          </a:stretch>
        </p:blipFill>
        <p:spPr>
          <a:xfrm>
            <a:off x="838200" y="2057400"/>
            <a:ext cx="3352800" cy="4114800"/>
          </a:xfrm>
        </p:spPr>
      </p:pic>
      <p:sp>
        <p:nvSpPr>
          <p:cNvPr id="164868" name="Rectangle 4"/>
          <p:cNvSpPr>
            <a:spLocks noGrp="1" noChangeArrowheads="1"/>
          </p:cNvSpPr>
          <p:nvPr>
            <p:ph type="body" sz="half" idx="2"/>
          </p:nvPr>
        </p:nvSpPr>
        <p:spPr/>
        <p:txBody>
          <a:bodyPr/>
          <a:lstStyle/>
          <a:p>
            <a:r>
              <a:rPr lang="en-US" sz="2400" i="1" dirty="0"/>
              <a:t>“Because of the possible negative effects, it is not advised to organize forms of single-session debriefing that pushes persons to share their personal experiences beyond what they would normally share.”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z="4000"/>
              <a:t>International Consensus Statements</a:t>
            </a:r>
          </a:p>
        </p:txBody>
      </p:sp>
      <p:sp>
        <p:nvSpPr>
          <p:cNvPr id="165891" name="Rectangle 3"/>
          <p:cNvSpPr>
            <a:spLocks noGrp="1" noChangeArrowheads="1"/>
          </p:cNvSpPr>
          <p:nvPr>
            <p:ph type="body" sz="half" idx="2"/>
          </p:nvPr>
        </p:nvSpPr>
        <p:spPr>
          <a:xfrm>
            <a:off x="4648200" y="1524000"/>
            <a:ext cx="3810000" cy="4114800"/>
          </a:xfrm>
        </p:spPr>
        <p:txBody>
          <a:bodyPr/>
          <a:lstStyle/>
          <a:p>
            <a:r>
              <a:rPr lang="en-US" sz="2400" i="1" dirty="0"/>
              <a:t>“There is still no consensus on the role, if any, of very acute interventions.  Classic CISD debriefing can no longer be recommended.  The balance between getting people to talk to people, and getting people to talk to professionals, has not been established.”</a:t>
            </a:r>
          </a:p>
        </p:txBody>
      </p:sp>
      <p:pic>
        <p:nvPicPr>
          <p:cNvPr id="165892" name="Picture 4" descr="NATO"/>
          <p:cNvPicPr>
            <a:picLocks noChangeAspect="1" noChangeArrowheads="1"/>
          </p:cNvPicPr>
          <p:nvPr>
            <p:ph type="clipArt" sz="half" idx="1"/>
          </p:nvPr>
        </p:nvPicPr>
        <p:blipFill>
          <a:blip r:embed="rId3"/>
          <a:srcRect r="79730"/>
          <a:stretch>
            <a:fillRect/>
          </a:stretch>
        </p:blipFill>
        <p:spPr>
          <a:xfrm>
            <a:off x="1143000" y="1905000"/>
            <a:ext cx="3810000" cy="1855788"/>
          </a:xfrm>
          <a:noFill/>
          <a:ln/>
        </p:spPr>
      </p:pic>
      <p:sp>
        <p:nvSpPr>
          <p:cNvPr id="165893" name="Text Box 5"/>
          <p:cNvSpPr txBox="1">
            <a:spLocks noChangeArrowheads="1"/>
          </p:cNvSpPr>
          <p:nvPr/>
        </p:nvSpPr>
        <p:spPr bwMode="auto">
          <a:xfrm>
            <a:off x="685800" y="4191000"/>
            <a:ext cx="4114800" cy="1938992"/>
          </a:xfrm>
          <a:prstGeom prst="rect">
            <a:avLst/>
          </a:prstGeom>
          <a:solidFill>
            <a:schemeClr val="accent1"/>
          </a:solidFill>
          <a:ln w="12700">
            <a:solidFill>
              <a:schemeClr val="tx1"/>
            </a:solidFill>
            <a:miter lim="800000"/>
            <a:headEnd type="none" w="sm" len="sm"/>
            <a:tailEnd type="none" w="sm" len="sm"/>
          </a:ln>
          <a:effectLst/>
        </p:spPr>
        <p:txBody>
          <a:bodyPr wrap="square">
            <a:spAutoFit/>
          </a:bodyPr>
          <a:lstStyle/>
          <a:p>
            <a:r>
              <a:rPr lang="en-US" sz="2000" b="1" i="1" dirty="0"/>
              <a:t>NATO-Russia Advanced Research </a:t>
            </a:r>
            <a:r>
              <a:rPr lang="en-US" sz="2000" b="1" i="1" dirty="0" smtClean="0"/>
              <a:t> Workshop </a:t>
            </a:r>
            <a:r>
              <a:rPr lang="en-US" sz="2000" b="1" i="1" dirty="0"/>
              <a:t>on Social and Psychological </a:t>
            </a:r>
            <a:r>
              <a:rPr lang="en-US" sz="2000" b="1" i="1" dirty="0" smtClean="0"/>
              <a:t>Consequences </a:t>
            </a:r>
            <a:r>
              <a:rPr lang="en-US" sz="2000" b="1" i="1" dirty="0"/>
              <a:t>of Chemical, Biological, </a:t>
            </a:r>
            <a:r>
              <a:rPr lang="en-US" sz="2000" b="1" i="1" dirty="0" smtClean="0"/>
              <a:t>and </a:t>
            </a:r>
            <a:r>
              <a:rPr lang="en-US" sz="2000" b="1" i="1" dirty="0"/>
              <a:t>Radiological Terrorism</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4000"/>
              <a:t>International Consensus Statements</a:t>
            </a:r>
          </a:p>
        </p:txBody>
      </p:sp>
      <p:pic>
        <p:nvPicPr>
          <p:cNvPr id="166915" name="Picture 3"/>
          <p:cNvPicPr>
            <a:picLocks noChangeAspect="1" noChangeArrowheads="1"/>
          </p:cNvPicPr>
          <p:nvPr>
            <p:ph type="clipArt" sz="half" idx="1"/>
          </p:nvPr>
        </p:nvPicPr>
        <p:blipFill>
          <a:blip r:embed="rId3"/>
          <a:srcRect/>
          <a:stretch>
            <a:fillRect/>
          </a:stretch>
        </p:blipFill>
        <p:spPr>
          <a:xfrm>
            <a:off x="1114425" y="1905000"/>
            <a:ext cx="3228975" cy="3733800"/>
          </a:xfrm>
          <a:ln w="19050">
            <a:solidFill>
              <a:schemeClr val="tx1"/>
            </a:solidFill>
          </a:ln>
        </p:spPr>
      </p:pic>
      <p:sp>
        <p:nvSpPr>
          <p:cNvPr id="166916" name="Rectangle 4"/>
          <p:cNvSpPr>
            <a:spLocks noGrp="1" noChangeArrowheads="1"/>
          </p:cNvSpPr>
          <p:nvPr>
            <p:ph type="body" sz="half" idx="2"/>
          </p:nvPr>
        </p:nvSpPr>
        <p:spPr>
          <a:xfrm>
            <a:off x="4648200" y="1600200"/>
            <a:ext cx="3810000" cy="4114800"/>
          </a:xfrm>
        </p:spPr>
        <p:txBody>
          <a:bodyPr/>
          <a:lstStyle/>
          <a:p>
            <a:r>
              <a:rPr lang="en-US" sz="2800" i="1" dirty="0"/>
              <a:t>“Routine debriefing after a traumatic event is unlikely to help prevent post-traumatic stress disorder and is not recommended.”</a:t>
            </a:r>
          </a:p>
          <a:p>
            <a:pPr lvl="1"/>
            <a:r>
              <a:rPr lang="en-US" sz="2400" dirty="0"/>
              <a:t>(Directly based on category I evidence)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z="4000"/>
              <a:t>International Consensus Statements</a:t>
            </a:r>
          </a:p>
        </p:txBody>
      </p:sp>
      <p:sp>
        <p:nvSpPr>
          <p:cNvPr id="167939" name="Rectangle 3"/>
          <p:cNvSpPr>
            <a:spLocks noGrp="1" noChangeArrowheads="1"/>
          </p:cNvSpPr>
          <p:nvPr>
            <p:ph type="body" idx="1"/>
          </p:nvPr>
        </p:nvSpPr>
        <p:spPr>
          <a:ln w="19050">
            <a:solidFill>
              <a:schemeClr val="tx1"/>
            </a:solidFill>
          </a:ln>
        </p:spPr>
        <p:txBody>
          <a:bodyPr/>
          <a:lstStyle/>
          <a:p>
            <a:pPr algn="ctr">
              <a:lnSpc>
                <a:spcPct val="90000"/>
              </a:lnSpc>
              <a:buFontTx/>
              <a:buNone/>
            </a:pPr>
            <a:r>
              <a:rPr lang="en-GB" sz="2800" b="1" dirty="0">
                <a:cs typeface="Times New Roman" pitchFamily="18" charset="0"/>
              </a:rPr>
              <a:t>  The 1999 Australasian Critical Incident Stress Association (ACISA) </a:t>
            </a:r>
            <a:endParaRPr lang="en-US" sz="2800" dirty="0"/>
          </a:p>
          <a:p>
            <a:pPr algn="ctr">
              <a:lnSpc>
                <a:spcPct val="90000"/>
              </a:lnSpc>
              <a:buFontTx/>
              <a:buNone/>
            </a:pPr>
            <a:r>
              <a:rPr lang="en-GB" sz="2800" b="1" dirty="0">
                <a:solidFill>
                  <a:srgbClr val="FFFF00"/>
                </a:solidFill>
                <a:cs typeface="Times New Roman" pitchFamily="18" charset="0"/>
              </a:rPr>
              <a:t>GLENELG DECLARATION </a:t>
            </a:r>
            <a:endParaRPr lang="en-US" sz="2800" dirty="0">
              <a:solidFill>
                <a:srgbClr val="FFFF00"/>
              </a:solidFill>
            </a:endParaRPr>
          </a:p>
          <a:p>
            <a:pPr algn="ctr">
              <a:lnSpc>
                <a:spcPct val="90000"/>
              </a:lnSpc>
              <a:buFontTx/>
              <a:buNone/>
            </a:pPr>
            <a:r>
              <a:rPr lang="en-GB" sz="2800" b="1" dirty="0">
                <a:cs typeface="Times New Roman" pitchFamily="18" charset="0"/>
              </a:rPr>
              <a:t>  </a:t>
            </a:r>
            <a:endParaRPr lang="en-US" sz="2800" dirty="0"/>
          </a:p>
          <a:p>
            <a:pPr algn="ctr">
              <a:lnSpc>
                <a:spcPct val="90000"/>
              </a:lnSpc>
              <a:buFontTx/>
              <a:buNone/>
            </a:pPr>
            <a:r>
              <a:rPr lang="en-GB" sz="2800" b="1" dirty="0">
                <a:solidFill>
                  <a:srgbClr val="FFC000"/>
                </a:solidFill>
                <a:cs typeface="Times New Roman" pitchFamily="18" charset="0"/>
              </a:rPr>
              <a:t>GUIDELINES FOR GOOD PRACTICE FOR EMERGENCY RESPONDER GROUPS IN RELATION TO EARLY INTERVENTION AFTER TRAUMA AND CRITICAL INCIDENTS </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4000"/>
              <a:t>International Consensus Statements</a:t>
            </a:r>
          </a:p>
        </p:txBody>
      </p:sp>
      <p:sp>
        <p:nvSpPr>
          <p:cNvPr id="168963" name="Rectangle 3"/>
          <p:cNvSpPr>
            <a:spLocks noGrp="1" noChangeArrowheads="1"/>
          </p:cNvSpPr>
          <p:nvPr>
            <p:ph type="body" idx="1"/>
          </p:nvPr>
        </p:nvSpPr>
        <p:spPr/>
        <p:txBody>
          <a:bodyPr/>
          <a:lstStyle/>
          <a:p>
            <a:r>
              <a:rPr lang="en-GB" sz="2800" i="1" dirty="0">
                <a:cs typeface="Times New Roman" pitchFamily="18" charset="0"/>
              </a:rPr>
              <a:t>“Calls for evidence based practice recognise the advisability of having agreed and sanctioned guidelines about good practice.  This is especially so for early intervention after trauma, since experience and systematic investigations have revealed a marked discrepancy between outcomes once presumed to be achievable (Mitchell, 1983; Mitchell and </a:t>
            </a:r>
            <a:r>
              <a:rPr lang="en-GB" sz="2800" i="1" dirty="0" err="1">
                <a:cs typeface="Times New Roman" pitchFamily="18" charset="0"/>
              </a:rPr>
              <a:t>Everly</a:t>
            </a:r>
            <a:r>
              <a:rPr lang="en-GB" sz="2800" i="1" dirty="0">
                <a:cs typeface="Times New Roman" pitchFamily="18" charset="0"/>
              </a:rPr>
              <a:t>, 1995) and those that can be reliably delivered. (Rose and </a:t>
            </a:r>
            <a:r>
              <a:rPr lang="en-GB" sz="2800" i="1" dirty="0" err="1">
                <a:cs typeface="Times New Roman" pitchFamily="18" charset="0"/>
              </a:rPr>
              <a:t>Bisson</a:t>
            </a:r>
            <a:r>
              <a:rPr lang="en-GB" sz="2800" i="1" dirty="0">
                <a:cs typeface="Times New Roman" pitchFamily="18" charset="0"/>
              </a:rPr>
              <a:t>, 1998).”</a:t>
            </a:r>
            <a:r>
              <a:rPr lang="en-GB" sz="2800" dirty="0">
                <a:cs typeface="Times New Roman" pitchFamily="18" charset="0"/>
              </a:rPr>
              <a:t>   </a:t>
            </a: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z="4000"/>
              <a:t>International Consensus Statements</a:t>
            </a:r>
          </a:p>
        </p:txBody>
      </p:sp>
      <p:sp>
        <p:nvSpPr>
          <p:cNvPr id="169987" name="Rectangle 3"/>
          <p:cNvSpPr>
            <a:spLocks noGrp="1" noChangeArrowheads="1"/>
          </p:cNvSpPr>
          <p:nvPr>
            <p:ph type="body" sz="half" idx="2"/>
          </p:nvPr>
        </p:nvSpPr>
        <p:spPr>
          <a:xfrm>
            <a:off x="4648200" y="1600200"/>
            <a:ext cx="3810000" cy="4114800"/>
          </a:xfrm>
        </p:spPr>
        <p:txBody>
          <a:bodyPr/>
          <a:lstStyle/>
          <a:p>
            <a:r>
              <a:rPr lang="en-US" sz="2800" dirty="0"/>
              <a:t>In their </a:t>
            </a:r>
            <a:r>
              <a:rPr lang="en-US" sz="2800" i="1" dirty="0"/>
              <a:t>Disaster Mental Health Response Handbook</a:t>
            </a:r>
            <a:r>
              <a:rPr lang="en-US" sz="2800" dirty="0"/>
              <a:t>, prepared for the 2000 Olympics, they said there is no evidence CISM prevents PTSD and should not be used.</a:t>
            </a:r>
          </a:p>
        </p:txBody>
      </p:sp>
      <p:pic>
        <p:nvPicPr>
          <p:cNvPr id="169988" name="Picture 4" descr="NSW"/>
          <p:cNvPicPr>
            <a:picLocks noChangeAspect="1" noChangeArrowheads="1"/>
          </p:cNvPicPr>
          <p:nvPr>
            <p:ph type="clipArt" sz="half" idx="1"/>
          </p:nvPr>
        </p:nvPicPr>
        <p:blipFill>
          <a:blip r:embed="rId3"/>
          <a:srcRect/>
          <a:stretch>
            <a:fillRect/>
          </a:stretch>
        </p:blipFill>
        <p:spPr>
          <a:xfrm>
            <a:off x="228600" y="3886200"/>
            <a:ext cx="4343400" cy="446088"/>
          </a:xfrm>
          <a:noFill/>
          <a:ln w="19050">
            <a:solidFill>
              <a:schemeClr val="tx1"/>
            </a:solidFill>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4000"/>
              <a:t>National Consensus Statements</a:t>
            </a:r>
          </a:p>
        </p:txBody>
      </p:sp>
      <p:sp>
        <p:nvSpPr>
          <p:cNvPr id="171011" name="Rectangle 3"/>
          <p:cNvSpPr>
            <a:spLocks noGrp="1" noChangeArrowheads="1"/>
          </p:cNvSpPr>
          <p:nvPr>
            <p:ph type="body" idx="1"/>
          </p:nvPr>
        </p:nvSpPr>
        <p:spPr/>
        <p:txBody>
          <a:bodyPr/>
          <a:lstStyle/>
          <a:p>
            <a:endParaRPr lang="en-US"/>
          </a:p>
        </p:txBody>
      </p:sp>
      <p:pic>
        <p:nvPicPr>
          <p:cNvPr id="171012" name="Picture 4" descr="j0289549"/>
          <p:cNvPicPr>
            <a:picLocks noChangeAspect="1" noChangeArrowheads="1"/>
          </p:cNvPicPr>
          <p:nvPr/>
        </p:nvPicPr>
        <p:blipFill>
          <a:blip r:embed="rId3"/>
          <a:srcRect/>
          <a:stretch>
            <a:fillRect/>
          </a:stretch>
        </p:blipFill>
        <p:spPr bwMode="auto">
          <a:xfrm>
            <a:off x="1638300" y="2057400"/>
            <a:ext cx="5867400" cy="3921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z="4000" dirty="0"/>
              <a:t>National Consensus Statements</a:t>
            </a:r>
          </a:p>
        </p:txBody>
      </p:sp>
      <p:sp>
        <p:nvSpPr>
          <p:cNvPr id="172035" name="Rectangle 3"/>
          <p:cNvSpPr>
            <a:spLocks noGrp="1" noChangeArrowheads="1"/>
          </p:cNvSpPr>
          <p:nvPr>
            <p:ph type="body" idx="1"/>
          </p:nvPr>
        </p:nvSpPr>
        <p:spPr/>
        <p:txBody>
          <a:bodyPr/>
          <a:lstStyle/>
          <a:p>
            <a:pPr>
              <a:lnSpc>
                <a:spcPct val="90000"/>
              </a:lnSpc>
            </a:pPr>
            <a:r>
              <a:rPr lang="en-US" sz="2800" dirty="0"/>
              <a:t>National Institute of Mental Health (NIMH), in conjunction with:</a:t>
            </a:r>
          </a:p>
          <a:p>
            <a:pPr lvl="1">
              <a:lnSpc>
                <a:spcPct val="90000"/>
              </a:lnSpc>
            </a:pPr>
            <a:r>
              <a:rPr lang="en-US" sz="2400" dirty="0"/>
              <a:t>US Department of Health and Human Services</a:t>
            </a:r>
          </a:p>
          <a:p>
            <a:pPr lvl="1">
              <a:lnSpc>
                <a:spcPct val="90000"/>
              </a:lnSpc>
            </a:pPr>
            <a:r>
              <a:rPr lang="en-US" sz="2400" dirty="0"/>
              <a:t>US Department of Defense</a:t>
            </a:r>
          </a:p>
          <a:p>
            <a:pPr lvl="1">
              <a:lnSpc>
                <a:spcPct val="90000"/>
              </a:lnSpc>
            </a:pPr>
            <a:r>
              <a:rPr lang="en-US" sz="2400" dirty="0"/>
              <a:t>US Department of Veterans Affairs</a:t>
            </a:r>
          </a:p>
          <a:p>
            <a:pPr lvl="1">
              <a:lnSpc>
                <a:spcPct val="90000"/>
              </a:lnSpc>
            </a:pPr>
            <a:r>
              <a:rPr lang="en-US" sz="2400" dirty="0"/>
              <a:t>US Department of Justice</a:t>
            </a:r>
          </a:p>
          <a:p>
            <a:pPr lvl="1">
              <a:lnSpc>
                <a:spcPct val="90000"/>
              </a:lnSpc>
            </a:pPr>
            <a:r>
              <a:rPr lang="en-US" sz="2400" dirty="0"/>
              <a:t>American Red Cross</a:t>
            </a:r>
          </a:p>
          <a:p>
            <a:pPr>
              <a:lnSpc>
                <a:spcPct val="90000"/>
              </a:lnSpc>
            </a:pPr>
            <a:r>
              <a:rPr lang="en-US" sz="2800" dirty="0"/>
              <a:t>National Consensus Panel for best practices in evidence-based early psychological interventions for victims/survivors of mass violence.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Coping Styles</a:t>
            </a:r>
          </a:p>
        </p:txBody>
      </p:sp>
      <p:sp>
        <p:nvSpPr>
          <p:cNvPr id="16387" name="Rectangle 3"/>
          <p:cNvSpPr>
            <a:spLocks noGrp="1" noChangeArrowheads="1"/>
          </p:cNvSpPr>
          <p:nvPr>
            <p:ph type="body" idx="1"/>
          </p:nvPr>
        </p:nvSpPr>
        <p:spPr/>
        <p:txBody>
          <a:bodyPr/>
          <a:lstStyle/>
          <a:p>
            <a:pPr>
              <a:lnSpc>
                <a:spcPct val="90000"/>
              </a:lnSpc>
            </a:pPr>
            <a:r>
              <a:rPr lang="en-US" sz="2800" b="1" dirty="0" err="1">
                <a:solidFill>
                  <a:srgbClr val="FFC000"/>
                </a:solidFill>
              </a:rPr>
              <a:t>Ginzburg</a:t>
            </a:r>
            <a:r>
              <a:rPr lang="en-US" sz="2800" b="1" dirty="0">
                <a:solidFill>
                  <a:srgbClr val="FFC000"/>
                </a:solidFill>
              </a:rPr>
              <a:t> </a:t>
            </a:r>
            <a:r>
              <a:rPr lang="en-US" sz="2800" b="1" i="1" dirty="0">
                <a:solidFill>
                  <a:srgbClr val="FFC000"/>
                </a:solidFill>
              </a:rPr>
              <a:t>et al. </a:t>
            </a:r>
            <a:r>
              <a:rPr lang="en-US" sz="2800" b="1" dirty="0">
                <a:solidFill>
                  <a:srgbClr val="FFC000"/>
                </a:solidFill>
              </a:rPr>
              <a:t>(2002) </a:t>
            </a:r>
            <a:r>
              <a:rPr lang="en-US" sz="2800" dirty="0"/>
              <a:t>cardiac patients with repressive coping style (RCS) fared better than others after infarct</a:t>
            </a:r>
          </a:p>
          <a:p>
            <a:pPr>
              <a:lnSpc>
                <a:spcPct val="90000"/>
              </a:lnSpc>
            </a:pPr>
            <a:r>
              <a:rPr lang="en-US" sz="2800" b="1" dirty="0" err="1">
                <a:solidFill>
                  <a:srgbClr val="FFC000"/>
                </a:solidFill>
              </a:rPr>
              <a:t>Frasure</a:t>
            </a:r>
            <a:r>
              <a:rPr lang="en-US" sz="2800" b="1" dirty="0">
                <a:solidFill>
                  <a:srgbClr val="FFC000"/>
                </a:solidFill>
              </a:rPr>
              <a:t>-Smith </a:t>
            </a:r>
            <a:r>
              <a:rPr lang="en-US" sz="2800" b="1" i="1" dirty="0">
                <a:solidFill>
                  <a:srgbClr val="FFC000"/>
                </a:solidFill>
              </a:rPr>
              <a:t>et al.</a:t>
            </a:r>
            <a:r>
              <a:rPr lang="en-US" sz="2800" b="1" dirty="0">
                <a:solidFill>
                  <a:srgbClr val="FFC000"/>
                </a:solidFill>
              </a:rPr>
              <a:t> (2002) </a:t>
            </a:r>
            <a:r>
              <a:rPr lang="en-US" sz="2800" dirty="0"/>
              <a:t>follow-up nursing care to monitor psychological impact and educate about condition worsened outcome in post-MI patients with RCS</a:t>
            </a:r>
          </a:p>
          <a:p>
            <a:pPr>
              <a:lnSpc>
                <a:spcPct val="90000"/>
              </a:lnSpc>
            </a:pPr>
            <a:r>
              <a:rPr lang="en-US" sz="2800" b="1" dirty="0">
                <a:solidFill>
                  <a:srgbClr val="FFC000"/>
                </a:solidFill>
              </a:rPr>
              <a:t>Van </a:t>
            </a:r>
            <a:r>
              <a:rPr lang="en-US" sz="2800" b="1" dirty="0" err="1">
                <a:solidFill>
                  <a:srgbClr val="FFC000"/>
                </a:solidFill>
              </a:rPr>
              <a:t>Dorp-Brun</a:t>
            </a:r>
            <a:r>
              <a:rPr lang="en-US" sz="2800" b="1" dirty="0">
                <a:solidFill>
                  <a:srgbClr val="FFC000"/>
                </a:solidFill>
              </a:rPr>
              <a:t> (2004) </a:t>
            </a:r>
            <a:r>
              <a:rPr lang="en-US" sz="2800" dirty="0"/>
              <a:t>found RCS subjects functionally indistinguishable from true low anxiety subjects on a range of dependent variables</a:t>
            </a:r>
            <a:endParaRPr lang="en-US" sz="2800" b="1"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z="4000"/>
              <a:t>National Consensus Statements</a:t>
            </a:r>
          </a:p>
        </p:txBody>
      </p:sp>
      <p:pic>
        <p:nvPicPr>
          <p:cNvPr id="173059" name="Picture 3"/>
          <p:cNvPicPr>
            <a:picLocks noChangeAspect="1" noChangeArrowheads="1"/>
          </p:cNvPicPr>
          <p:nvPr>
            <p:ph sz="half" idx="1"/>
          </p:nvPr>
        </p:nvPicPr>
        <p:blipFill>
          <a:blip r:embed="rId3"/>
          <a:srcRect/>
          <a:stretch>
            <a:fillRect/>
          </a:stretch>
        </p:blipFill>
        <p:spPr>
          <a:xfrm>
            <a:off x="1219200" y="2057400"/>
            <a:ext cx="3276600" cy="4114800"/>
          </a:xfrm>
          <a:noFill/>
          <a:ln w="19050">
            <a:solidFill>
              <a:schemeClr val="tx1"/>
            </a:solidFill>
          </a:ln>
        </p:spPr>
      </p:pic>
      <p:sp>
        <p:nvSpPr>
          <p:cNvPr id="173060" name="Rectangle 4"/>
          <p:cNvSpPr>
            <a:spLocks noGrp="1" noChangeArrowheads="1"/>
          </p:cNvSpPr>
          <p:nvPr>
            <p:ph type="body" sz="half" idx="2"/>
          </p:nvPr>
        </p:nvSpPr>
        <p:spPr>
          <a:xfrm>
            <a:off x="4648200" y="1600200"/>
            <a:ext cx="4343400" cy="4114800"/>
          </a:xfrm>
        </p:spPr>
        <p:txBody>
          <a:bodyPr/>
          <a:lstStyle/>
          <a:p>
            <a:r>
              <a:rPr lang="en-US" sz="2800" dirty="0"/>
              <a:t>Neither CISM, CISD, or any form of PD was recommended as an early intervention practice.</a:t>
            </a:r>
          </a:p>
          <a:p>
            <a:r>
              <a:rPr lang="en-US" sz="2800" dirty="0"/>
              <a:t>Only dissention from nearly 100 experts was George </a:t>
            </a:r>
            <a:r>
              <a:rPr lang="en-US" sz="2800" dirty="0" err="1"/>
              <a:t>Everly</a:t>
            </a:r>
            <a:r>
              <a:rPr lang="en-US" sz="2800" dirty="0"/>
              <a:t>, PhD.</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So, why does it not work?</a:t>
            </a:r>
          </a:p>
        </p:txBody>
      </p:sp>
      <p:sp>
        <p:nvSpPr>
          <p:cNvPr id="174083" name="Rectangle 3"/>
          <p:cNvSpPr>
            <a:spLocks noGrp="1" noChangeArrowheads="1"/>
          </p:cNvSpPr>
          <p:nvPr>
            <p:ph type="body" idx="1"/>
          </p:nvPr>
        </p:nvSpPr>
        <p:spPr/>
        <p:txBody>
          <a:bodyPr/>
          <a:lstStyle/>
          <a:p>
            <a:pPr>
              <a:lnSpc>
                <a:spcPct val="80000"/>
              </a:lnSpc>
            </a:pPr>
            <a:r>
              <a:rPr lang="en-US" sz="2400" dirty="0"/>
              <a:t>May interfere with natural psychological processing (avoidance and intrusion).</a:t>
            </a:r>
          </a:p>
          <a:p>
            <a:pPr>
              <a:lnSpc>
                <a:spcPct val="80000"/>
              </a:lnSpc>
            </a:pPr>
            <a:r>
              <a:rPr lang="en-US" sz="2400" dirty="0"/>
              <a:t>May cause personnel to bypass personal support system.</a:t>
            </a:r>
          </a:p>
          <a:p>
            <a:pPr>
              <a:lnSpc>
                <a:spcPct val="80000"/>
              </a:lnSpc>
            </a:pPr>
            <a:r>
              <a:rPr lang="en-US" sz="2400" dirty="0"/>
              <a:t>May cause personnel to feel that they were “healed” by the CISD session.</a:t>
            </a:r>
          </a:p>
          <a:p>
            <a:pPr>
              <a:lnSpc>
                <a:spcPct val="80000"/>
              </a:lnSpc>
            </a:pPr>
            <a:r>
              <a:rPr lang="en-US" sz="2400" dirty="0"/>
              <a:t>May interfere with natural environment of the organization.</a:t>
            </a:r>
          </a:p>
          <a:p>
            <a:pPr>
              <a:lnSpc>
                <a:spcPct val="80000"/>
              </a:lnSpc>
            </a:pPr>
            <a:r>
              <a:rPr lang="en-US" sz="2400" dirty="0"/>
              <a:t>May lead people to expect that they will suffer post-traumatic stress, and that this may be enough to trigger psychological problems after an incident. </a:t>
            </a:r>
          </a:p>
          <a:p>
            <a:pPr>
              <a:lnSpc>
                <a:spcPct val="80000"/>
              </a:lnSpc>
            </a:pPr>
            <a:r>
              <a:rPr lang="en-US" sz="2400" dirty="0"/>
              <a:t>Talking through the event might itself add to the trauma for some survivors.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Summary</a:t>
            </a:r>
          </a:p>
        </p:txBody>
      </p:sp>
      <p:sp>
        <p:nvSpPr>
          <p:cNvPr id="175107" name="Rectangle 3"/>
          <p:cNvSpPr>
            <a:spLocks noGrp="1" noChangeArrowheads="1"/>
          </p:cNvSpPr>
          <p:nvPr>
            <p:ph type="body" idx="1"/>
          </p:nvPr>
        </p:nvSpPr>
        <p:spPr/>
        <p:txBody>
          <a:bodyPr/>
          <a:lstStyle/>
          <a:p>
            <a:pPr marL="609600" indent="-609600">
              <a:lnSpc>
                <a:spcPct val="80000"/>
              </a:lnSpc>
              <a:buFont typeface="Monotype Sorts" charset="2"/>
              <a:buAutoNum type="arabicPeriod"/>
            </a:pPr>
            <a:r>
              <a:rPr lang="en-US" sz="2800" dirty="0"/>
              <a:t>CISD/CISM/PD is an empirically bad idea.</a:t>
            </a:r>
          </a:p>
          <a:p>
            <a:pPr marL="609600" indent="-609600">
              <a:lnSpc>
                <a:spcPct val="80000"/>
              </a:lnSpc>
              <a:buFont typeface="Monotype Sorts" charset="2"/>
              <a:buAutoNum type="arabicPeriod"/>
            </a:pPr>
            <a:r>
              <a:rPr lang="en-US" sz="2800" dirty="0"/>
              <a:t>All quality studies show that, at best, it is ineffective while several suggest it may be iatrogenic.</a:t>
            </a:r>
          </a:p>
          <a:p>
            <a:pPr marL="609600" indent="-609600">
              <a:lnSpc>
                <a:spcPct val="80000"/>
              </a:lnSpc>
              <a:buFont typeface="Monotype Sorts" charset="2"/>
              <a:buAutoNum type="arabicPeriod"/>
            </a:pPr>
            <a:r>
              <a:rPr lang="en-US" sz="2800" dirty="0"/>
              <a:t>CISDs, if applied (which they shouldn’t be), should never be mandatory.</a:t>
            </a:r>
          </a:p>
          <a:p>
            <a:pPr marL="609600" indent="-609600">
              <a:lnSpc>
                <a:spcPct val="80000"/>
              </a:lnSpc>
              <a:buFont typeface="Monotype Sorts" charset="2"/>
              <a:buAutoNum type="arabicPeriod"/>
            </a:pPr>
            <a:r>
              <a:rPr lang="en-US" sz="2800" dirty="0"/>
              <a:t>All personnel participating in any form of PD should provide informed consent.</a:t>
            </a:r>
          </a:p>
          <a:p>
            <a:pPr marL="609600" indent="-609600">
              <a:lnSpc>
                <a:spcPct val="80000"/>
              </a:lnSpc>
              <a:buFont typeface="Monotype Sorts" charset="2"/>
              <a:buAutoNum type="arabicPeriod"/>
            </a:pPr>
            <a:r>
              <a:rPr lang="en-US" sz="2800" dirty="0"/>
              <a:t>EMS &amp; Fire organizations may be exposing themselves to civil liability by providing CISM.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Stress</a:t>
            </a:r>
          </a:p>
        </p:txBody>
      </p:sp>
      <p:sp>
        <p:nvSpPr>
          <p:cNvPr id="176131" name="Rectangle 3"/>
          <p:cNvSpPr>
            <a:spLocks noGrp="1" noChangeArrowheads="1"/>
          </p:cNvSpPr>
          <p:nvPr>
            <p:ph type="body" sz="half" idx="1"/>
          </p:nvPr>
        </p:nvSpPr>
        <p:spPr>
          <a:xfrm>
            <a:off x="685800" y="1600200"/>
            <a:ext cx="3810000" cy="4114800"/>
          </a:xfrm>
        </p:spPr>
        <p:txBody>
          <a:bodyPr/>
          <a:lstStyle/>
          <a:p>
            <a:r>
              <a:rPr lang="en-US" sz="3600" dirty="0"/>
              <a:t>OK. You made your point. What should we be doing instead?</a:t>
            </a:r>
          </a:p>
        </p:txBody>
      </p:sp>
      <p:pic>
        <p:nvPicPr>
          <p:cNvPr id="176133" name="Picture 5" descr="Chips"/>
          <p:cNvPicPr>
            <a:picLocks noChangeAspect="1" noChangeArrowheads="1"/>
          </p:cNvPicPr>
          <p:nvPr>
            <p:ph sz="half" idx="2"/>
          </p:nvPr>
        </p:nvPicPr>
        <p:blipFill>
          <a:blip r:embed="rId3"/>
          <a:srcRect b="3799"/>
          <a:stretch>
            <a:fillRect/>
          </a:stretch>
        </p:blipFill>
        <p:spPr>
          <a:xfrm>
            <a:off x="4876800" y="1600200"/>
            <a:ext cx="3170238" cy="3959225"/>
          </a:xfrm>
          <a:noFill/>
          <a:ln>
            <a:solidFill>
              <a:schemeClr val="tx1"/>
            </a:solidFill>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Stress Management</a:t>
            </a:r>
          </a:p>
        </p:txBody>
      </p:sp>
      <p:sp>
        <p:nvSpPr>
          <p:cNvPr id="180228" name="Rectangle 4"/>
          <p:cNvSpPr>
            <a:spLocks noGrp="1" noChangeArrowheads="1"/>
          </p:cNvSpPr>
          <p:nvPr>
            <p:ph type="body" sz="half" idx="1"/>
          </p:nvPr>
        </p:nvSpPr>
        <p:spPr>
          <a:xfrm>
            <a:off x="762000" y="1600200"/>
            <a:ext cx="3810000" cy="4114800"/>
          </a:xfrm>
        </p:spPr>
        <p:txBody>
          <a:bodyPr/>
          <a:lstStyle/>
          <a:p>
            <a:r>
              <a:rPr lang="en-US" sz="2400" dirty="0"/>
              <a:t>Firefighters and EMTs are resilient.</a:t>
            </a:r>
          </a:p>
          <a:p>
            <a:r>
              <a:rPr lang="en-US" sz="2400" dirty="0"/>
              <a:t>Use techniques that promote resiliency.</a:t>
            </a:r>
          </a:p>
          <a:p>
            <a:r>
              <a:rPr lang="en-US" sz="2400" dirty="0"/>
              <a:t>Recognize that people cope differently.</a:t>
            </a:r>
          </a:p>
          <a:p>
            <a:r>
              <a:rPr lang="en-US" sz="2400" dirty="0"/>
              <a:t>Let them maintain as much “control” over their stress response as possible.</a:t>
            </a:r>
          </a:p>
          <a:p>
            <a:endParaRPr lang="en-US" sz="2400" dirty="0"/>
          </a:p>
        </p:txBody>
      </p:sp>
      <p:pic>
        <p:nvPicPr>
          <p:cNvPr id="180230" name="Picture 6" descr="BUS7"/>
          <p:cNvPicPr>
            <a:picLocks noChangeAspect="1" noChangeArrowheads="1"/>
          </p:cNvPicPr>
          <p:nvPr>
            <p:ph sz="half" idx="2"/>
          </p:nvPr>
        </p:nvPicPr>
        <p:blipFill>
          <a:blip r:embed="rId3"/>
          <a:srcRect/>
          <a:stretch>
            <a:fillRect/>
          </a:stretch>
        </p:blipFill>
        <p:spPr>
          <a:xfrm>
            <a:off x="5211763" y="2057400"/>
            <a:ext cx="2681287" cy="4114800"/>
          </a:xfrm>
          <a:noFill/>
          <a:ln>
            <a:solidFill>
              <a:schemeClr val="tx1"/>
            </a:solidFill>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Stress Prevention</a:t>
            </a:r>
          </a:p>
        </p:txBody>
      </p:sp>
      <p:sp>
        <p:nvSpPr>
          <p:cNvPr id="178179" name="Rectangle 3"/>
          <p:cNvSpPr>
            <a:spLocks noGrp="1" noChangeArrowheads="1"/>
          </p:cNvSpPr>
          <p:nvPr>
            <p:ph type="body" idx="1"/>
          </p:nvPr>
        </p:nvSpPr>
        <p:spPr/>
        <p:txBody>
          <a:bodyPr/>
          <a:lstStyle/>
          <a:p>
            <a:pPr>
              <a:lnSpc>
                <a:spcPct val="80000"/>
              </a:lnSpc>
            </a:pPr>
            <a:r>
              <a:rPr lang="en-US" sz="2800" dirty="0"/>
              <a:t>Stress can not be treated after exposure.</a:t>
            </a:r>
          </a:p>
          <a:p>
            <a:pPr>
              <a:lnSpc>
                <a:spcPct val="80000"/>
              </a:lnSpc>
            </a:pPr>
            <a:r>
              <a:rPr lang="en-US" sz="2800" dirty="0"/>
              <a:t>All personnel must have good stress management techniques.</a:t>
            </a:r>
          </a:p>
          <a:p>
            <a:pPr>
              <a:lnSpc>
                <a:spcPct val="80000"/>
              </a:lnSpc>
            </a:pPr>
            <a:r>
              <a:rPr lang="en-US" sz="2800" dirty="0"/>
              <a:t>Most stress in EMS and the fire service is not major events, but the day-to-day hassles of the job.</a:t>
            </a:r>
          </a:p>
          <a:p>
            <a:pPr lvl="1">
              <a:lnSpc>
                <a:spcPct val="90000"/>
              </a:lnSpc>
            </a:pPr>
            <a:r>
              <a:rPr lang="en-US" sz="2400" dirty="0"/>
              <a:t>Pay</a:t>
            </a:r>
          </a:p>
          <a:p>
            <a:pPr lvl="1">
              <a:lnSpc>
                <a:spcPct val="90000"/>
              </a:lnSpc>
            </a:pPr>
            <a:r>
              <a:rPr lang="en-US" sz="2400" dirty="0"/>
              <a:t>Equipment</a:t>
            </a:r>
          </a:p>
          <a:p>
            <a:pPr lvl="1">
              <a:lnSpc>
                <a:spcPct val="90000"/>
              </a:lnSpc>
            </a:pPr>
            <a:r>
              <a:rPr lang="en-US" sz="2400" dirty="0"/>
              <a:t>Dealing with the public</a:t>
            </a:r>
          </a:p>
          <a:p>
            <a:pPr lvl="1">
              <a:lnSpc>
                <a:spcPct val="90000"/>
              </a:lnSpc>
            </a:pPr>
            <a:r>
              <a:rPr lang="en-US" sz="2400" dirty="0"/>
              <a:t>Administrative hassles</a:t>
            </a:r>
          </a:p>
          <a:p>
            <a:pPr lvl="1">
              <a:lnSpc>
                <a:spcPct val="90000"/>
              </a:lnSpc>
            </a:pPr>
            <a:r>
              <a:rPr lang="en-US" sz="2400" dirty="0"/>
              <a:t>Work hours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Stress Prevention</a:t>
            </a:r>
          </a:p>
        </p:txBody>
      </p:sp>
      <p:sp>
        <p:nvSpPr>
          <p:cNvPr id="182275" name="Rectangle 3"/>
          <p:cNvSpPr>
            <a:spLocks noGrp="1" noChangeArrowheads="1"/>
          </p:cNvSpPr>
          <p:nvPr>
            <p:ph type="body" sz="half" idx="1"/>
          </p:nvPr>
        </p:nvSpPr>
        <p:spPr>
          <a:xfrm>
            <a:off x="609600" y="1600200"/>
            <a:ext cx="3810000" cy="4114800"/>
          </a:xfrm>
        </p:spPr>
        <p:txBody>
          <a:bodyPr/>
          <a:lstStyle/>
          <a:p>
            <a:r>
              <a:rPr lang="en-US" sz="2800" dirty="0"/>
              <a:t>If you can handle the daily grind, you can handle the big event.</a:t>
            </a:r>
          </a:p>
        </p:txBody>
      </p:sp>
      <p:sp>
        <p:nvSpPr>
          <p:cNvPr id="182276" name="Rectangle 4"/>
          <p:cNvSpPr>
            <a:spLocks noGrp="1" noChangeArrowheads="1"/>
          </p:cNvSpPr>
          <p:nvPr>
            <p:ph sz="half" idx="2"/>
          </p:nvPr>
        </p:nvSpPr>
        <p:spPr/>
        <p:txBody>
          <a:bodyPr/>
          <a:lstStyle/>
          <a:p>
            <a:endParaRPr lang="en-US" sz="2800"/>
          </a:p>
        </p:txBody>
      </p:sp>
      <p:pic>
        <p:nvPicPr>
          <p:cNvPr id="182277" name="Picture 5" descr="TexasEMS41"/>
          <p:cNvPicPr>
            <a:picLocks noChangeAspect="1" noChangeArrowheads="1"/>
          </p:cNvPicPr>
          <p:nvPr/>
        </p:nvPicPr>
        <p:blipFill>
          <a:blip r:embed="rId3"/>
          <a:srcRect/>
          <a:stretch>
            <a:fillRect/>
          </a:stretch>
        </p:blipFill>
        <p:spPr bwMode="auto">
          <a:xfrm>
            <a:off x="4419600" y="3124200"/>
            <a:ext cx="4267200" cy="2641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Stress Prevention</a:t>
            </a:r>
          </a:p>
        </p:txBody>
      </p:sp>
      <p:sp>
        <p:nvSpPr>
          <p:cNvPr id="22531" name="Rectangle 3"/>
          <p:cNvSpPr>
            <a:spLocks noGrp="1" noChangeArrowheads="1"/>
          </p:cNvSpPr>
          <p:nvPr>
            <p:ph type="body" idx="1"/>
          </p:nvPr>
        </p:nvSpPr>
        <p:spPr/>
        <p:txBody>
          <a:bodyPr/>
          <a:lstStyle/>
          <a:p>
            <a:r>
              <a:rPr lang="en-US" dirty="0"/>
              <a:t>Well run incidents.</a:t>
            </a:r>
          </a:p>
          <a:p>
            <a:r>
              <a:rPr lang="en-US" dirty="0"/>
              <a:t>Well managed organizations.</a:t>
            </a:r>
          </a:p>
          <a:p>
            <a:r>
              <a:rPr lang="en-US" dirty="0"/>
              <a:t>Well prepared providers.</a:t>
            </a:r>
          </a:p>
          <a:p>
            <a:r>
              <a:rPr lang="en-US" dirty="0"/>
              <a:t>Well conditioned personnel.</a:t>
            </a:r>
          </a:p>
          <a:p>
            <a:r>
              <a:rPr lang="en-US" dirty="0"/>
              <a:t>Well grounded lives.</a:t>
            </a:r>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Stress Management</a:t>
            </a:r>
          </a:p>
        </p:txBody>
      </p:sp>
      <p:sp>
        <p:nvSpPr>
          <p:cNvPr id="23555" name="Rectangle 3"/>
          <p:cNvSpPr>
            <a:spLocks noGrp="1" noChangeArrowheads="1"/>
          </p:cNvSpPr>
          <p:nvPr>
            <p:ph type="body" idx="1"/>
          </p:nvPr>
        </p:nvSpPr>
        <p:spPr/>
        <p:txBody>
          <a:bodyPr/>
          <a:lstStyle/>
          <a:p>
            <a:r>
              <a:rPr lang="en-US" dirty="0">
                <a:solidFill>
                  <a:srgbClr val="FFFF00"/>
                </a:solidFill>
              </a:rPr>
              <a:t>Critical elements of stress management:</a:t>
            </a:r>
          </a:p>
          <a:p>
            <a:pPr lvl="1"/>
            <a:r>
              <a:rPr lang="en-US" dirty="0"/>
              <a:t>Information</a:t>
            </a:r>
          </a:p>
          <a:p>
            <a:pPr lvl="1"/>
            <a:r>
              <a:rPr lang="en-US" dirty="0"/>
              <a:t>Instrumental aid</a:t>
            </a:r>
          </a:p>
          <a:p>
            <a:pPr lvl="1"/>
            <a:r>
              <a:rPr lang="en-US" dirty="0"/>
              <a:t>Appraisal</a:t>
            </a:r>
          </a:p>
          <a:p>
            <a:pPr lvl="1"/>
            <a:r>
              <a:rPr lang="en-US" dirty="0"/>
              <a:t>Social and emotional support</a:t>
            </a:r>
          </a:p>
          <a:p>
            <a:pPr lvl="1"/>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Information</a:t>
            </a:r>
          </a:p>
        </p:txBody>
      </p:sp>
      <p:sp>
        <p:nvSpPr>
          <p:cNvPr id="24579" name="Rectangle 3"/>
          <p:cNvSpPr>
            <a:spLocks noGrp="1" noChangeArrowheads="1"/>
          </p:cNvSpPr>
          <p:nvPr>
            <p:ph type="body" idx="1"/>
          </p:nvPr>
        </p:nvSpPr>
        <p:spPr/>
        <p:txBody>
          <a:bodyPr/>
          <a:lstStyle/>
          <a:p>
            <a:r>
              <a:rPr lang="en-US" dirty="0"/>
              <a:t>Information comes </a:t>
            </a:r>
            <a:r>
              <a:rPr lang="en-US" dirty="0">
                <a:solidFill>
                  <a:srgbClr val="FFFF00"/>
                </a:solidFill>
              </a:rPr>
              <a:t>FIRST</a:t>
            </a:r>
            <a:r>
              <a:rPr lang="en-US" dirty="0"/>
              <a:t>!</a:t>
            </a:r>
          </a:p>
          <a:p>
            <a:r>
              <a:rPr lang="en-US" dirty="0"/>
              <a:t>People need the facts to know what to feel.</a:t>
            </a:r>
          </a:p>
          <a:p>
            <a:r>
              <a:rPr lang="en-US" dirty="0"/>
              <a:t>Rumors are a major source of stress.</a:t>
            </a:r>
          </a:p>
          <a:p>
            <a:r>
              <a:rPr lang="en-US" dirty="0"/>
              <a:t>This gives them some “control”.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isd"/>
          <p:cNvPicPr>
            <a:picLocks noChangeAspect="1" noChangeArrowheads="1"/>
          </p:cNvPicPr>
          <p:nvPr/>
        </p:nvPicPr>
        <p:blipFill>
          <a:blip r:embed="rId3"/>
          <a:srcRect r="6693"/>
          <a:stretch>
            <a:fillRect/>
          </a:stretch>
        </p:blipFill>
        <p:spPr bwMode="auto">
          <a:xfrm>
            <a:off x="0" y="-84138"/>
            <a:ext cx="9144000" cy="7119938"/>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Appraisal</a:t>
            </a:r>
          </a:p>
        </p:txBody>
      </p:sp>
      <p:sp>
        <p:nvSpPr>
          <p:cNvPr id="26627" name="Rectangle 3"/>
          <p:cNvSpPr>
            <a:spLocks noGrp="1" noChangeArrowheads="1"/>
          </p:cNvSpPr>
          <p:nvPr>
            <p:ph type="body" idx="1"/>
          </p:nvPr>
        </p:nvSpPr>
        <p:spPr/>
        <p:txBody>
          <a:bodyPr/>
          <a:lstStyle/>
          <a:p>
            <a:r>
              <a:rPr lang="en-US" dirty="0"/>
              <a:t>Works best through genuine peers.</a:t>
            </a:r>
          </a:p>
          <a:p>
            <a:r>
              <a:rPr lang="en-US" dirty="0"/>
              <a:t>Upward contact.</a:t>
            </a:r>
          </a:p>
          <a:p>
            <a:r>
              <a:rPr lang="en-US" dirty="0"/>
              <a:t>Experiential help (“Been there, done that”)</a:t>
            </a:r>
          </a:p>
          <a:p>
            <a:r>
              <a:rPr lang="en-US" dirty="0"/>
              <a:t>Downward evaluations.</a:t>
            </a:r>
          </a:p>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Instrumental Aid</a:t>
            </a:r>
          </a:p>
        </p:txBody>
      </p:sp>
      <p:sp>
        <p:nvSpPr>
          <p:cNvPr id="25603" name="Rectangle 3"/>
          <p:cNvSpPr>
            <a:spLocks noGrp="1" noChangeArrowheads="1"/>
          </p:cNvSpPr>
          <p:nvPr>
            <p:ph type="body" idx="1"/>
          </p:nvPr>
        </p:nvSpPr>
        <p:spPr/>
        <p:txBody>
          <a:bodyPr/>
          <a:lstStyle/>
          <a:p>
            <a:r>
              <a:rPr lang="en-US" dirty="0"/>
              <a:t>Instrumental aid often means the most.</a:t>
            </a:r>
          </a:p>
          <a:p>
            <a:r>
              <a:rPr lang="en-US" dirty="0"/>
              <a:t>If there’s help with the “hassles,” folks can grapple with the rest.</a:t>
            </a:r>
          </a:p>
          <a:p>
            <a:r>
              <a:rPr lang="en-US" dirty="0"/>
              <a:t>“I would be OK if I could just have a cup of coffee!” </a:t>
            </a:r>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Emotional Support</a:t>
            </a:r>
          </a:p>
        </p:txBody>
      </p:sp>
      <p:sp>
        <p:nvSpPr>
          <p:cNvPr id="27651" name="Rectangle 3"/>
          <p:cNvSpPr>
            <a:spLocks noGrp="1" noChangeArrowheads="1"/>
          </p:cNvSpPr>
          <p:nvPr>
            <p:ph type="body" idx="1"/>
          </p:nvPr>
        </p:nvSpPr>
        <p:spPr/>
        <p:txBody>
          <a:bodyPr/>
          <a:lstStyle/>
          <a:p>
            <a:pPr>
              <a:lnSpc>
                <a:spcPct val="90000"/>
              </a:lnSpc>
            </a:pPr>
            <a:r>
              <a:rPr lang="en-US" dirty="0"/>
              <a:t>This is </a:t>
            </a:r>
            <a:r>
              <a:rPr lang="en-US" i="1" u="sng" dirty="0"/>
              <a:t>not</a:t>
            </a:r>
            <a:r>
              <a:rPr lang="en-US" dirty="0"/>
              <a:t> principally an organizational or clinical issue!</a:t>
            </a:r>
          </a:p>
          <a:p>
            <a:pPr>
              <a:lnSpc>
                <a:spcPct val="90000"/>
              </a:lnSpc>
            </a:pPr>
            <a:r>
              <a:rPr lang="en-US" dirty="0"/>
              <a:t>Cocoon </a:t>
            </a:r>
            <a:r>
              <a:rPr lang="en-US" i="1" dirty="0"/>
              <a:t>versus </a:t>
            </a:r>
            <a:r>
              <a:rPr lang="en-US" dirty="0"/>
              <a:t>catharsis</a:t>
            </a:r>
          </a:p>
          <a:p>
            <a:pPr>
              <a:lnSpc>
                <a:spcPct val="90000"/>
              </a:lnSpc>
            </a:pPr>
            <a:r>
              <a:rPr lang="en-US" dirty="0"/>
              <a:t>I need to be left alone . . .</a:t>
            </a:r>
          </a:p>
          <a:p>
            <a:pPr>
              <a:lnSpc>
                <a:spcPct val="90000"/>
              </a:lnSpc>
              <a:buFontTx/>
              <a:buNone/>
            </a:pPr>
            <a:r>
              <a:rPr lang="en-US" dirty="0">
                <a:solidFill>
                  <a:srgbClr val="CC0000"/>
                </a:solidFill>
              </a:rPr>
              <a:t> </a:t>
            </a:r>
            <a:r>
              <a:rPr lang="en-US" dirty="0">
                <a:solidFill>
                  <a:srgbClr val="FFFF00"/>
                </a:solidFill>
              </a:rPr>
              <a:t>	. . . </a:t>
            </a:r>
            <a:r>
              <a:rPr lang="en-US" i="1" dirty="0">
                <a:solidFill>
                  <a:srgbClr val="FFFF00"/>
                </a:solidFill>
              </a:rPr>
              <a:t>stay right here and leave me alone!</a:t>
            </a:r>
          </a:p>
          <a:p>
            <a:pPr>
              <a:lnSpc>
                <a:spcPct val="90000"/>
              </a:lnSpc>
            </a:pPr>
            <a:r>
              <a:rPr lang="en-US" dirty="0"/>
              <a:t>For you, it’s an occupational issue . . .</a:t>
            </a:r>
          </a:p>
          <a:p>
            <a:pPr>
              <a:lnSpc>
                <a:spcPct val="90000"/>
              </a:lnSpc>
              <a:buFontTx/>
              <a:buNone/>
            </a:pPr>
            <a:r>
              <a:rPr lang="en-US" i="1" dirty="0">
                <a:solidFill>
                  <a:srgbClr val="CC0000"/>
                </a:solidFill>
              </a:rPr>
              <a:t>	</a:t>
            </a:r>
            <a:r>
              <a:rPr lang="en-US" i="1" dirty="0">
                <a:solidFill>
                  <a:srgbClr val="FFFF00"/>
                </a:solidFill>
              </a:rPr>
              <a:t>. . . for your partner, it’s a relationship issue!</a:t>
            </a:r>
            <a:endParaRPr lang="en-US" dirty="0">
              <a:solidFill>
                <a:srgbClr val="FFFF00"/>
              </a:solidFill>
            </a:endParaRPr>
          </a:p>
          <a:p>
            <a:pPr>
              <a:lnSpc>
                <a:spcPct val="90000"/>
              </a:lnSpc>
            </a:pP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Immediate Assistance</a:t>
            </a:r>
          </a:p>
        </p:txBody>
      </p:sp>
      <p:sp>
        <p:nvSpPr>
          <p:cNvPr id="28675" name="Rectangle 3"/>
          <p:cNvSpPr>
            <a:spLocks noGrp="1" noChangeArrowheads="1"/>
          </p:cNvSpPr>
          <p:nvPr>
            <p:ph type="body" idx="1"/>
          </p:nvPr>
        </p:nvSpPr>
        <p:spPr/>
        <p:txBody>
          <a:bodyPr/>
          <a:lstStyle/>
          <a:p>
            <a:pPr>
              <a:lnSpc>
                <a:spcPct val="80000"/>
              </a:lnSpc>
            </a:pPr>
            <a:r>
              <a:rPr lang="en-US" sz="2400" dirty="0"/>
              <a:t>Psychological “First Aid” </a:t>
            </a:r>
          </a:p>
          <a:p>
            <a:pPr>
              <a:lnSpc>
                <a:spcPct val="80000"/>
              </a:lnSpc>
            </a:pPr>
            <a:r>
              <a:rPr lang="en-US" sz="2400" dirty="0"/>
              <a:t>Common sense things. </a:t>
            </a:r>
          </a:p>
          <a:p>
            <a:pPr>
              <a:lnSpc>
                <a:spcPct val="80000"/>
              </a:lnSpc>
            </a:pPr>
            <a:r>
              <a:rPr lang="en-US" sz="2400" dirty="0"/>
              <a:t>Contact, presence, concern.</a:t>
            </a:r>
          </a:p>
          <a:p>
            <a:pPr>
              <a:lnSpc>
                <a:spcPct val="80000"/>
              </a:lnSpc>
            </a:pPr>
            <a:r>
              <a:rPr lang="en-US" sz="2400" dirty="0"/>
              <a:t>Information is first and primary need.</a:t>
            </a:r>
          </a:p>
          <a:p>
            <a:pPr>
              <a:lnSpc>
                <a:spcPct val="80000"/>
              </a:lnSpc>
            </a:pPr>
            <a:r>
              <a:rPr lang="en-US" sz="2400" dirty="0"/>
              <a:t>Practical, instrumental assistance.</a:t>
            </a:r>
          </a:p>
          <a:p>
            <a:pPr>
              <a:lnSpc>
                <a:spcPct val="80000"/>
              </a:lnSpc>
            </a:pPr>
            <a:r>
              <a:rPr lang="en-US" sz="2400" dirty="0"/>
              <a:t>Palliative steps wherever possible.</a:t>
            </a:r>
          </a:p>
          <a:p>
            <a:pPr>
              <a:lnSpc>
                <a:spcPct val="80000"/>
              </a:lnSpc>
            </a:pPr>
            <a:r>
              <a:rPr lang="en-US" sz="2400" i="1" dirty="0">
                <a:solidFill>
                  <a:srgbClr val="FFFF00"/>
                </a:solidFill>
              </a:rPr>
              <a:t>Operational debriefing </a:t>
            </a:r>
            <a:r>
              <a:rPr lang="en-US" sz="2400" dirty="0"/>
              <a:t>rather than </a:t>
            </a:r>
            <a:r>
              <a:rPr lang="en-US" sz="2400" dirty="0" err="1"/>
              <a:t>pseudopsychological</a:t>
            </a:r>
            <a:r>
              <a:rPr lang="en-US" sz="2400" dirty="0"/>
              <a:t> interventions.</a:t>
            </a:r>
          </a:p>
          <a:p>
            <a:pPr>
              <a:lnSpc>
                <a:spcPct val="80000"/>
              </a:lnSpc>
            </a:pPr>
            <a:r>
              <a:rPr lang="en-US" sz="2400" dirty="0"/>
              <a:t>Monitoring and assessment where indicated.</a:t>
            </a:r>
            <a:endParaRPr lang="en-US" sz="2400" i="1" dirty="0">
              <a:solidFill>
                <a:schemeClr val="folHlink"/>
              </a:solidFill>
            </a:endParaRPr>
          </a:p>
          <a:p>
            <a:pPr>
              <a:lnSpc>
                <a:spcPct val="80000"/>
              </a:lnSpc>
            </a:pPr>
            <a:r>
              <a:rPr lang="en-US" sz="2400" dirty="0">
                <a:solidFill>
                  <a:srgbClr val="FFFF00"/>
                </a:solidFill>
              </a:rPr>
              <a:t>Reserve therapeutic endeavors for those who truly need them.</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Psychological First Aid</a:t>
            </a:r>
          </a:p>
        </p:txBody>
      </p:sp>
      <p:sp>
        <p:nvSpPr>
          <p:cNvPr id="179203" name="Rectangle 3"/>
          <p:cNvSpPr>
            <a:spLocks noGrp="1" noChangeArrowheads="1"/>
          </p:cNvSpPr>
          <p:nvPr>
            <p:ph type="body" idx="1"/>
          </p:nvPr>
        </p:nvSpPr>
        <p:spPr/>
        <p:txBody>
          <a:bodyPr/>
          <a:lstStyle/>
          <a:p>
            <a:pPr>
              <a:lnSpc>
                <a:spcPct val="90000"/>
              </a:lnSpc>
            </a:pPr>
            <a:r>
              <a:rPr lang="en-US" sz="2400" dirty="0"/>
              <a:t>Listening</a:t>
            </a:r>
          </a:p>
          <a:p>
            <a:pPr>
              <a:lnSpc>
                <a:spcPct val="90000"/>
              </a:lnSpc>
            </a:pPr>
            <a:r>
              <a:rPr lang="en-US" sz="2400" dirty="0"/>
              <a:t>Conveying compassion</a:t>
            </a:r>
          </a:p>
          <a:p>
            <a:pPr>
              <a:lnSpc>
                <a:spcPct val="90000"/>
              </a:lnSpc>
            </a:pPr>
            <a:r>
              <a:rPr lang="en-US" sz="2400" dirty="0"/>
              <a:t>Assessing needs</a:t>
            </a:r>
          </a:p>
          <a:p>
            <a:pPr>
              <a:lnSpc>
                <a:spcPct val="90000"/>
              </a:lnSpc>
            </a:pPr>
            <a:r>
              <a:rPr lang="en-US" sz="2400" dirty="0"/>
              <a:t>Ensuring that basic physical needs are met</a:t>
            </a:r>
          </a:p>
          <a:p>
            <a:pPr>
              <a:lnSpc>
                <a:spcPct val="90000"/>
              </a:lnSpc>
            </a:pPr>
            <a:r>
              <a:rPr lang="en-US" sz="2400" dirty="0"/>
              <a:t>Not forcing personnel to talk</a:t>
            </a:r>
          </a:p>
          <a:p>
            <a:pPr>
              <a:lnSpc>
                <a:spcPct val="90000"/>
              </a:lnSpc>
            </a:pPr>
            <a:r>
              <a:rPr lang="en-US" sz="2400" dirty="0"/>
              <a:t>Providing or mobilizing company from family or significant others.</a:t>
            </a:r>
          </a:p>
          <a:p>
            <a:pPr>
              <a:lnSpc>
                <a:spcPct val="90000"/>
              </a:lnSpc>
            </a:pPr>
            <a:r>
              <a:rPr lang="en-US" sz="2400" dirty="0"/>
              <a:t>Encouraging, but not forcing, social support.</a:t>
            </a:r>
          </a:p>
          <a:p>
            <a:pPr>
              <a:lnSpc>
                <a:spcPct val="90000"/>
              </a:lnSpc>
            </a:pPr>
            <a:r>
              <a:rPr lang="en-US" sz="2400" dirty="0"/>
              <a:t>Protection from additional harm.</a:t>
            </a:r>
          </a:p>
          <a:p>
            <a:endParaRPr lang="en-US" sz="28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Post-Event Assessment</a:t>
            </a:r>
          </a:p>
        </p:txBody>
      </p:sp>
      <p:sp>
        <p:nvSpPr>
          <p:cNvPr id="29699" name="Rectangle 3"/>
          <p:cNvSpPr>
            <a:spLocks noGrp="1" noChangeArrowheads="1"/>
          </p:cNvSpPr>
          <p:nvPr>
            <p:ph type="body" idx="1"/>
          </p:nvPr>
        </p:nvSpPr>
        <p:spPr/>
        <p:txBody>
          <a:bodyPr/>
          <a:lstStyle/>
          <a:p>
            <a:pPr>
              <a:lnSpc>
                <a:spcPct val="90000"/>
              </a:lnSpc>
            </a:pPr>
            <a:r>
              <a:rPr lang="en-US" sz="2800" dirty="0"/>
              <a:t>Four to six weeks post impact.</a:t>
            </a:r>
          </a:p>
          <a:p>
            <a:pPr>
              <a:lnSpc>
                <a:spcPct val="90000"/>
              </a:lnSpc>
            </a:pPr>
            <a:r>
              <a:rPr lang="en-US" sz="2800" dirty="0"/>
              <a:t>Arousal and re-experiencing cardinal indicators.</a:t>
            </a:r>
          </a:p>
          <a:p>
            <a:pPr>
              <a:lnSpc>
                <a:spcPct val="90000"/>
              </a:lnSpc>
            </a:pPr>
            <a:r>
              <a:rPr lang="en-US" sz="2800" dirty="0"/>
              <a:t>Any six of ten symptoms endorsed as “twice or more in past week”.</a:t>
            </a:r>
          </a:p>
          <a:p>
            <a:pPr>
              <a:lnSpc>
                <a:spcPct val="90000"/>
              </a:lnSpc>
            </a:pPr>
            <a:r>
              <a:rPr lang="en-US" sz="2800" dirty="0"/>
              <a:t>Those showing positively referred for full evaluation.</a:t>
            </a:r>
          </a:p>
          <a:p>
            <a:pPr>
              <a:lnSpc>
                <a:spcPct val="90000"/>
              </a:lnSpc>
            </a:pPr>
            <a:r>
              <a:rPr lang="en-US" sz="2800" dirty="0"/>
              <a:t>Positive and negative predictive power &gt;0.90.</a:t>
            </a:r>
          </a:p>
          <a:p>
            <a:pPr>
              <a:lnSpc>
                <a:spcPct val="90000"/>
              </a:lnSpc>
            </a:pPr>
            <a:r>
              <a:rPr lang="en-US" sz="2800" dirty="0"/>
              <a:t>Overall efficiency </a:t>
            </a:r>
            <a:r>
              <a:rPr lang="en-US" sz="2800" u="sng" dirty="0"/>
              <a:t>&gt;</a:t>
            </a:r>
            <a:r>
              <a:rPr lang="en-US" sz="2800" dirty="0"/>
              <a:t> 0.92.</a:t>
            </a:r>
          </a:p>
          <a:p>
            <a:pPr lvl="4">
              <a:lnSpc>
                <a:spcPct val="90000"/>
              </a:lnSpc>
            </a:pPr>
            <a:r>
              <a:rPr lang="en-US" sz="1800" dirty="0" err="1"/>
              <a:t>Brewin</a:t>
            </a:r>
            <a:r>
              <a:rPr lang="en-US" sz="1800" dirty="0"/>
              <a:t>, Rose, </a:t>
            </a:r>
            <a:r>
              <a:rPr lang="en-US" sz="1800" i="1" dirty="0"/>
              <a:t>et al.  </a:t>
            </a:r>
            <a:r>
              <a:rPr lang="en-US" sz="1800" dirty="0">
                <a:solidFill>
                  <a:srgbClr val="CC3300"/>
                </a:solidFill>
              </a:rPr>
              <a:t>(2002)</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A Rational Approach</a:t>
            </a:r>
          </a:p>
        </p:txBody>
      </p:sp>
      <p:sp>
        <p:nvSpPr>
          <p:cNvPr id="184323" name="Rectangle 3"/>
          <p:cNvSpPr>
            <a:spLocks noGrp="1" noChangeArrowheads="1"/>
          </p:cNvSpPr>
          <p:nvPr>
            <p:ph type="body" idx="1"/>
          </p:nvPr>
        </p:nvSpPr>
        <p:spPr/>
        <p:txBody>
          <a:bodyPr/>
          <a:lstStyle/>
          <a:p>
            <a:r>
              <a:rPr lang="en-US" sz="2800" b="1" dirty="0">
                <a:solidFill>
                  <a:srgbClr val="FFFF00"/>
                </a:solidFill>
              </a:rPr>
              <a:t>Small Incidents:</a:t>
            </a:r>
          </a:p>
          <a:p>
            <a:pPr lvl="1"/>
            <a:r>
              <a:rPr lang="en-US" sz="2400" dirty="0"/>
              <a:t>Small incidents (in size), including those that result in the death of colleagues, should be handled by competent mental health personnel.</a:t>
            </a:r>
          </a:p>
          <a:p>
            <a:pPr lvl="1"/>
            <a:r>
              <a:rPr lang="en-US" sz="2400" dirty="0"/>
              <a:t>Debriefing should not be provided.</a:t>
            </a:r>
          </a:p>
          <a:p>
            <a:pPr lvl="1"/>
            <a:r>
              <a:rPr lang="en-US" sz="2400" dirty="0"/>
              <a:t>Mental health personnel should screen affected personnel for up to 2 months for abnormal responses to stress.</a:t>
            </a:r>
          </a:p>
          <a:p>
            <a:pPr lvl="1"/>
            <a:r>
              <a:rPr lang="en-US" sz="2400" dirty="0"/>
              <a:t>Personnel not adapting should be referred to competent personnel for accepted forms of therapy.</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A Rational Approach</a:t>
            </a:r>
          </a:p>
        </p:txBody>
      </p:sp>
      <p:sp>
        <p:nvSpPr>
          <p:cNvPr id="185347" name="Rectangle 3"/>
          <p:cNvSpPr>
            <a:spLocks noGrp="1" noChangeArrowheads="1"/>
          </p:cNvSpPr>
          <p:nvPr>
            <p:ph type="body" idx="1"/>
          </p:nvPr>
        </p:nvSpPr>
        <p:spPr/>
        <p:txBody>
          <a:bodyPr/>
          <a:lstStyle/>
          <a:p>
            <a:r>
              <a:rPr lang="en-US" b="1" dirty="0">
                <a:solidFill>
                  <a:srgbClr val="FFFF00"/>
                </a:solidFill>
              </a:rPr>
              <a:t>Major Incidents/Disasters:</a:t>
            </a:r>
          </a:p>
          <a:p>
            <a:pPr lvl="1"/>
            <a:r>
              <a:rPr lang="en-US" dirty="0"/>
              <a:t>The stress of major events can be mitigated by several strategies:</a:t>
            </a:r>
          </a:p>
          <a:p>
            <a:pPr lvl="2"/>
            <a:r>
              <a:rPr lang="en-US" dirty="0"/>
              <a:t>Proper use of IMS.</a:t>
            </a:r>
          </a:p>
          <a:p>
            <a:pPr lvl="2"/>
            <a:r>
              <a:rPr lang="en-US" dirty="0"/>
              <a:t>Rotating personnel out of the disaster scene.</a:t>
            </a:r>
          </a:p>
          <a:p>
            <a:pPr lvl="2"/>
            <a:r>
              <a:rPr lang="en-US" dirty="0"/>
              <a:t>Constant surveillance of personnel by competent mental health personnel for signs of stress.</a:t>
            </a:r>
          </a:p>
          <a:p>
            <a:pPr lvl="2"/>
            <a:r>
              <a:rPr lang="en-US" dirty="0"/>
              <a:t>Post-incident surveillance of involved personnel by competent mental health personnel.</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dirty="0"/>
              <a:t>Summary</a:t>
            </a:r>
          </a:p>
        </p:txBody>
      </p:sp>
      <p:sp>
        <p:nvSpPr>
          <p:cNvPr id="186371" name="Rectangle 3"/>
          <p:cNvSpPr>
            <a:spLocks noGrp="1" noChangeArrowheads="1"/>
          </p:cNvSpPr>
          <p:nvPr>
            <p:ph type="body" idx="1"/>
          </p:nvPr>
        </p:nvSpPr>
        <p:spPr/>
        <p:txBody>
          <a:bodyPr/>
          <a:lstStyle/>
          <a:p>
            <a:pPr>
              <a:lnSpc>
                <a:spcPct val="90000"/>
              </a:lnSpc>
            </a:pPr>
            <a:r>
              <a:rPr lang="en-US" dirty="0"/>
              <a:t>No CISM teams.</a:t>
            </a:r>
          </a:p>
          <a:p>
            <a:pPr>
              <a:lnSpc>
                <a:spcPct val="90000"/>
              </a:lnSpc>
            </a:pPr>
            <a:r>
              <a:rPr lang="en-US" dirty="0"/>
              <a:t>No defusing or psychological debriefing.</a:t>
            </a:r>
          </a:p>
          <a:p>
            <a:pPr>
              <a:lnSpc>
                <a:spcPct val="90000"/>
              </a:lnSpc>
            </a:pPr>
            <a:r>
              <a:rPr lang="en-US" dirty="0"/>
              <a:t>No mandatory psychological interventions.</a:t>
            </a:r>
          </a:p>
          <a:p>
            <a:pPr>
              <a:lnSpc>
                <a:spcPct val="90000"/>
              </a:lnSpc>
            </a:pPr>
            <a:r>
              <a:rPr lang="en-US" dirty="0"/>
              <a:t>Appreciate individual coping styles.</a:t>
            </a:r>
          </a:p>
          <a:p>
            <a:pPr>
              <a:lnSpc>
                <a:spcPct val="90000"/>
              </a:lnSpc>
            </a:pPr>
            <a:r>
              <a:rPr lang="en-US" dirty="0"/>
              <a:t>Have a competent mental health consultant who knows the culture and the department and who can screen those identified by peers as </a:t>
            </a:r>
            <a:r>
              <a:rPr lang="en-US" dirty="0" err="1"/>
              <a:t>nonadaptive</a:t>
            </a:r>
            <a:r>
              <a:rPr lang="en-US" dirty="0"/>
              <a:t>.</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Summary</a:t>
            </a:r>
          </a:p>
        </p:txBody>
      </p:sp>
      <p:sp>
        <p:nvSpPr>
          <p:cNvPr id="187395" name="Rectangle 3"/>
          <p:cNvSpPr>
            <a:spLocks noGrp="1" noChangeArrowheads="1"/>
          </p:cNvSpPr>
          <p:nvPr>
            <p:ph type="body" idx="1"/>
          </p:nvPr>
        </p:nvSpPr>
        <p:spPr/>
        <p:txBody>
          <a:bodyPr/>
          <a:lstStyle/>
          <a:p>
            <a:r>
              <a:rPr lang="en-US" dirty="0"/>
              <a:t>Do what you used to do!</a:t>
            </a:r>
          </a:p>
          <a:p>
            <a:pPr lvl="1"/>
            <a:r>
              <a:rPr lang="en-US" dirty="0"/>
              <a:t>The EMS and fire department culture is supportive.</a:t>
            </a:r>
          </a:p>
          <a:p>
            <a:pPr lvl="1"/>
            <a:r>
              <a:rPr lang="en-US" dirty="0"/>
              <a:t>Early involvement of family members.</a:t>
            </a:r>
          </a:p>
          <a:p>
            <a:pPr lvl="1"/>
            <a:r>
              <a:rPr lang="en-US" dirty="0"/>
              <a:t>Proper use of IMS.</a:t>
            </a:r>
          </a:p>
          <a:p>
            <a:pPr lvl="1"/>
            <a:r>
              <a:rPr lang="en-US" dirty="0"/>
              <a:t>Provide information and psychological first aid.</a:t>
            </a:r>
          </a:p>
          <a:p>
            <a:pPr lvl="1"/>
            <a:r>
              <a:rPr lang="en-US" dirty="0"/>
              <a:t>Treat only the affected animals—not the entire herd.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EMS Stress</a:t>
            </a:r>
          </a:p>
        </p:txBody>
      </p:sp>
      <p:sp>
        <p:nvSpPr>
          <p:cNvPr id="40965" name="Rectangle 5"/>
          <p:cNvSpPr>
            <a:spLocks noGrp="1" noChangeArrowheads="1"/>
          </p:cNvSpPr>
          <p:nvPr>
            <p:ph type="body" sz="half" idx="2"/>
          </p:nvPr>
        </p:nvSpPr>
        <p:spPr/>
        <p:txBody>
          <a:bodyPr/>
          <a:lstStyle/>
          <a:p>
            <a:r>
              <a:rPr lang="en-US" sz="2800" dirty="0"/>
              <a:t>Is stress in EMS or the fire service higher or different than in other professions?</a:t>
            </a:r>
          </a:p>
          <a:p>
            <a:endParaRPr lang="en-US" sz="2800" dirty="0"/>
          </a:p>
        </p:txBody>
      </p:sp>
      <p:pic>
        <p:nvPicPr>
          <p:cNvPr id="40966" name="Picture 6" descr="DFD12"/>
          <p:cNvPicPr>
            <a:picLocks noChangeAspect="1" noChangeArrowheads="1"/>
          </p:cNvPicPr>
          <p:nvPr>
            <p:ph sz="half" idx="1"/>
          </p:nvPr>
        </p:nvPicPr>
        <p:blipFill>
          <a:blip r:embed="rId3"/>
          <a:srcRect b="4771"/>
          <a:stretch>
            <a:fillRect/>
          </a:stretch>
        </p:blipFill>
        <p:spPr>
          <a:xfrm>
            <a:off x="685800" y="2849563"/>
            <a:ext cx="3810000" cy="2409825"/>
          </a:xfrm>
          <a:noFill/>
          <a:ln>
            <a:solidFill>
              <a:schemeClr val="tx1"/>
            </a:solidFill>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Well, I Still Want CISM!</a:t>
            </a:r>
          </a:p>
        </p:txBody>
      </p:sp>
      <p:sp>
        <p:nvSpPr>
          <p:cNvPr id="188420" name="Rectangle 4"/>
          <p:cNvSpPr>
            <a:spLocks noGrp="1" noChangeArrowheads="1"/>
          </p:cNvSpPr>
          <p:nvPr>
            <p:ph type="body" sz="half" idx="1"/>
          </p:nvPr>
        </p:nvSpPr>
        <p:spPr/>
        <p:txBody>
          <a:bodyPr/>
          <a:lstStyle/>
          <a:p>
            <a:r>
              <a:rPr lang="en-US" sz="2800" dirty="0"/>
              <a:t>Well, you may have your studies, but I have seen CISM work and we will keep doing it?</a:t>
            </a:r>
          </a:p>
        </p:txBody>
      </p:sp>
      <p:pic>
        <p:nvPicPr>
          <p:cNvPr id="188422" name="Picture 6" descr="Houston FD2"/>
          <p:cNvPicPr>
            <a:picLocks noChangeAspect="1" noChangeArrowheads="1"/>
          </p:cNvPicPr>
          <p:nvPr>
            <p:ph sz="half" idx="2"/>
          </p:nvPr>
        </p:nvPicPr>
        <p:blipFill>
          <a:blip r:embed="rId3"/>
          <a:srcRect/>
          <a:stretch>
            <a:fillRect/>
          </a:stretch>
        </p:blipFill>
        <p:spPr>
          <a:xfrm>
            <a:off x="4830763" y="2057400"/>
            <a:ext cx="3444875" cy="4114800"/>
          </a:xfrm>
          <a:noFill/>
          <a:ln>
            <a:solidFill>
              <a:schemeClr val="tx1"/>
            </a:solidFill>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Well, I Still Want CISM!</a:t>
            </a:r>
          </a:p>
        </p:txBody>
      </p:sp>
      <p:sp>
        <p:nvSpPr>
          <p:cNvPr id="190467" name="Rectangle 3"/>
          <p:cNvSpPr>
            <a:spLocks noGrp="1" noChangeArrowheads="1"/>
          </p:cNvSpPr>
          <p:nvPr>
            <p:ph type="body" idx="1"/>
          </p:nvPr>
        </p:nvSpPr>
        <p:spPr/>
        <p:txBody>
          <a:bodyPr/>
          <a:lstStyle/>
          <a:p>
            <a:pPr>
              <a:lnSpc>
                <a:spcPct val="90000"/>
              </a:lnSpc>
            </a:pPr>
            <a:r>
              <a:rPr lang="en-US" sz="2800" dirty="0"/>
              <a:t>Researchers will continue to attack the methods of traditional debriefings.</a:t>
            </a:r>
          </a:p>
          <a:p>
            <a:pPr>
              <a:lnSpc>
                <a:spcPct val="90000"/>
              </a:lnSpc>
            </a:pPr>
            <a:r>
              <a:rPr lang="en-US" sz="2800" dirty="0"/>
              <a:t>Media will publicize the negative side of controversy.</a:t>
            </a:r>
          </a:p>
          <a:p>
            <a:pPr>
              <a:lnSpc>
                <a:spcPct val="90000"/>
              </a:lnSpc>
            </a:pPr>
            <a:r>
              <a:rPr lang="en-US" sz="2800" dirty="0"/>
              <a:t>Employment attorneys will increasingly advise against traditional debriefings.</a:t>
            </a:r>
          </a:p>
          <a:p>
            <a:pPr>
              <a:lnSpc>
                <a:spcPct val="90000"/>
              </a:lnSpc>
            </a:pPr>
            <a:r>
              <a:rPr lang="en-US" sz="2800" dirty="0"/>
              <a:t>Plaintiff attorneys will litigate.</a:t>
            </a:r>
          </a:p>
          <a:p>
            <a:pPr>
              <a:lnSpc>
                <a:spcPct val="90000"/>
              </a:lnSpc>
            </a:pPr>
            <a:r>
              <a:rPr lang="en-US" sz="2800" dirty="0"/>
              <a:t>Resiliency-based models will replace CISD-models.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Well, I Still Want CISM!</a:t>
            </a:r>
          </a:p>
        </p:txBody>
      </p:sp>
      <p:sp>
        <p:nvSpPr>
          <p:cNvPr id="196613" name="Rectangle 5"/>
          <p:cNvSpPr>
            <a:spLocks noGrp="1" noChangeArrowheads="1"/>
          </p:cNvSpPr>
          <p:nvPr>
            <p:ph type="body" sz="half" idx="2"/>
          </p:nvPr>
        </p:nvSpPr>
        <p:spPr>
          <a:xfrm>
            <a:off x="4648200" y="1600200"/>
            <a:ext cx="4343400" cy="4114800"/>
          </a:xfrm>
        </p:spPr>
        <p:txBody>
          <a:bodyPr/>
          <a:lstStyle/>
          <a:p>
            <a:r>
              <a:rPr lang="en-US" sz="2800" dirty="0"/>
              <a:t>Quality studies have shown that CISM//D has the potential to cause serious harm to a sub-set of people who receive it.</a:t>
            </a:r>
          </a:p>
          <a:p>
            <a:r>
              <a:rPr lang="en-US" sz="2800" dirty="0"/>
              <a:t>Are you willing to go to court with only your anecdotal evidence?</a:t>
            </a:r>
          </a:p>
        </p:txBody>
      </p:sp>
      <p:pic>
        <p:nvPicPr>
          <p:cNvPr id="196614" name="Picture 6" descr="mean%20ol%20judge"/>
          <p:cNvPicPr>
            <a:picLocks noChangeAspect="1" noChangeArrowheads="1"/>
          </p:cNvPicPr>
          <p:nvPr>
            <p:ph sz="half" idx="1"/>
          </p:nvPr>
        </p:nvPicPr>
        <p:blipFill>
          <a:blip r:embed="rId3"/>
          <a:srcRect/>
          <a:stretch>
            <a:fillRect/>
          </a:stretch>
        </p:blipFill>
        <p:spPr>
          <a:xfrm>
            <a:off x="685800" y="2546350"/>
            <a:ext cx="3810000" cy="3135313"/>
          </a:xfrm>
          <a:noFill/>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a:t>Well, I Still Want CISM!</a:t>
            </a:r>
          </a:p>
        </p:txBody>
      </p:sp>
      <p:sp>
        <p:nvSpPr>
          <p:cNvPr id="11269" name="Rectangle 5"/>
          <p:cNvSpPr>
            <a:spLocks noGrp="1" noChangeArrowheads="1"/>
          </p:cNvSpPr>
          <p:nvPr>
            <p:ph type="body" sz="half" idx="1"/>
          </p:nvPr>
        </p:nvSpPr>
        <p:spPr>
          <a:xfrm>
            <a:off x="685800" y="1600200"/>
            <a:ext cx="3810000" cy="4114800"/>
          </a:xfrm>
        </p:spPr>
        <p:txBody>
          <a:bodyPr/>
          <a:lstStyle/>
          <a:p>
            <a:pPr>
              <a:lnSpc>
                <a:spcPct val="90000"/>
              </a:lnSpc>
            </a:pPr>
            <a:r>
              <a:rPr lang="en-US" sz="2400" dirty="0"/>
              <a:t>“While proponents of CISM say organizations may have liability for NOT offering CISD and CISM, in reality organizations may be increasing their liability by offering a practice that is not supported by the preponderance of the available scientific evidence.”</a:t>
            </a:r>
          </a:p>
        </p:txBody>
      </p:sp>
      <p:sp>
        <p:nvSpPr>
          <p:cNvPr id="11272" name="Text Box 8"/>
          <p:cNvSpPr txBox="1">
            <a:spLocks noChangeArrowheads="1"/>
          </p:cNvSpPr>
          <p:nvPr/>
        </p:nvSpPr>
        <p:spPr bwMode="auto">
          <a:xfrm>
            <a:off x="6308725" y="3086100"/>
            <a:ext cx="184150" cy="366713"/>
          </a:xfrm>
          <a:prstGeom prst="rect">
            <a:avLst/>
          </a:prstGeom>
          <a:noFill/>
          <a:ln w="9525">
            <a:noFill/>
            <a:miter lim="800000"/>
            <a:headEnd/>
            <a:tailEnd/>
          </a:ln>
          <a:effectLst/>
        </p:spPr>
        <p:txBody>
          <a:bodyPr wrap="none">
            <a:spAutoFit/>
          </a:bodyPr>
          <a:lstStyle/>
          <a:p>
            <a:endParaRPr lang="en-US"/>
          </a:p>
        </p:txBody>
      </p:sp>
      <p:sp>
        <p:nvSpPr>
          <p:cNvPr id="11273" name="Rectangle 9"/>
          <p:cNvSpPr>
            <a:spLocks noChangeArrowheads="1"/>
          </p:cNvSpPr>
          <p:nvPr/>
        </p:nvSpPr>
        <p:spPr bwMode="auto">
          <a:xfrm>
            <a:off x="5105400" y="2697163"/>
            <a:ext cx="2895600" cy="2585323"/>
          </a:xfrm>
          <a:prstGeom prst="rect">
            <a:avLst/>
          </a:prstGeom>
          <a:noFill/>
          <a:ln w="9525">
            <a:noFill/>
            <a:miter lim="800000"/>
            <a:headEnd/>
            <a:tailEnd/>
          </a:ln>
          <a:effectLst/>
        </p:spPr>
        <p:txBody>
          <a:bodyPr anchor="ctr">
            <a:spAutoFit/>
          </a:bodyPr>
          <a:lstStyle/>
          <a:p>
            <a:pPr eaLnBrk="1" hangingPunct="1"/>
            <a:r>
              <a:rPr lang="en-US" dirty="0">
                <a:solidFill>
                  <a:schemeClr val="bg1"/>
                </a:solidFill>
              </a:rPr>
              <a:t>Richard J. McNally, Richard A. Bryant, and </a:t>
            </a:r>
            <a:r>
              <a:rPr lang="en-US" dirty="0" err="1">
                <a:solidFill>
                  <a:schemeClr val="bg1"/>
                </a:solidFill>
              </a:rPr>
              <a:t>Anke</a:t>
            </a:r>
            <a:r>
              <a:rPr lang="en-US" dirty="0">
                <a:solidFill>
                  <a:schemeClr val="bg1"/>
                </a:solidFill>
              </a:rPr>
              <a:t> Ehlers. Does Early Psychological Intervention Promote Recovery From Posttraumatic Stress? </a:t>
            </a:r>
            <a:r>
              <a:rPr lang="en-US" i="1" dirty="0">
                <a:solidFill>
                  <a:schemeClr val="bg1"/>
                </a:solidFill>
              </a:rPr>
              <a:t>Psychological Science in the Public Interest. </a:t>
            </a:r>
            <a:r>
              <a:rPr lang="en-US" dirty="0">
                <a:solidFill>
                  <a:schemeClr val="bg1"/>
                </a:solidFill>
              </a:rPr>
              <a:t>2003;4(2) </a:t>
            </a:r>
          </a:p>
        </p:txBody>
      </p:sp>
      <p:pic>
        <p:nvPicPr>
          <p:cNvPr id="11271" name="Picture 7" descr="Untitled-1"/>
          <p:cNvPicPr>
            <a:picLocks noChangeAspect="1" noChangeArrowheads="1"/>
          </p:cNvPicPr>
          <p:nvPr>
            <p:ph sz="half" idx="2"/>
          </p:nvPr>
        </p:nvPicPr>
        <p:blipFill>
          <a:blip r:embed="rId3" cstate="print">
            <a:lum bright="6000"/>
          </a:blip>
          <a:srcRect/>
          <a:stretch>
            <a:fillRect/>
          </a:stretch>
        </p:blipFill>
        <p:spPr>
          <a:xfrm>
            <a:off x="5029200" y="2133600"/>
            <a:ext cx="3157537" cy="4114800"/>
          </a:xfr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1271"/>
                                        </p:tgtEl>
                                      </p:cBhvr>
                                    </p:animEffect>
                                    <p:set>
                                      <p:cBhvr>
                                        <p:cTn id="7" dur="1" fill="hold">
                                          <p:stCondLst>
                                            <p:cond delay="499"/>
                                          </p:stCondLst>
                                        </p:cTn>
                                        <p:tgtEl>
                                          <p:spTgt spid="11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Well, I Still Want CISM!</a:t>
            </a:r>
          </a:p>
        </p:txBody>
      </p:sp>
      <p:sp>
        <p:nvSpPr>
          <p:cNvPr id="191491" name="Rectangle 3"/>
          <p:cNvSpPr>
            <a:spLocks noGrp="1" noChangeArrowheads="1"/>
          </p:cNvSpPr>
          <p:nvPr>
            <p:ph type="body" idx="1"/>
          </p:nvPr>
        </p:nvSpPr>
        <p:spPr/>
        <p:txBody>
          <a:bodyPr/>
          <a:lstStyle/>
          <a:p>
            <a:r>
              <a:rPr lang="en-US" dirty="0"/>
              <a:t>“Hence, while the buyer should beware (</a:t>
            </a:r>
            <a:r>
              <a:rPr lang="en-US" i="1" dirty="0"/>
              <a:t>caveat emptor</a:t>
            </a:r>
            <a:r>
              <a:rPr lang="en-US" dirty="0"/>
              <a:t>) when buying debriefing services, the evidence of a defective product is mounting to the point where it may be time for the seller to beware (</a:t>
            </a:r>
            <a:r>
              <a:rPr lang="en-US" i="1" dirty="0"/>
              <a:t>caveat </a:t>
            </a:r>
            <a:r>
              <a:rPr lang="en-US" i="1" dirty="0" err="1"/>
              <a:t>venditor</a:t>
            </a:r>
            <a:r>
              <a:rPr lang="en-US" dirty="0"/>
              <a:t>).”</a:t>
            </a:r>
          </a:p>
          <a:p>
            <a:pPr lvl="4"/>
            <a:r>
              <a:rPr lang="en-US" dirty="0">
                <a:solidFill>
                  <a:srgbClr val="FFC000"/>
                </a:solidFill>
              </a:rPr>
              <a:t>Devilly GJ, Cotton P. </a:t>
            </a:r>
            <a:r>
              <a:rPr lang="en-US" i="1" dirty="0">
                <a:solidFill>
                  <a:srgbClr val="FFC000"/>
                </a:solidFill>
              </a:rPr>
              <a:t>The Australian Psychologist</a:t>
            </a:r>
            <a:r>
              <a:rPr lang="en-US" dirty="0">
                <a:solidFill>
                  <a:srgbClr val="FFC000"/>
                </a:solidFill>
              </a:rPr>
              <a:t>. 2004;39(1):35-40</a:t>
            </a:r>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t>Well, I Still Want CISM!</a:t>
            </a:r>
          </a:p>
        </p:txBody>
      </p:sp>
      <p:sp>
        <p:nvSpPr>
          <p:cNvPr id="200707" name="Rectangle 3"/>
          <p:cNvSpPr>
            <a:spLocks noGrp="1" noChangeArrowheads="1"/>
          </p:cNvSpPr>
          <p:nvPr>
            <p:ph type="body" idx="1"/>
          </p:nvPr>
        </p:nvSpPr>
        <p:spPr/>
        <p:txBody>
          <a:bodyPr/>
          <a:lstStyle/>
          <a:p>
            <a:pPr>
              <a:lnSpc>
                <a:spcPct val="90000"/>
              </a:lnSpc>
            </a:pPr>
            <a:r>
              <a:rPr lang="en-US" dirty="0">
                <a:solidFill>
                  <a:srgbClr val="FFC000"/>
                </a:solidFill>
              </a:rPr>
              <a:t>Minimize your liability </a:t>
            </a:r>
            <a:r>
              <a:rPr lang="en-US" dirty="0"/>
              <a:t>(for you may eventually be sued)</a:t>
            </a:r>
          </a:p>
          <a:p>
            <a:pPr lvl="1">
              <a:lnSpc>
                <a:spcPct val="90000"/>
              </a:lnSpc>
            </a:pPr>
            <a:r>
              <a:rPr lang="en-US" dirty="0"/>
              <a:t>Get informed consent before CISD.</a:t>
            </a:r>
          </a:p>
          <a:p>
            <a:pPr lvl="1">
              <a:lnSpc>
                <a:spcPct val="90000"/>
              </a:lnSpc>
            </a:pPr>
            <a:r>
              <a:rPr lang="en-US" dirty="0"/>
              <a:t>Never make CISD mandatory (including use departmental </a:t>
            </a:r>
            <a:r>
              <a:rPr lang="en-US" dirty="0" err="1"/>
              <a:t>coersion</a:t>
            </a:r>
            <a:r>
              <a:rPr lang="en-US" dirty="0"/>
              <a:t>).</a:t>
            </a:r>
          </a:p>
          <a:p>
            <a:pPr lvl="1">
              <a:lnSpc>
                <a:spcPct val="90000"/>
              </a:lnSpc>
            </a:pPr>
            <a:r>
              <a:rPr lang="en-US" dirty="0"/>
              <a:t>Make sure a </a:t>
            </a:r>
            <a:r>
              <a:rPr lang="en-US" b="1" dirty="0">
                <a:solidFill>
                  <a:srgbClr val="FFC000"/>
                </a:solidFill>
              </a:rPr>
              <a:t>COMPETENT</a:t>
            </a:r>
            <a:r>
              <a:rPr lang="en-US" dirty="0"/>
              <a:t> mental health person attends each session.</a:t>
            </a:r>
          </a:p>
          <a:p>
            <a:pPr lvl="1">
              <a:lnSpc>
                <a:spcPct val="90000"/>
              </a:lnSpc>
            </a:pPr>
            <a:r>
              <a:rPr lang="en-US" dirty="0"/>
              <a:t>Do not let CISM providers try and “treat” those not adapting. They</a:t>
            </a:r>
            <a:r>
              <a:rPr lang="en-US" dirty="0">
                <a:solidFill>
                  <a:srgbClr val="FFC000"/>
                </a:solidFill>
              </a:rPr>
              <a:t> </a:t>
            </a:r>
            <a:r>
              <a:rPr lang="en-US" b="1" dirty="0">
                <a:solidFill>
                  <a:srgbClr val="FFC000"/>
                </a:solidFill>
              </a:rPr>
              <a:t>MUST</a:t>
            </a:r>
            <a:r>
              <a:rPr lang="en-US" dirty="0">
                <a:solidFill>
                  <a:srgbClr val="FFC000"/>
                </a:solidFill>
              </a:rPr>
              <a:t> </a:t>
            </a:r>
            <a:r>
              <a:rPr lang="en-US" dirty="0"/>
              <a:t>be referred! </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a:t>Additional Information</a:t>
            </a:r>
          </a:p>
        </p:txBody>
      </p:sp>
      <p:sp>
        <p:nvSpPr>
          <p:cNvPr id="193539" name="Rectangle 3"/>
          <p:cNvSpPr>
            <a:spLocks noGrp="1" noChangeArrowheads="1"/>
          </p:cNvSpPr>
          <p:nvPr>
            <p:ph type="body" idx="1"/>
          </p:nvPr>
        </p:nvSpPr>
        <p:spPr/>
        <p:txBody>
          <a:bodyPr/>
          <a:lstStyle/>
          <a:p>
            <a:r>
              <a:rPr lang="en-US" dirty="0"/>
              <a:t>Much of this information, including this PowerPoint and many of the studies referenced, are available on-line at:</a:t>
            </a:r>
          </a:p>
          <a:p>
            <a:pPr>
              <a:buFontTx/>
              <a:buNone/>
            </a:pPr>
            <a:r>
              <a:rPr lang="en-US" dirty="0"/>
              <a:t>		</a:t>
            </a:r>
            <a:r>
              <a:rPr lang="en-US" dirty="0">
                <a:solidFill>
                  <a:srgbClr val="FFC000"/>
                </a:solidFill>
              </a:rPr>
              <a:t>http://www.bryanbledsoe.com</a:t>
            </a:r>
          </a:p>
          <a:p>
            <a:pPr>
              <a:buFontTx/>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a:t>EMS Stress</a:t>
            </a:r>
          </a:p>
        </p:txBody>
      </p:sp>
      <p:sp>
        <p:nvSpPr>
          <p:cNvPr id="202756" name="Rectangle 4"/>
          <p:cNvSpPr>
            <a:spLocks noGrp="1" noChangeArrowheads="1"/>
          </p:cNvSpPr>
          <p:nvPr>
            <p:ph type="body" sz="half" idx="1"/>
          </p:nvPr>
        </p:nvSpPr>
        <p:spPr>
          <a:xfrm>
            <a:off x="685800" y="1600200"/>
            <a:ext cx="3810000" cy="4114800"/>
          </a:xfrm>
        </p:spPr>
        <p:txBody>
          <a:bodyPr/>
          <a:lstStyle/>
          <a:p>
            <a:r>
              <a:rPr lang="en-US" sz="2400" dirty="0"/>
              <a:t>Sioux City airplane crash 1989.</a:t>
            </a:r>
          </a:p>
          <a:p>
            <a:r>
              <a:rPr lang="en-US" sz="2400" dirty="0"/>
              <a:t>Good IMS structure.</a:t>
            </a:r>
          </a:p>
          <a:p>
            <a:r>
              <a:rPr lang="en-US" sz="2400" dirty="0"/>
              <a:t>No difference in those who underwent CISD (40%) and those who declined.</a:t>
            </a:r>
          </a:p>
          <a:p>
            <a:r>
              <a:rPr lang="en-US" sz="2400" dirty="0"/>
              <a:t>Better outcome associated with non-CISD.</a:t>
            </a:r>
          </a:p>
          <a:p>
            <a:r>
              <a:rPr lang="en-US" sz="2400" dirty="0"/>
              <a:t>No long-term problems.</a:t>
            </a:r>
          </a:p>
        </p:txBody>
      </p:sp>
      <p:pic>
        <p:nvPicPr>
          <p:cNvPr id="202758" name="Picture 6" descr="Runway 1"/>
          <p:cNvPicPr>
            <a:picLocks noChangeAspect="1" noChangeArrowheads="1"/>
          </p:cNvPicPr>
          <p:nvPr>
            <p:ph sz="half" idx="2"/>
          </p:nvPr>
        </p:nvPicPr>
        <p:blipFill>
          <a:blip r:embed="rId3"/>
          <a:srcRect/>
          <a:stretch>
            <a:fillRect/>
          </a:stretch>
        </p:blipFill>
        <p:spPr>
          <a:xfrm>
            <a:off x="4648200" y="2844800"/>
            <a:ext cx="3810000" cy="2540000"/>
          </a:xfr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EMS Stress</a:t>
            </a:r>
          </a:p>
        </p:txBody>
      </p:sp>
      <p:sp>
        <p:nvSpPr>
          <p:cNvPr id="43012" name="Rectangle 4"/>
          <p:cNvSpPr>
            <a:spLocks noGrp="1" noChangeArrowheads="1"/>
          </p:cNvSpPr>
          <p:nvPr>
            <p:ph type="body" sz="half" idx="1"/>
          </p:nvPr>
        </p:nvSpPr>
        <p:spPr>
          <a:xfrm>
            <a:off x="685800" y="1600200"/>
            <a:ext cx="3810000" cy="4114800"/>
          </a:xfrm>
        </p:spPr>
        <p:txBody>
          <a:bodyPr/>
          <a:lstStyle/>
          <a:p>
            <a:r>
              <a:rPr lang="en-US" sz="2800" dirty="0"/>
              <a:t>FEMA funded 3-year, 5-state study of CISD, firefighters’ disposition, and stress reactions.</a:t>
            </a:r>
          </a:p>
          <a:p>
            <a:r>
              <a:rPr lang="en-US" sz="2800" dirty="0"/>
              <a:t>Included personnel from OKC in </a:t>
            </a:r>
            <a:r>
              <a:rPr lang="en-US" sz="2800" dirty="0" err="1"/>
              <a:t>Murrah</a:t>
            </a:r>
            <a:r>
              <a:rPr lang="en-US" sz="2800" dirty="0"/>
              <a:t> building bombing.</a:t>
            </a:r>
          </a:p>
        </p:txBody>
      </p:sp>
      <p:sp>
        <p:nvSpPr>
          <p:cNvPr id="43013" name="Rectangle 5"/>
          <p:cNvSpPr>
            <a:spLocks noGrp="1" noChangeArrowheads="1"/>
          </p:cNvSpPr>
          <p:nvPr>
            <p:ph sz="half" idx="2"/>
          </p:nvPr>
        </p:nvSpPr>
        <p:spPr/>
        <p:txBody>
          <a:bodyPr/>
          <a:lstStyle/>
          <a:p>
            <a:endParaRPr lang="en-US" sz="2800"/>
          </a:p>
        </p:txBody>
      </p:sp>
      <p:pic>
        <p:nvPicPr>
          <p:cNvPr id="43014" name="Picture 6" descr="49545D70"/>
          <p:cNvPicPr>
            <a:picLocks noChangeAspect="1" noChangeArrowheads="1"/>
          </p:cNvPicPr>
          <p:nvPr/>
        </p:nvPicPr>
        <p:blipFill>
          <a:blip r:embed="rId3"/>
          <a:srcRect l="6079" t="3723" r="8588" b="11513"/>
          <a:stretch>
            <a:fillRect/>
          </a:stretch>
        </p:blipFill>
        <p:spPr bwMode="auto">
          <a:xfrm>
            <a:off x="5181600" y="2057400"/>
            <a:ext cx="3025775" cy="4114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EMS Stress</a:t>
            </a:r>
          </a:p>
        </p:txBody>
      </p:sp>
      <p:sp>
        <p:nvSpPr>
          <p:cNvPr id="45059" name="Rectangle 3"/>
          <p:cNvSpPr>
            <a:spLocks noGrp="1" noChangeArrowheads="1"/>
          </p:cNvSpPr>
          <p:nvPr>
            <p:ph type="body" sz="half" idx="1"/>
          </p:nvPr>
        </p:nvSpPr>
        <p:spPr>
          <a:xfrm>
            <a:off x="762000" y="1524000"/>
            <a:ext cx="4114800" cy="4114800"/>
          </a:xfrm>
        </p:spPr>
        <p:txBody>
          <a:bodyPr/>
          <a:lstStyle/>
          <a:p>
            <a:pPr>
              <a:lnSpc>
                <a:spcPct val="90000"/>
              </a:lnSpc>
            </a:pPr>
            <a:r>
              <a:rPr lang="en-US" sz="2800" dirty="0"/>
              <a:t>The social support structure of the fire service is protective.</a:t>
            </a:r>
          </a:p>
          <a:p>
            <a:pPr>
              <a:lnSpc>
                <a:spcPct val="90000"/>
              </a:lnSpc>
            </a:pPr>
            <a:r>
              <a:rPr lang="en-US" sz="2800" dirty="0"/>
              <a:t>Firefighters and EMTs are quite resilient.</a:t>
            </a:r>
          </a:p>
          <a:p>
            <a:pPr>
              <a:lnSpc>
                <a:spcPct val="90000"/>
              </a:lnSpc>
            </a:pPr>
            <a:r>
              <a:rPr lang="en-US" sz="2800" dirty="0"/>
              <a:t>Social support of EMTs and firefighters comes first from family and then from friends and coworkers.</a:t>
            </a:r>
          </a:p>
        </p:txBody>
      </p:sp>
      <p:pic>
        <p:nvPicPr>
          <p:cNvPr id="45061" name="Picture 5" descr="DFD"/>
          <p:cNvPicPr>
            <a:picLocks noChangeAspect="1" noChangeArrowheads="1"/>
          </p:cNvPicPr>
          <p:nvPr>
            <p:ph sz="half" idx="2"/>
          </p:nvPr>
        </p:nvPicPr>
        <p:blipFill>
          <a:blip r:embed="rId3"/>
          <a:srcRect/>
          <a:stretch>
            <a:fillRect/>
          </a:stretch>
        </p:blipFill>
        <p:spPr>
          <a:xfrm>
            <a:off x="4648200" y="2871788"/>
            <a:ext cx="3810000" cy="2484437"/>
          </a:xfr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EMS Stress</a:t>
            </a:r>
          </a:p>
        </p:txBody>
      </p:sp>
      <p:sp>
        <p:nvSpPr>
          <p:cNvPr id="47107" name="Rectangle 3"/>
          <p:cNvSpPr>
            <a:spLocks noGrp="1" noChangeArrowheads="1"/>
          </p:cNvSpPr>
          <p:nvPr>
            <p:ph type="body" idx="1"/>
          </p:nvPr>
        </p:nvSpPr>
        <p:spPr/>
        <p:txBody>
          <a:bodyPr/>
          <a:lstStyle/>
          <a:p>
            <a:r>
              <a:rPr lang="en-US" dirty="0"/>
              <a:t>The majority of firefighters would seek professional support from clergy (40.9%) over professional counselors (7.4%).</a:t>
            </a:r>
          </a:p>
          <a:p>
            <a:r>
              <a:rPr lang="en-US" dirty="0"/>
              <a:t>Firefighters and EMTs tend to have positive views about the world despite continued exposure to traumatic events.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Definitions</a:t>
            </a:r>
          </a:p>
        </p:txBody>
      </p:sp>
      <p:sp>
        <p:nvSpPr>
          <p:cNvPr id="6147" name="Rectangle 3"/>
          <p:cNvSpPr>
            <a:spLocks noGrp="1" noChangeArrowheads="1"/>
          </p:cNvSpPr>
          <p:nvPr>
            <p:ph type="body" sz="half" idx="1"/>
          </p:nvPr>
        </p:nvSpPr>
        <p:spPr>
          <a:xfrm>
            <a:off x="685800" y="1600200"/>
            <a:ext cx="3810000" cy="4114800"/>
          </a:xfrm>
        </p:spPr>
        <p:txBody>
          <a:bodyPr/>
          <a:lstStyle/>
          <a:p>
            <a:r>
              <a:rPr lang="en-US" sz="2400" b="1" dirty="0">
                <a:solidFill>
                  <a:srgbClr val="FFC000"/>
                </a:solidFill>
              </a:rPr>
              <a:t>Stress</a:t>
            </a:r>
            <a:r>
              <a:rPr lang="en-US" sz="2400" dirty="0">
                <a:solidFill>
                  <a:srgbClr val="FFC000"/>
                </a:solidFill>
              </a:rPr>
              <a:t>: </a:t>
            </a:r>
            <a:r>
              <a:rPr lang="en-US" sz="2400" dirty="0"/>
              <a:t>a state of physiological or psychological strain caused by adverse stimuli (physical, mental, or emotional, internal or external) that tend to disturb the functioning of an organism and which the organism naturally desires to avoid. </a:t>
            </a:r>
          </a:p>
        </p:txBody>
      </p:sp>
      <p:pic>
        <p:nvPicPr>
          <p:cNvPr id="6153" name="Picture 9" descr="Hesitant"/>
          <p:cNvPicPr>
            <a:picLocks noChangeAspect="1" noChangeArrowheads="1"/>
          </p:cNvPicPr>
          <p:nvPr>
            <p:ph sz="half" idx="2"/>
          </p:nvPr>
        </p:nvPicPr>
        <p:blipFill>
          <a:blip r:embed="rId3"/>
          <a:srcRect/>
          <a:stretch>
            <a:fillRect/>
          </a:stretch>
        </p:blipFill>
        <p:spPr>
          <a:xfrm>
            <a:off x="4924425" y="2212975"/>
            <a:ext cx="3255963" cy="3803650"/>
          </a:xfrm>
          <a:noFill/>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EMS Stress</a:t>
            </a:r>
          </a:p>
        </p:txBody>
      </p:sp>
      <p:sp>
        <p:nvSpPr>
          <p:cNvPr id="48131" name="Rectangle 3"/>
          <p:cNvSpPr>
            <a:spLocks noGrp="1" noChangeArrowheads="1"/>
          </p:cNvSpPr>
          <p:nvPr>
            <p:ph type="body" idx="1"/>
          </p:nvPr>
        </p:nvSpPr>
        <p:spPr/>
        <p:txBody>
          <a:bodyPr/>
          <a:lstStyle/>
          <a:p>
            <a:r>
              <a:rPr lang="en-US" dirty="0"/>
              <a:t>No relationship was found between CISD and stress symptoms or PTSD.</a:t>
            </a:r>
          </a:p>
          <a:p>
            <a:r>
              <a:rPr lang="en-US" dirty="0"/>
              <a:t>Many firefighters reported that CISD actually brought out memories that were previously suppressed and found the whole process uncomfortable.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EMS Stress</a:t>
            </a:r>
          </a:p>
        </p:txBody>
      </p:sp>
      <p:sp>
        <p:nvSpPr>
          <p:cNvPr id="49157" name="Rectangle 5"/>
          <p:cNvSpPr>
            <a:spLocks noGrp="1" noChangeArrowheads="1"/>
          </p:cNvSpPr>
          <p:nvPr>
            <p:ph type="body" sz="half" idx="2"/>
          </p:nvPr>
        </p:nvSpPr>
        <p:spPr>
          <a:xfrm>
            <a:off x="4572000" y="1600200"/>
            <a:ext cx="3810000" cy="4114800"/>
          </a:xfrm>
        </p:spPr>
        <p:txBody>
          <a:bodyPr/>
          <a:lstStyle/>
          <a:p>
            <a:r>
              <a:rPr lang="en-US" sz="2800" dirty="0"/>
              <a:t>Well, if stress in EMS and the fire service is not a significant problem, why did we embrace CISM so readily?</a:t>
            </a:r>
          </a:p>
        </p:txBody>
      </p:sp>
      <p:pic>
        <p:nvPicPr>
          <p:cNvPr id="49158" name="Picture 6" descr="DFD4"/>
          <p:cNvPicPr>
            <a:picLocks noChangeAspect="1" noChangeArrowheads="1"/>
          </p:cNvPicPr>
          <p:nvPr>
            <p:ph sz="half" idx="1"/>
          </p:nvPr>
        </p:nvPicPr>
        <p:blipFill>
          <a:blip r:embed="rId3"/>
          <a:srcRect/>
          <a:stretch>
            <a:fillRect/>
          </a:stretch>
        </p:blipFill>
        <p:spPr>
          <a:xfrm>
            <a:off x="1190625" y="2057400"/>
            <a:ext cx="2798763" cy="4114800"/>
          </a:xfr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CISM</a:t>
            </a:r>
          </a:p>
        </p:txBody>
      </p:sp>
      <p:sp>
        <p:nvSpPr>
          <p:cNvPr id="51203" name="Rectangle 3"/>
          <p:cNvSpPr>
            <a:spLocks noGrp="1" noChangeArrowheads="1"/>
          </p:cNvSpPr>
          <p:nvPr>
            <p:ph type="body" sz="half" idx="1"/>
          </p:nvPr>
        </p:nvSpPr>
        <p:spPr>
          <a:xfrm>
            <a:off x="685800" y="1600200"/>
            <a:ext cx="4267200" cy="4114800"/>
          </a:xfrm>
        </p:spPr>
        <p:txBody>
          <a:bodyPr/>
          <a:lstStyle/>
          <a:p>
            <a:pPr>
              <a:lnSpc>
                <a:spcPct val="90000"/>
              </a:lnSpc>
            </a:pPr>
            <a:r>
              <a:rPr lang="en-US" sz="2800" dirty="0"/>
              <a:t>First described by Jeffrey T. Mitchell, Ph.D., in 1983, in an article in </a:t>
            </a:r>
            <a:r>
              <a:rPr lang="en-US" sz="2800" i="1" dirty="0"/>
              <a:t>Journal of Emergency Medical Services (JEMS)</a:t>
            </a:r>
            <a:r>
              <a:rPr lang="en-US" sz="2800" dirty="0"/>
              <a:t> entitled, </a:t>
            </a:r>
            <a:r>
              <a:rPr lang="en-US" sz="2800" i="1" dirty="0">
                <a:solidFill>
                  <a:srgbClr val="FFC000"/>
                </a:solidFill>
              </a:rPr>
              <a:t>“When disaster strikes…the critical incident debriefing process.”</a:t>
            </a:r>
          </a:p>
        </p:txBody>
      </p:sp>
      <p:pic>
        <p:nvPicPr>
          <p:cNvPr id="51204" name="Picture 4" descr="8_83"/>
          <p:cNvPicPr>
            <a:picLocks noChangeAspect="1" noChangeArrowheads="1"/>
          </p:cNvPicPr>
          <p:nvPr>
            <p:ph sz="half" idx="2"/>
          </p:nvPr>
        </p:nvPicPr>
        <p:blipFill>
          <a:blip r:embed="rId3" cstate="print"/>
          <a:srcRect l="2757" t="1852" r="2708" b="1852"/>
          <a:stretch>
            <a:fillRect/>
          </a:stretch>
        </p:blipFill>
        <p:spPr>
          <a:xfrm>
            <a:off x="5029200" y="2133600"/>
            <a:ext cx="3048000" cy="3962400"/>
          </a:xfrm>
          <a:noFill/>
          <a:ln w="1905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CISM</a:t>
            </a:r>
          </a:p>
        </p:txBody>
      </p:sp>
      <p:sp>
        <p:nvSpPr>
          <p:cNvPr id="55300" name="Rectangle 4"/>
          <p:cNvSpPr>
            <a:spLocks noGrp="1" noChangeArrowheads="1"/>
          </p:cNvSpPr>
          <p:nvPr>
            <p:ph type="body" sz="half" idx="1"/>
          </p:nvPr>
        </p:nvSpPr>
        <p:spPr>
          <a:xfrm>
            <a:off x="685800" y="1600200"/>
            <a:ext cx="3810000" cy="4114800"/>
          </a:xfrm>
        </p:spPr>
        <p:txBody>
          <a:bodyPr/>
          <a:lstStyle/>
          <a:p>
            <a:r>
              <a:rPr lang="en-US" sz="2800" dirty="0"/>
              <a:t>Also touted in other non-refereed venues of fire and rescue trades.</a:t>
            </a:r>
          </a:p>
          <a:p>
            <a:r>
              <a:rPr lang="en-US" sz="2800" dirty="0"/>
              <a:t>Significant claims as to scientific basis, empirical study, and extraordinary preventive effects were made.</a:t>
            </a:r>
          </a:p>
        </p:txBody>
      </p:sp>
      <p:pic>
        <p:nvPicPr>
          <p:cNvPr id="55302" name="Picture 6" descr="Firehouse"/>
          <p:cNvPicPr>
            <a:picLocks noChangeAspect="1" noChangeArrowheads="1"/>
          </p:cNvPicPr>
          <p:nvPr>
            <p:ph sz="half" idx="2"/>
          </p:nvPr>
        </p:nvPicPr>
        <p:blipFill>
          <a:blip r:embed="rId3">
            <a:lum bright="-4000" contrast="12000"/>
          </a:blip>
          <a:srcRect/>
          <a:stretch>
            <a:fillRect/>
          </a:stretch>
        </p:blipFill>
        <p:spPr>
          <a:xfrm>
            <a:off x="5019675" y="2057400"/>
            <a:ext cx="3067050" cy="4114800"/>
          </a:xfrm>
          <a:noFill/>
          <a:ln>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CISM</a:t>
            </a:r>
          </a:p>
        </p:txBody>
      </p:sp>
      <p:sp>
        <p:nvSpPr>
          <p:cNvPr id="57348" name="Rectangle 4"/>
          <p:cNvSpPr>
            <a:spLocks noGrp="1" noChangeArrowheads="1"/>
          </p:cNvSpPr>
          <p:nvPr>
            <p:ph type="body" sz="half" idx="1"/>
          </p:nvPr>
        </p:nvSpPr>
        <p:spPr>
          <a:xfrm>
            <a:off x="685800" y="1600200"/>
            <a:ext cx="3810000" cy="4114800"/>
          </a:xfrm>
        </p:spPr>
        <p:txBody>
          <a:bodyPr/>
          <a:lstStyle/>
          <a:p>
            <a:r>
              <a:rPr lang="en-US" sz="2800" dirty="0"/>
              <a:t>By 1992, proponents claimed that departments that failed to provide CISD were negligent for not doing so.</a:t>
            </a:r>
          </a:p>
        </p:txBody>
      </p:sp>
      <p:pic>
        <p:nvPicPr>
          <p:cNvPr id="57350" name="Picture 6" descr="Fire Chief"/>
          <p:cNvPicPr>
            <a:picLocks noChangeAspect="1" noChangeArrowheads="1"/>
          </p:cNvPicPr>
          <p:nvPr>
            <p:ph sz="half" idx="2"/>
          </p:nvPr>
        </p:nvPicPr>
        <p:blipFill>
          <a:blip r:embed="rId3"/>
          <a:srcRect/>
          <a:stretch>
            <a:fillRect/>
          </a:stretch>
        </p:blipFill>
        <p:spPr>
          <a:xfrm>
            <a:off x="5172075" y="2057400"/>
            <a:ext cx="2762250" cy="4114800"/>
          </a:xfrm>
          <a:noFill/>
          <a:ln>
            <a:solidFill>
              <a:srgbClr val="000000"/>
            </a:solidFill>
          </a:ln>
        </p:spPr>
      </p:pic>
    </p:spTree>
  </p:cSld>
  <p:clrMapOvr>
    <a:masterClrMapping/>
  </p:clrMapOvr>
  <p:timing>
    <p:tnLst>
      <p:par>
        <p:cTn id="1" dur="indefinite" restart="never" nodeType="tmRoot"/>
      </p:par>
    </p:tnLst>
    <p:bldLst>
      <p:bldP spid="5735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CISM</a:t>
            </a:r>
          </a:p>
        </p:txBody>
      </p:sp>
      <p:sp>
        <p:nvSpPr>
          <p:cNvPr id="52227" name="Rectangle 3"/>
          <p:cNvSpPr>
            <a:spLocks noGrp="1" noChangeArrowheads="1"/>
          </p:cNvSpPr>
          <p:nvPr>
            <p:ph type="body" sz="half" idx="1"/>
          </p:nvPr>
        </p:nvSpPr>
        <p:spPr>
          <a:xfrm>
            <a:off x="685800" y="1600200"/>
            <a:ext cx="3810000" cy="4114800"/>
          </a:xfrm>
        </p:spPr>
        <p:txBody>
          <a:bodyPr/>
          <a:lstStyle/>
          <a:p>
            <a:r>
              <a:rPr lang="en-US" sz="2800" dirty="0"/>
              <a:t>Although there was no scientific evidence whatsoever regarding the effectiveness of CISM, many people adopted the practice.</a:t>
            </a:r>
          </a:p>
        </p:txBody>
      </p:sp>
      <p:pic>
        <p:nvPicPr>
          <p:cNvPr id="52228" name="Picture 4" descr="Journals"/>
          <p:cNvPicPr>
            <a:picLocks noChangeAspect="1" noChangeArrowheads="1"/>
          </p:cNvPicPr>
          <p:nvPr>
            <p:ph sz="quarter" idx="2"/>
          </p:nvPr>
        </p:nvPicPr>
        <p:blipFill>
          <a:blip r:embed="rId3"/>
          <a:srcRect/>
          <a:stretch>
            <a:fillRect/>
          </a:stretch>
        </p:blipFill>
        <p:spPr>
          <a:xfrm>
            <a:off x="5359400" y="2057400"/>
            <a:ext cx="1968500" cy="2514600"/>
          </a:xfrm>
          <a:noFill/>
          <a:ln/>
        </p:spPr>
      </p:pic>
      <p:pic>
        <p:nvPicPr>
          <p:cNvPr id="52229" name="Picture 5" descr="j0221961"/>
          <p:cNvPicPr>
            <a:picLocks noChangeAspect="1" noChangeArrowheads="1"/>
          </p:cNvPicPr>
          <p:nvPr>
            <p:ph sz="quarter" idx="3"/>
          </p:nvPr>
        </p:nvPicPr>
        <p:blipFill>
          <a:blip r:embed="rId4"/>
          <a:srcRect/>
          <a:stretch>
            <a:fillRect/>
          </a:stretch>
        </p:blipFill>
        <p:spPr>
          <a:xfrm>
            <a:off x="5638800" y="2514600"/>
            <a:ext cx="1433513" cy="14478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CISM</a:t>
            </a:r>
          </a:p>
        </p:txBody>
      </p:sp>
      <p:sp>
        <p:nvSpPr>
          <p:cNvPr id="53251" name="Rectangle 3"/>
          <p:cNvSpPr>
            <a:spLocks noGrp="1" noChangeArrowheads="1"/>
          </p:cNvSpPr>
          <p:nvPr>
            <p:ph type="body" idx="1"/>
          </p:nvPr>
        </p:nvSpPr>
        <p:spPr/>
        <p:txBody>
          <a:bodyPr/>
          <a:lstStyle/>
          <a:p>
            <a:r>
              <a:rPr lang="en-US" dirty="0"/>
              <a:t>Mitchell proposed that firefighters and EMS personnel had a “rescue personality” but never defined what that was or published the results</a:t>
            </a:r>
            <a:r>
              <a:rPr lang="en-US" dirty="0" smtClean="0"/>
              <a:t>.*</a:t>
            </a:r>
            <a:endParaRPr lang="en-US" dirty="0"/>
          </a:p>
          <a:p>
            <a:r>
              <a:rPr lang="en-US" dirty="0"/>
              <a:t>When mainstream researchers asked for the data on the “rescue personality” Mitchell claimed it was lost in an office move</a:t>
            </a:r>
            <a:r>
              <a:rPr lang="en-US" dirty="0" smtClean="0"/>
              <a:t>.</a:t>
            </a:r>
          </a:p>
          <a:p>
            <a:pPr>
              <a:buNone/>
            </a:pPr>
            <a:r>
              <a:rPr lang="en-US" dirty="0" smtClean="0"/>
              <a:t>* </a:t>
            </a:r>
            <a:r>
              <a:rPr lang="en-US" sz="2000" dirty="0" smtClean="0">
                <a:solidFill>
                  <a:srgbClr val="FFC000"/>
                </a:solidFill>
              </a:rPr>
              <a:t>Debunked: Wagner SL. The Rescue Personality: Fact or Fiction. </a:t>
            </a:r>
            <a:r>
              <a:rPr lang="en-US" sz="2000" i="1" dirty="0" smtClean="0">
                <a:solidFill>
                  <a:srgbClr val="FFC000"/>
                </a:solidFill>
              </a:rPr>
              <a:t>Australasian Journal of Trauma and Disaster Studies</a:t>
            </a:r>
            <a:r>
              <a:rPr lang="en-US" sz="2000" dirty="0" smtClean="0">
                <a:solidFill>
                  <a:srgbClr val="FFC000"/>
                </a:solidFill>
              </a:rPr>
              <a:t>. 2005;2</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CISM</a:t>
            </a:r>
          </a:p>
        </p:txBody>
      </p:sp>
      <p:sp>
        <p:nvSpPr>
          <p:cNvPr id="59395" name="Rectangle 3"/>
          <p:cNvSpPr>
            <a:spLocks noGrp="1" noChangeArrowheads="1"/>
          </p:cNvSpPr>
          <p:nvPr>
            <p:ph type="body" sz="half" idx="1"/>
          </p:nvPr>
        </p:nvSpPr>
        <p:spPr>
          <a:xfrm>
            <a:off x="685800" y="1600200"/>
            <a:ext cx="4114800" cy="4114800"/>
          </a:xfrm>
        </p:spPr>
        <p:txBody>
          <a:bodyPr/>
          <a:lstStyle/>
          <a:p>
            <a:r>
              <a:rPr lang="en-US" sz="2800" dirty="0"/>
              <a:t>Though no description or study could be found in the serious psychological literature, it seemed reasonable, sensible, rational, and most of all, doable.</a:t>
            </a:r>
          </a:p>
        </p:txBody>
      </p:sp>
      <p:pic>
        <p:nvPicPr>
          <p:cNvPr id="59397" name="Picture 5" descr="TexasEMS40"/>
          <p:cNvPicPr>
            <a:picLocks noChangeAspect="1" noChangeArrowheads="1"/>
          </p:cNvPicPr>
          <p:nvPr>
            <p:ph sz="half" idx="2"/>
          </p:nvPr>
        </p:nvPicPr>
        <p:blipFill>
          <a:blip r:embed="rId3"/>
          <a:srcRect/>
          <a:stretch>
            <a:fillRect/>
          </a:stretch>
        </p:blipFill>
        <p:spPr>
          <a:xfrm>
            <a:off x="4876800" y="2692400"/>
            <a:ext cx="3352800" cy="2509838"/>
          </a:xfrm>
          <a:noFill/>
          <a:ln>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CISM</a:t>
            </a:r>
          </a:p>
        </p:txBody>
      </p:sp>
      <p:sp>
        <p:nvSpPr>
          <p:cNvPr id="61443" name="Rectangle 3"/>
          <p:cNvSpPr>
            <a:spLocks noGrp="1" noChangeArrowheads="1"/>
          </p:cNvSpPr>
          <p:nvPr>
            <p:ph type="body" sz="half" idx="2"/>
          </p:nvPr>
        </p:nvSpPr>
        <p:spPr>
          <a:xfrm>
            <a:off x="4648200" y="1600200"/>
            <a:ext cx="3810000" cy="4114800"/>
          </a:xfrm>
        </p:spPr>
        <p:txBody>
          <a:bodyPr/>
          <a:lstStyle/>
          <a:p>
            <a:r>
              <a:rPr lang="en-US" sz="2800" dirty="0"/>
              <a:t>Mitchell soon formed the </a:t>
            </a:r>
            <a:r>
              <a:rPr lang="en-US" sz="2800" i="1" dirty="0"/>
              <a:t>International Critical Incident Stress Foundation, Inc.</a:t>
            </a:r>
            <a:r>
              <a:rPr lang="en-US" sz="2800" dirty="0"/>
              <a:t> to promote CISM.</a:t>
            </a:r>
          </a:p>
        </p:txBody>
      </p:sp>
      <p:pic>
        <p:nvPicPr>
          <p:cNvPr id="61444" name="Picture 4" descr="ICISF"/>
          <p:cNvPicPr>
            <a:picLocks noChangeAspect="1" noChangeArrowheads="1"/>
          </p:cNvPicPr>
          <p:nvPr>
            <p:ph type="clipArt" sz="half" idx="1"/>
          </p:nvPr>
        </p:nvPicPr>
        <p:blipFill>
          <a:blip r:embed="rId3"/>
          <a:srcRect/>
          <a:stretch>
            <a:fillRect/>
          </a:stretch>
        </p:blipFill>
        <p:spPr>
          <a:xfrm>
            <a:off x="838200" y="2046288"/>
            <a:ext cx="4038600" cy="3770312"/>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CISM</a:t>
            </a:r>
          </a:p>
        </p:txBody>
      </p:sp>
      <p:sp>
        <p:nvSpPr>
          <p:cNvPr id="62467" name="Rectangle 3"/>
          <p:cNvSpPr>
            <a:spLocks noGrp="1" noChangeArrowheads="1"/>
          </p:cNvSpPr>
          <p:nvPr>
            <p:ph type="body" sz="half" idx="1"/>
          </p:nvPr>
        </p:nvSpPr>
        <p:spPr>
          <a:xfrm>
            <a:off x="685800" y="1600200"/>
            <a:ext cx="3810000" cy="4114800"/>
          </a:xfrm>
        </p:spPr>
        <p:txBody>
          <a:bodyPr/>
          <a:lstStyle/>
          <a:p>
            <a:r>
              <a:rPr lang="en-US" sz="2800" dirty="0"/>
              <a:t>Soon, the CISM movement was widespread in EMS and the fire service—with a nearly evangelical following. </a:t>
            </a:r>
          </a:p>
        </p:txBody>
      </p:sp>
      <p:pic>
        <p:nvPicPr>
          <p:cNvPr id="62468" name="Picture 4" descr="Revival"/>
          <p:cNvPicPr>
            <a:picLocks noChangeAspect="1" noChangeArrowheads="1"/>
          </p:cNvPicPr>
          <p:nvPr>
            <p:ph type="chart" sz="half" idx="2"/>
          </p:nvPr>
        </p:nvPicPr>
        <p:blipFill>
          <a:blip r:embed="rId3"/>
          <a:srcRect l="9686" t="21350" r="12360"/>
          <a:stretch>
            <a:fillRect/>
          </a:stretch>
        </p:blipFill>
        <p:spPr>
          <a:xfrm>
            <a:off x="4648200" y="2197100"/>
            <a:ext cx="3808413" cy="2614613"/>
          </a:xfrm>
          <a:noFill/>
          <a:ln w="19050">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Stress</a:t>
            </a:r>
          </a:p>
        </p:txBody>
      </p:sp>
      <p:sp>
        <p:nvSpPr>
          <p:cNvPr id="33796" name="Rectangle 4"/>
          <p:cNvSpPr>
            <a:spLocks noGrp="1" noChangeArrowheads="1"/>
          </p:cNvSpPr>
          <p:nvPr>
            <p:ph type="body" sz="half" idx="1"/>
          </p:nvPr>
        </p:nvSpPr>
        <p:spPr>
          <a:xfrm>
            <a:off x="685800" y="1600200"/>
            <a:ext cx="3810000" cy="4114800"/>
          </a:xfrm>
        </p:spPr>
        <p:txBody>
          <a:bodyPr/>
          <a:lstStyle/>
          <a:p>
            <a:r>
              <a:rPr lang="en-US" sz="2800" dirty="0">
                <a:solidFill>
                  <a:srgbClr val="FFC000"/>
                </a:solidFill>
              </a:rPr>
              <a:t>Stress</a:t>
            </a:r>
            <a:r>
              <a:rPr lang="en-US" sz="2800" dirty="0"/>
              <a:t> is a normal evolutionary response and prepares the organism to deal with the environment.</a:t>
            </a:r>
          </a:p>
        </p:txBody>
      </p:sp>
      <p:pic>
        <p:nvPicPr>
          <p:cNvPr id="33798" name="Picture 6" descr="SELF_CONFIDENCE"/>
          <p:cNvPicPr>
            <a:picLocks noChangeAspect="1" noChangeArrowheads="1"/>
          </p:cNvPicPr>
          <p:nvPr>
            <p:ph sz="half" idx="2"/>
          </p:nvPr>
        </p:nvPicPr>
        <p:blipFill>
          <a:blip r:embed="rId3"/>
          <a:srcRect b="13934"/>
          <a:stretch>
            <a:fillRect/>
          </a:stretch>
        </p:blipFill>
        <p:spPr>
          <a:xfrm>
            <a:off x="4572000" y="2600325"/>
            <a:ext cx="4191000" cy="2468563"/>
          </a:xfrm>
          <a:noFill/>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t>CISM</a:t>
            </a:r>
          </a:p>
        </p:txBody>
      </p:sp>
      <p:sp>
        <p:nvSpPr>
          <p:cNvPr id="201731" name="Rectangle 3"/>
          <p:cNvSpPr>
            <a:spLocks noGrp="1" noChangeArrowheads="1"/>
          </p:cNvSpPr>
          <p:nvPr>
            <p:ph type="body" idx="1"/>
          </p:nvPr>
        </p:nvSpPr>
        <p:spPr/>
        <p:txBody>
          <a:bodyPr/>
          <a:lstStyle/>
          <a:p>
            <a:r>
              <a:rPr lang="en-US"/>
              <a:t>“Many persons strongly vested in the ‘movement’ aspects of CISD show profound reluctance to consider other viewpoints and surprising hostility toward those perceived as challenging the dominant theme, even when the evidence becomes overwhelming.”</a:t>
            </a:r>
          </a:p>
          <a:p>
            <a:pPr lvl="4"/>
            <a:r>
              <a:rPr lang="en-US"/>
              <a:t>Woodall (1994) NFA -EFO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CISM</a:t>
            </a:r>
          </a:p>
        </p:txBody>
      </p:sp>
      <p:sp>
        <p:nvSpPr>
          <p:cNvPr id="63491" name="Rectangle 3"/>
          <p:cNvSpPr>
            <a:spLocks noGrp="1" noChangeArrowheads="1"/>
          </p:cNvSpPr>
          <p:nvPr>
            <p:ph sz="half" idx="1"/>
          </p:nvPr>
        </p:nvSpPr>
        <p:spPr/>
        <p:txBody>
          <a:bodyPr/>
          <a:lstStyle/>
          <a:p>
            <a:endParaRPr lang="en-US" sz="2800"/>
          </a:p>
        </p:txBody>
      </p:sp>
      <p:sp>
        <p:nvSpPr>
          <p:cNvPr id="63492" name="Rectangle 4"/>
          <p:cNvSpPr>
            <a:spLocks noGrp="1" noChangeArrowheads="1"/>
          </p:cNvSpPr>
          <p:nvPr>
            <p:ph type="body" sz="half" idx="2"/>
          </p:nvPr>
        </p:nvSpPr>
        <p:spPr>
          <a:xfrm>
            <a:off x="4648200" y="1600200"/>
            <a:ext cx="3810000" cy="4114800"/>
          </a:xfrm>
        </p:spPr>
        <p:txBody>
          <a:bodyPr/>
          <a:lstStyle/>
          <a:p>
            <a:r>
              <a:rPr lang="en-US" sz="2800" dirty="0"/>
              <a:t>CISM was included in:</a:t>
            </a:r>
          </a:p>
          <a:p>
            <a:pPr lvl="1"/>
            <a:r>
              <a:rPr lang="en-US" sz="2400" dirty="0"/>
              <a:t>DOT Curricula</a:t>
            </a:r>
          </a:p>
          <a:p>
            <a:pPr lvl="1"/>
            <a:r>
              <a:rPr lang="en-US" sz="2400" dirty="0"/>
              <a:t>Textbooks</a:t>
            </a:r>
          </a:p>
          <a:p>
            <a:pPr lvl="1"/>
            <a:r>
              <a:rPr lang="en-US" sz="2400" dirty="0"/>
              <a:t>Numerous magazine articles.</a:t>
            </a:r>
          </a:p>
          <a:p>
            <a:pPr lvl="1"/>
            <a:r>
              <a:rPr lang="en-US" sz="2400" dirty="0"/>
              <a:t>Protocols</a:t>
            </a:r>
          </a:p>
          <a:p>
            <a:pPr lvl="1"/>
            <a:r>
              <a:rPr lang="en-US" sz="2400" dirty="0"/>
              <a:t>Management plans</a:t>
            </a:r>
          </a:p>
        </p:txBody>
      </p:sp>
      <p:pic>
        <p:nvPicPr>
          <p:cNvPr id="63493" name="Picture 5" descr="mso3A2C9"/>
          <p:cNvPicPr>
            <a:picLocks noChangeAspect="1" noChangeArrowheads="1"/>
          </p:cNvPicPr>
          <p:nvPr/>
        </p:nvPicPr>
        <p:blipFill>
          <a:blip r:embed="rId3"/>
          <a:srcRect l="2719" b="6673"/>
          <a:stretch>
            <a:fillRect/>
          </a:stretch>
        </p:blipFill>
        <p:spPr bwMode="auto">
          <a:xfrm>
            <a:off x="1066800" y="1524000"/>
            <a:ext cx="3143250" cy="41148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CISM</a:t>
            </a:r>
            <a:endParaRPr lang="en-US" dirty="0"/>
          </a:p>
        </p:txBody>
      </p:sp>
      <p:sp>
        <p:nvSpPr>
          <p:cNvPr id="3" name="Content Placeholder 2"/>
          <p:cNvSpPr>
            <a:spLocks noGrp="1"/>
          </p:cNvSpPr>
          <p:nvPr>
            <p:ph sz="half" idx="1"/>
          </p:nvPr>
        </p:nvSpPr>
        <p:spPr>
          <a:xfrm>
            <a:off x="838200" y="1600200"/>
            <a:ext cx="3810000" cy="4114800"/>
          </a:xfrm>
        </p:spPr>
        <p:txBody>
          <a:bodyPr/>
          <a:lstStyle/>
          <a:p>
            <a:r>
              <a:rPr lang="en-US" dirty="0" smtClean="0"/>
              <a:t>When EMS and mainstream psychology found CISM to be ineffective and iatrogenic, they soon moved to other areas:</a:t>
            </a:r>
            <a:endParaRPr lang="en-US" dirty="0"/>
          </a:p>
        </p:txBody>
      </p:sp>
      <p:sp>
        <p:nvSpPr>
          <p:cNvPr id="4" name="Text Placeholder 3"/>
          <p:cNvSpPr>
            <a:spLocks noGrp="1"/>
          </p:cNvSpPr>
          <p:nvPr>
            <p:ph type="body" sz="half" idx="2"/>
          </p:nvPr>
        </p:nvSpPr>
        <p:spPr>
          <a:xfrm>
            <a:off x="4572000" y="1600200"/>
            <a:ext cx="4267200" cy="4114800"/>
          </a:xfrm>
        </p:spPr>
        <p:txBody>
          <a:bodyPr/>
          <a:lstStyle/>
          <a:p>
            <a:r>
              <a:rPr lang="en-US" dirty="0" smtClean="0"/>
              <a:t>Police departments</a:t>
            </a:r>
          </a:p>
          <a:p>
            <a:r>
              <a:rPr lang="en-US" dirty="0" smtClean="0"/>
              <a:t>Schools</a:t>
            </a:r>
          </a:p>
          <a:p>
            <a:r>
              <a:rPr lang="en-US" dirty="0" smtClean="0"/>
              <a:t>Public health</a:t>
            </a:r>
          </a:p>
          <a:p>
            <a:r>
              <a:rPr lang="en-US" dirty="0" smtClean="0"/>
              <a:t>Disasters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 Cottage Industry</a:t>
            </a:r>
            <a:endParaRPr lang="en-US" dirty="0"/>
          </a:p>
        </p:txBody>
      </p:sp>
      <p:sp>
        <p:nvSpPr>
          <p:cNvPr id="3" name="Content Placeholder 2"/>
          <p:cNvSpPr>
            <a:spLocks noGrp="1"/>
          </p:cNvSpPr>
          <p:nvPr>
            <p:ph sz="half" idx="1"/>
          </p:nvPr>
        </p:nvSpPr>
        <p:spPr>
          <a:xfrm>
            <a:off x="685800" y="1600200"/>
            <a:ext cx="4343400" cy="4724400"/>
          </a:xfrm>
        </p:spPr>
        <p:txBody>
          <a:bodyPr/>
          <a:lstStyle/>
          <a:p>
            <a:endParaRPr lang="en-US" dirty="0"/>
          </a:p>
        </p:txBody>
      </p:sp>
      <p:pic>
        <p:nvPicPr>
          <p:cNvPr id="1026" name="Picture 2"/>
          <p:cNvPicPr>
            <a:picLocks noChangeAspect="1" noChangeArrowheads="1"/>
          </p:cNvPicPr>
          <p:nvPr/>
        </p:nvPicPr>
        <p:blipFill>
          <a:blip r:embed="rId3"/>
          <a:srcRect l="17750" t="12593" r="58500" b="5185"/>
          <a:stretch>
            <a:fillRect/>
          </a:stretch>
        </p:blipFill>
        <p:spPr bwMode="auto">
          <a:xfrm>
            <a:off x="685800" y="1524000"/>
            <a:ext cx="4369487" cy="5105400"/>
          </a:xfrm>
          <a:prstGeom prst="rect">
            <a:avLst/>
          </a:prstGeom>
          <a:noFill/>
          <a:ln w="9525">
            <a:noFill/>
            <a:miter lim="800000"/>
            <a:headEnd/>
            <a:tailEnd/>
          </a:ln>
          <a:effectLst/>
        </p:spPr>
      </p:pic>
      <p:sp>
        <p:nvSpPr>
          <p:cNvPr id="6" name="TextBox 5"/>
          <p:cNvSpPr txBox="1"/>
          <p:nvPr/>
        </p:nvSpPr>
        <p:spPr>
          <a:xfrm>
            <a:off x="5181600" y="1676400"/>
            <a:ext cx="3733800" cy="3970318"/>
          </a:xfrm>
          <a:prstGeom prst="rect">
            <a:avLst/>
          </a:prstGeom>
          <a:noFill/>
        </p:spPr>
        <p:txBody>
          <a:bodyPr wrap="square" rtlCol="0">
            <a:spAutoFit/>
          </a:bodyPr>
          <a:lstStyle/>
          <a:p>
            <a:pPr>
              <a:buFont typeface="Arial" pitchFamily="34" charset="0"/>
              <a:buChar char="•"/>
            </a:pPr>
            <a:r>
              <a:rPr lang="en-US" sz="2800" dirty="0" smtClean="0">
                <a:solidFill>
                  <a:schemeClr val="bg1"/>
                </a:solidFill>
              </a:rPr>
              <a:t> CEO holds an AAS in Human Behaviors and Marketing Management from Monroe Community College in Rochester, NY.</a:t>
            </a:r>
          </a:p>
          <a:p>
            <a:pPr>
              <a:buFont typeface="Arial" pitchFamily="34" charset="0"/>
              <a:buChar char="•"/>
            </a:pPr>
            <a:r>
              <a:rPr lang="en-US" sz="2800" dirty="0">
                <a:solidFill>
                  <a:schemeClr val="bg1"/>
                </a:solidFill>
              </a:rPr>
              <a:t> </a:t>
            </a:r>
            <a:r>
              <a:rPr lang="en-US" sz="2800" dirty="0" smtClean="0">
                <a:solidFill>
                  <a:schemeClr val="bg1"/>
                </a:solidFill>
              </a:rPr>
              <a:t>Yet “board certified.”</a:t>
            </a:r>
          </a:p>
          <a:p>
            <a:pPr>
              <a:buFont typeface="Arial" pitchFamily="34" charset="0"/>
              <a:buChar char="•"/>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Vanity Certifications </a:t>
            </a:r>
            <a:endParaRPr lang="en-US" dirty="0"/>
          </a:p>
        </p:txBody>
      </p:sp>
      <p:sp>
        <p:nvSpPr>
          <p:cNvPr id="3" name="Content Placeholder 2"/>
          <p:cNvSpPr>
            <a:spLocks noGrp="1"/>
          </p:cNvSpPr>
          <p:nvPr>
            <p:ph sz="half" idx="1"/>
          </p:nvPr>
        </p:nvSpPr>
        <p:spPr>
          <a:xfrm>
            <a:off x="685800" y="1600200"/>
            <a:ext cx="3810000" cy="4114800"/>
          </a:xfrm>
        </p:spPr>
        <p:txBody>
          <a:bodyPr/>
          <a:lstStyle/>
          <a:p>
            <a:r>
              <a:rPr lang="en-US" dirty="0" smtClean="0"/>
              <a:t>American Association of Experts in Traumatic Stress (AAETS).</a:t>
            </a:r>
          </a:p>
          <a:p>
            <a:r>
              <a:rPr lang="en-US" dirty="0" smtClean="0"/>
              <a:t>New York-based business.</a:t>
            </a:r>
            <a:endParaRPr lang="en-US" dirty="0"/>
          </a:p>
        </p:txBody>
      </p:sp>
      <p:sp>
        <p:nvSpPr>
          <p:cNvPr id="4" name="Text Placeholder 3"/>
          <p:cNvSpPr>
            <a:spLocks noGrp="1"/>
          </p:cNvSpPr>
          <p:nvPr>
            <p:ph type="body" sz="half" idx="2"/>
          </p:nvPr>
        </p:nvSpPr>
        <p:spPr>
          <a:xfrm>
            <a:off x="4648200" y="1600200"/>
            <a:ext cx="3810000" cy="4114800"/>
          </a:xfrm>
        </p:spPr>
        <p:txBody>
          <a:bodyPr/>
          <a:lstStyle/>
          <a:p>
            <a:r>
              <a:rPr lang="en-US" dirty="0" smtClean="0"/>
              <a:t>Relatively easy to obtain “board certifications” in virtually anything you want.</a:t>
            </a:r>
          </a:p>
          <a:p>
            <a:r>
              <a:rPr lang="en-US" dirty="0" smtClean="0"/>
              <a:t>Application:</a:t>
            </a:r>
            <a:endParaRPr lang="en-US" dirty="0"/>
          </a:p>
        </p:txBody>
      </p:sp>
      <p:pic>
        <p:nvPicPr>
          <p:cNvPr id="7170" name="Picture 2" descr="http://blog.wellsfargo.com/GuidedByHistory/images/Earth_Check_large.jpg"/>
          <p:cNvPicPr>
            <a:picLocks noChangeAspect="1" noChangeArrowheads="1"/>
          </p:cNvPicPr>
          <p:nvPr/>
        </p:nvPicPr>
        <p:blipFill>
          <a:blip r:embed="rId3"/>
          <a:srcRect l="3750" t="7430" r="3750" b="8359"/>
          <a:stretch>
            <a:fillRect/>
          </a:stretch>
        </p:blipFill>
        <p:spPr bwMode="auto">
          <a:xfrm>
            <a:off x="5105400" y="5181600"/>
            <a:ext cx="3648635"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Vanity Certifications</a:t>
            </a:r>
            <a:endParaRPr lang="en-US" dirty="0"/>
          </a:p>
        </p:txBody>
      </p:sp>
      <p:sp>
        <p:nvSpPr>
          <p:cNvPr id="3" name="Content Placeholder 2"/>
          <p:cNvSpPr>
            <a:spLocks noGrp="1"/>
          </p:cNvSpPr>
          <p:nvPr>
            <p:ph sz="half" idx="1"/>
          </p:nvPr>
        </p:nvSpPr>
        <p:spPr>
          <a:xfrm>
            <a:off x="685800" y="1600200"/>
            <a:ext cx="3810000" cy="4572000"/>
          </a:xfrm>
        </p:spPr>
        <p:txBody>
          <a:bodyPr/>
          <a:lstStyle/>
          <a:p>
            <a:r>
              <a:rPr lang="en-US" sz="2000" dirty="0" smtClean="0"/>
              <a:t>Board Certified Expert in Traumatic Stress</a:t>
            </a:r>
          </a:p>
          <a:p>
            <a:r>
              <a:rPr lang="en-US" sz="2000" dirty="0" smtClean="0"/>
              <a:t>Board Certification in Forensic </a:t>
            </a:r>
            <a:r>
              <a:rPr lang="en-US" sz="2000" dirty="0" err="1" smtClean="0"/>
              <a:t>Traumatology</a:t>
            </a:r>
            <a:r>
              <a:rPr lang="en-US" sz="2000" dirty="0" smtClean="0"/>
              <a:t>™</a:t>
            </a:r>
          </a:p>
          <a:p>
            <a:r>
              <a:rPr lang="en-US" sz="2000" dirty="0" smtClean="0"/>
              <a:t>Board Certification in Emergency Crisis Response™ </a:t>
            </a:r>
          </a:p>
          <a:p>
            <a:r>
              <a:rPr lang="en-US" sz="2000" dirty="0" smtClean="0"/>
              <a:t>Board Certification in Motor Vehicle Trauma™ </a:t>
            </a:r>
          </a:p>
          <a:p>
            <a:r>
              <a:rPr lang="en-US" sz="2000" dirty="0" smtClean="0"/>
              <a:t>Board Certification in Disability Trauma™</a:t>
            </a:r>
          </a:p>
          <a:p>
            <a:r>
              <a:rPr lang="en-US" sz="2000" dirty="0" smtClean="0"/>
              <a:t>Board Certification in Pain Management™ </a:t>
            </a:r>
            <a:br>
              <a:rPr lang="en-US" sz="2000" dirty="0" smtClean="0"/>
            </a:br>
            <a:endParaRPr lang="en-US" sz="2000" dirty="0"/>
          </a:p>
        </p:txBody>
      </p:sp>
      <p:sp>
        <p:nvSpPr>
          <p:cNvPr id="4" name="Text Placeholder 3"/>
          <p:cNvSpPr>
            <a:spLocks noGrp="1"/>
          </p:cNvSpPr>
          <p:nvPr>
            <p:ph type="body" sz="half" idx="2"/>
          </p:nvPr>
        </p:nvSpPr>
        <p:spPr>
          <a:xfrm>
            <a:off x="4648200" y="1600200"/>
            <a:ext cx="3810000" cy="4572000"/>
          </a:xfrm>
        </p:spPr>
        <p:txBody>
          <a:bodyPr/>
          <a:lstStyle/>
          <a:p>
            <a:r>
              <a:rPr lang="en-US" sz="1800" dirty="0" smtClean="0"/>
              <a:t>Board Certification in Illness Trauma™ </a:t>
            </a:r>
          </a:p>
          <a:p>
            <a:r>
              <a:rPr lang="en-US" sz="1800" dirty="0" smtClean="0"/>
              <a:t>Board Certification in Bereavement Trauma™ </a:t>
            </a:r>
          </a:p>
          <a:p>
            <a:r>
              <a:rPr lang="en-US" sz="1800" dirty="0" smtClean="0"/>
              <a:t>Board Certification in Domestic Violence™ </a:t>
            </a:r>
          </a:p>
          <a:p>
            <a:r>
              <a:rPr lang="en-US" sz="1800" dirty="0" smtClean="0"/>
              <a:t>Board Certification in Sexual Abuse™</a:t>
            </a:r>
          </a:p>
          <a:p>
            <a:r>
              <a:rPr lang="en-US" sz="1800" dirty="0" smtClean="0"/>
              <a:t>Board Certification in Rape Trauma™</a:t>
            </a:r>
          </a:p>
          <a:p>
            <a:r>
              <a:rPr lang="en-US" sz="1800" dirty="0" smtClean="0"/>
              <a:t>Board Certification in Stress Management™ </a:t>
            </a:r>
          </a:p>
          <a:p>
            <a:r>
              <a:rPr lang="en-US" sz="1800" dirty="0" smtClean="0"/>
              <a:t>Board Certification in School Crisis Response™ </a:t>
            </a:r>
          </a:p>
          <a:p>
            <a:r>
              <a:rPr lang="en-US" sz="1800" dirty="0" smtClean="0"/>
              <a:t>Board Certification in University Crisis Response™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Vanity Certifications</a:t>
            </a:r>
            <a:endParaRPr lang="en-US" dirty="0"/>
          </a:p>
        </p:txBody>
      </p:sp>
      <p:sp>
        <p:nvSpPr>
          <p:cNvPr id="3" name="Content Placeholder 2"/>
          <p:cNvSpPr>
            <a:spLocks noGrp="1"/>
          </p:cNvSpPr>
          <p:nvPr>
            <p:ph sz="half" idx="1"/>
          </p:nvPr>
        </p:nvSpPr>
        <p:spPr>
          <a:xfrm>
            <a:off x="685800" y="1600200"/>
            <a:ext cx="3810000" cy="4572000"/>
          </a:xfrm>
        </p:spPr>
        <p:txBody>
          <a:bodyPr/>
          <a:lstStyle/>
          <a:p>
            <a:r>
              <a:rPr lang="en-US" sz="2000" dirty="0" smtClean="0"/>
              <a:t>Certificate in Traumatic Stress Management</a:t>
            </a:r>
          </a:p>
          <a:p>
            <a:r>
              <a:rPr lang="en-US" sz="2000" dirty="0" smtClean="0"/>
              <a:t>Fellowship, American Association of Experts in Traumatic Stress (F.A.A.E.T.S.)</a:t>
            </a:r>
            <a:endParaRPr lang="en-US" sz="2000" dirty="0"/>
          </a:p>
        </p:txBody>
      </p:sp>
      <p:sp>
        <p:nvSpPr>
          <p:cNvPr id="4" name="Text Placeholder 3"/>
          <p:cNvSpPr>
            <a:spLocks noGrp="1"/>
          </p:cNvSpPr>
          <p:nvPr>
            <p:ph type="body" sz="half" idx="2"/>
          </p:nvPr>
        </p:nvSpPr>
        <p:spPr>
          <a:xfrm>
            <a:off x="4648200" y="1600200"/>
            <a:ext cx="3810000" cy="4572000"/>
          </a:xfrm>
        </p:spPr>
        <p:txBody>
          <a:bodyPr/>
          <a:lstStyle/>
          <a:p>
            <a:r>
              <a:rPr lang="en-US" sz="2800" dirty="0" smtClean="0"/>
              <a:t>Not recognized by any organization or body (except AAETS).</a:t>
            </a:r>
          </a:p>
          <a:p>
            <a:r>
              <a:rPr lang="en-US" sz="2800" dirty="0" smtClean="0"/>
              <a:t>Not recognized by:</a:t>
            </a:r>
          </a:p>
          <a:p>
            <a:pPr lvl="1"/>
            <a:r>
              <a:rPr lang="en-US" sz="2400" dirty="0" smtClean="0"/>
              <a:t>AMA</a:t>
            </a:r>
          </a:p>
          <a:p>
            <a:pPr lvl="1"/>
            <a:r>
              <a:rPr lang="en-US" sz="2400" dirty="0" smtClean="0"/>
              <a:t>AOA</a:t>
            </a:r>
          </a:p>
          <a:p>
            <a:pPr lvl="1"/>
            <a:r>
              <a:rPr lang="en-US" sz="2400" dirty="0" smtClean="0"/>
              <a:t>APA</a:t>
            </a:r>
          </a:p>
          <a:p>
            <a:pPr lvl="1"/>
            <a:r>
              <a:rPr lang="en-US" sz="2400" dirty="0" smtClean="0"/>
              <a:t>APA (MD/DO)</a:t>
            </a:r>
          </a:p>
          <a:p>
            <a:pPr lvl="1"/>
            <a:r>
              <a:rPr lang="en-US" sz="2400" dirty="0" smtClean="0"/>
              <a:t>NASW</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What is CISM?</a:t>
            </a:r>
          </a:p>
        </p:txBody>
      </p:sp>
      <p:sp>
        <p:nvSpPr>
          <p:cNvPr id="64515" name="Rectangle 3"/>
          <p:cNvSpPr>
            <a:spLocks noGrp="1" noChangeArrowheads="1"/>
          </p:cNvSpPr>
          <p:nvPr>
            <p:ph type="body" sz="half" idx="1"/>
          </p:nvPr>
        </p:nvSpPr>
        <p:spPr>
          <a:xfrm>
            <a:off x="685800" y="1600200"/>
            <a:ext cx="3810000" cy="4114800"/>
          </a:xfrm>
        </p:spPr>
        <p:txBody>
          <a:bodyPr/>
          <a:lstStyle/>
          <a:p>
            <a:r>
              <a:rPr lang="en-US" sz="2400" dirty="0"/>
              <a:t>Critical Incident Stress Debriefing (CISD) was originally developed to allow emergency personnel to openly discuss their feelings with peers and with mental health personnel following exposure to a critical incident.</a:t>
            </a:r>
          </a:p>
        </p:txBody>
      </p:sp>
      <p:pic>
        <p:nvPicPr>
          <p:cNvPr id="64516" name="Picture 4" descr="Debriefing"/>
          <p:cNvPicPr>
            <a:picLocks noChangeAspect="1" noChangeArrowheads="1"/>
          </p:cNvPicPr>
          <p:nvPr>
            <p:ph sz="quarter" idx="2"/>
          </p:nvPr>
        </p:nvPicPr>
        <p:blipFill>
          <a:blip r:embed="rId3"/>
          <a:srcRect/>
          <a:stretch>
            <a:fillRect/>
          </a:stretch>
        </p:blipFill>
        <p:spPr>
          <a:xfrm>
            <a:off x="5181600" y="2895600"/>
            <a:ext cx="2641600" cy="1981200"/>
          </a:xfrm>
          <a:noFill/>
          <a:ln w="19050">
            <a:solidFill>
              <a:schemeClr val="tx1"/>
            </a:solidFill>
          </a:ln>
        </p:spPr>
      </p:pic>
      <p:pic>
        <p:nvPicPr>
          <p:cNvPr id="64517" name="Picture 5"/>
          <p:cNvPicPr>
            <a:picLocks noChangeAspect="1" noChangeArrowheads="1"/>
          </p:cNvPicPr>
          <p:nvPr>
            <p:ph sz="quarter" idx="3"/>
          </p:nvPr>
        </p:nvPicPr>
        <p:blipFill>
          <a:blip r:embed="rId4"/>
          <a:srcRect/>
          <a:stretch>
            <a:fillRect/>
          </a:stretch>
        </p:blipFill>
        <p:spPr>
          <a:xfrm>
            <a:off x="4572000" y="2574925"/>
            <a:ext cx="3733800" cy="27511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dissolve">
                                      <p:cBhvr>
                                        <p:cTn id="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What is CISM?</a:t>
            </a:r>
          </a:p>
        </p:txBody>
      </p:sp>
      <p:sp>
        <p:nvSpPr>
          <p:cNvPr id="65539" name="Rectangle 3"/>
          <p:cNvSpPr>
            <a:spLocks noGrp="1" noChangeArrowheads="1"/>
          </p:cNvSpPr>
          <p:nvPr>
            <p:ph type="body" idx="1"/>
          </p:nvPr>
        </p:nvSpPr>
        <p:spPr/>
        <p:txBody>
          <a:bodyPr/>
          <a:lstStyle/>
          <a:p>
            <a:pPr>
              <a:lnSpc>
                <a:spcPct val="90000"/>
              </a:lnSpc>
            </a:pPr>
            <a:r>
              <a:rPr lang="en-US" dirty="0"/>
              <a:t>Later, the goals of CISD were expanded to include:</a:t>
            </a:r>
          </a:p>
          <a:p>
            <a:pPr lvl="1">
              <a:lnSpc>
                <a:spcPct val="90000"/>
              </a:lnSpc>
            </a:pPr>
            <a:r>
              <a:rPr lang="en-US" dirty="0"/>
              <a:t>Prevention of disorders that may develop as a result of traumatic stress, such as post-traumatic stress disorder (PTSD).</a:t>
            </a:r>
          </a:p>
          <a:p>
            <a:pPr lvl="1">
              <a:lnSpc>
                <a:spcPct val="90000"/>
              </a:lnSpc>
            </a:pPr>
            <a:r>
              <a:rPr lang="en-US" dirty="0"/>
              <a:t>To serve as a screening tool to identify personnel who should be referred for further treatment.</a:t>
            </a:r>
          </a:p>
          <a:p>
            <a:pPr lvl="1">
              <a:lnSpc>
                <a:spcPct val="90000"/>
              </a:lnSpc>
            </a:pPr>
            <a:r>
              <a:rPr lang="en-US" dirty="0"/>
              <a:t>To facilitate verbalization of experiences.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What is CISM?</a:t>
            </a:r>
          </a:p>
        </p:txBody>
      </p:sp>
      <p:sp>
        <p:nvSpPr>
          <p:cNvPr id="66563" name="Rectangle 3"/>
          <p:cNvSpPr>
            <a:spLocks noGrp="1" noChangeArrowheads="1"/>
          </p:cNvSpPr>
          <p:nvPr>
            <p:ph type="body" idx="1"/>
          </p:nvPr>
        </p:nvSpPr>
        <p:spPr/>
        <p:txBody>
          <a:bodyPr/>
          <a:lstStyle/>
          <a:p>
            <a:r>
              <a:rPr lang="en-US"/>
              <a:t>Later, the goals of CISD were expanded to include:</a:t>
            </a:r>
          </a:p>
          <a:p>
            <a:pPr lvl="1"/>
            <a:r>
              <a:rPr lang="en-US"/>
              <a:t>To normalize reactions to stressful events.</a:t>
            </a:r>
          </a:p>
          <a:p>
            <a:pPr lvl="1"/>
            <a:r>
              <a:rPr lang="en-US"/>
              <a:t>To improve peer group support and cohesion.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Stress</a:t>
            </a:r>
          </a:p>
        </p:txBody>
      </p:sp>
      <p:sp>
        <p:nvSpPr>
          <p:cNvPr id="35843" name="Rectangle 3"/>
          <p:cNvSpPr>
            <a:spLocks noGrp="1" noChangeArrowheads="1"/>
          </p:cNvSpPr>
          <p:nvPr>
            <p:ph type="body" idx="1"/>
          </p:nvPr>
        </p:nvSpPr>
        <p:spPr/>
        <p:txBody>
          <a:bodyPr/>
          <a:lstStyle/>
          <a:p>
            <a:r>
              <a:rPr lang="en-US" dirty="0" err="1">
                <a:solidFill>
                  <a:srgbClr val="FFC000"/>
                </a:solidFill>
              </a:rPr>
              <a:t>Eustress</a:t>
            </a:r>
            <a:r>
              <a:rPr lang="en-US" dirty="0"/>
              <a:t> (beneficial stress)</a:t>
            </a:r>
          </a:p>
          <a:p>
            <a:r>
              <a:rPr lang="en-US" dirty="0">
                <a:solidFill>
                  <a:srgbClr val="FFC000"/>
                </a:solidFill>
              </a:rPr>
              <a:t>Distress </a:t>
            </a:r>
            <a:r>
              <a:rPr lang="en-US" dirty="0"/>
              <a:t>(detrimental stress)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What is CISM?</a:t>
            </a:r>
          </a:p>
        </p:txBody>
      </p:sp>
      <p:sp>
        <p:nvSpPr>
          <p:cNvPr id="67587" name="Rectangle 3"/>
          <p:cNvSpPr>
            <a:spLocks noGrp="1" noChangeArrowheads="1"/>
          </p:cNvSpPr>
          <p:nvPr>
            <p:ph type="body" sz="half" idx="2"/>
          </p:nvPr>
        </p:nvSpPr>
        <p:spPr/>
        <p:txBody>
          <a:bodyPr/>
          <a:lstStyle/>
          <a:p>
            <a:r>
              <a:rPr lang="en-US" sz="2800"/>
              <a:t>The name of the process was changed to Critical Incident Stress Management to reflect a more global, multi-component approach.</a:t>
            </a:r>
          </a:p>
        </p:txBody>
      </p:sp>
      <p:pic>
        <p:nvPicPr>
          <p:cNvPr id="67588" name="Picture 4" descr="msotw9_temp0"/>
          <p:cNvPicPr>
            <a:picLocks noChangeAspect="1" noChangeArrowheads="1"/>
          </p:cNvPicPr>
          <p:nvPr>
            <p:ph type="clipArt" sz="half" idx="1"/>
          </p:nvPr>
        </p:nvPicPr>
        <p:blipFill>
          <a:blip r:embed="rId3" cstate="print"/>
          <a:srcRect l="17204" r="11272" b="24614"/>
          <a:stretch>
            <a:fillRect/>
          </a:stretch>
        </p:blipFill>
        <p:spPr>
          <a:xfrm>
            <a:off x="1166813" y="2057400"/>
            <a:ext cx="2847975" cy="4116388"/>
          </a:xfrm>
          <a:noFill/>
          <a:ln w="19050" cap="flat">
            <a:solidFill>
              <a:schemeClr val="tx1"/>
            </a:solidFill>
            <a:headEnd type="none" w="sm" len="sm"/>
            <a:tailEnd type="none" w="sm" len="sm"/>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What is CISM?</a:t>
            </a:r>
          </a:p>
        </p:txBody>
      </p:sp>
      <p:sp>
        <p:nvSpPr>
          <p:cNvPr id="68611" name="Rectangle 3"/>
          <p:cNvSpPr>
            <a:spLocks noGrp="1" noChangeArrowheads="1"/>
          </p:cNvSpPr>
          <p:nvPr>
            <p:ph type="body" idx="1"/>
          </p:nvPr>
        </p:nvSpPr>
        <p:spPr/>
        <p:txBody>
          <a:bodyPr/>
          <a:lstStyle/>
          <a:p>
            <a:r>
              <a:rPr lang="en-US" dirty="0"/>
              <a:t>The hypothesis behind CISM is that the cognitive structure of the event, such as thoughts, feelings, memories, and behaviors, is modified through retelling the event and experiencing emotional release, and this serves to reduce distress and prevents the emergence of PTSD and other psychiatric sequelae.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What is CISM?</a:t>
            </a:r>
          </a:p>
        </p:txBody>
      </p:sp>
      <p:sp>
        <p:nvSpPr>
          <p:cNvPr id="69635" name="Rectangle 3"/>
          <p:cNvSpPr>
            <a:spLocks noGrp="1" noChangeArrowheads="1"/>
          </p:cNvSpPr>
          <p:nvPr>
            <p:ph type="body" idx="1"/>
          </p:nvPr>
        </p:nvSpPr>
        <p:spPr/>
        <p:txBody>
          <a:bodyPr/>
          <a:lstStyle/>
          <a:p>
            <a:r>
              <a:rPr lang="en-US" dirty="0"/>
              <a:t>Originally conceived as group sessions that typically take place 24-72 hours after a critical event (sometimes up to 2 weeks later).</a:t>
            </a:r>
          </a:p>
          <a:p>
            <a:r>
              <a:rPr lang="en-US" dirty="0"/>
              <a:t>In the “Mitchell Model” CISD follows a specific method and structure consisting of 7-phases.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Phases of CISM</a:t>
            </a:r>
          </a:p>
        </p:txBody>
      </p:sp>
      <p:sp>
        <p:nvSpPr>
          <p:cNvPr id="70659" name="Rectangle 3"/>
          <p:cNvSpPr>
            <a:spLocks noGrp="1" noChangeArrowheads="1"/>
          </p:cNvSpPr>
          <p:nvPr>
            <p:ph type="body" idx="1"/>
          </p:nvPr>
        </p:nvSpPr>
        <p:spPr/>
        <p:txBody>
          <a:bodyPr/>
          <a:lstStyle/>
          <a:p>
            <a:pPr marL="609600" indent="-609600">
              <a:lnSpc>
                <a:spcPct val="90000"/>
              </a:lnSpc>
              <a:buFont typeface="Monotype Sorts" charset="2"/>
              <a:buAutoNum type="arabicPeriod"/>
            </a:pPr>
            <a:r>
              <a:rPr lang="en-US" i="1" dirty="0">
                <a:solidFill>
                  <a:srgbClr val="FFC000"/>
                </a:solidFill>
              </a:rPr>
              <a:t>Introduction</a:t>
            </a:r>
            <a:r>
              <a:rPr lang="en-US" dirty="0">
                <a:solidFill>
                  <a:srgbClr val="FFC000"/>
                </a:solidFill>
              </a:rPr>
              <a:t> </a:t>
            </a:r>
            <a:r>
              <a:rPr lang="en-US" dirty="0"/>
              <a:t>– The CISM intervention team introduces members, explains the process, and sets expectations and ground rules.</a:t>
            </a:r>
          </a:p>
          <a:p>
            <a:pPr marL="609600" indent="-609600">
              <a:lnSpc>
                <a:spcPct val="90000"/>
              </a:lnSpc>
              <a:buFont typeface="Monotype Sorts" charset="2"/>
              <a:buAutoNum type="arabicPeriod"/>
            </a:pPr>
            <a:r>
              <a:rPr lang="en-US" i="1" dirty="0">
                <a:solidFill>
                  <a:srgbClr val="FFC000"/>
                </a:solidFill>
              </a:rPr>
              <a:t>Fact </a:t>
            </a:r>
            <a:r>
              <a:rPr lang="en-US" i="1" dirty="0"/>
              <a:t>– </a:t>
            </a:r>
            <a:r>
              <a:rPr lang="en-US" dirty="0"/>
              <a:t>Participants describe the traumatic event from their own perspective.</a:t>
            </a:r>
          </a:p>
          <a:p>
            <a:pPr marL="609600" indent="-609600">
              <a:lnSpc>
                <a:spcPct val="90000"/>
              </a:lnSpc>
              <a:buFont typeface="Monotype Sorts" charset="2"/>
              <a:buAutoNum type="arabicPeriod"/>
            </a:pPr>
            <a:r>
              <a:rPr lang="en-US" i="1" dirty="0">
                <a:solidFill>
                  <a:srgbClr val="FFC000"/>
                </a:solidFill>
              </a:rPr>
              <a:t>Thought</a:t>
            </a:r>
            <a:r>
              <a:rPr lang="en-US" dirty="0"/>
              <a:t> – Participants describe their thoughts about the event. </a:t>
            </a:r>
            <a:endParaRPr lang="en-US"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Phases of CISM</a:t>
            </a:r>
          </a:p>
        </p:txBody>
      </p:sp>
      <p:sp>
        <p:nvSpPr>
          <p:cNvPr id="71683" name="Rectangle 3"/>
          <p:cNvSpPr>
            <a:spLocks noGrp="1" noChangeArrowheads="1"/>
          </p:cNvSpPr>
          <p:nvPr>
            <p:ph type="body" idx="1"/>
          </p:nvPr>
        </p:nvSpPr>
        <p:spPr/>
        <p:txBody>
          <a:bodyPr/>
          <a:lstStyle/>
          <a:p>
            <a:pPr marL="609600" indent="-609600">
              <a:buFont typeface="Monotype Sorts" charset="2"/>
              <a:buAutoNum type="arabicPeriod" startAt="4"/>
            </a:pPr>
            <a:r>
              <a:rPr lang="en-US" i="1" dirty="0">
                <a:solidFill>
                  <a:srgbClr val="FFC000"/>
                </a:solidFill>
              </a:rPr>
              <a:t>Reaction</a:t>
            </a:r>
            <a:r>
              <a:rPr lang="en-US" dirty="0"/>
              <a:t> – The most traumatic aspect of the crisis is identified for participants who wish to speak.  Cathartic ventilation is allowed during this phase.</a:t>
            </a:r>
          </a:p>
          <a:p>
            <a:pPr marL="609600" indent="-609600">
              <a:buFont typeface="Monotype Sorts" charset="2"/>
              <a:buAutoNum type="arabicPeriod" startAt="4"/>
            </a:pPr>
            <a:r>
              <a:rPr lang="en-US" i="1" dirty="0">
                <a:solidFill>
                  <a:srgbClr val="FFC000"/>
                </a:solidFill>
              </a:rPr>
              <a:t>Symptom</a:t>
            </a:r>
            <a:r>
              <a:rPr lang="en-US" dirty="0"/>
              <a:t> – Any symptoms of distress or psychological discord that the group wishes to share are identified.</a:t>
            </a:r>
            <a:endParaRPr lang="en-US"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Phases of CISM</a:t>
            </a:r>
          </a:p>
        </p:txBody>
      </p:sp>
      <p:sp>
        <p:nvSpPr>
          <p:cNvPr id="72707" name="Rectangle 3"/>
          <p:cNvSpPr>
            <a:spLocks noGrp="1" noChangeArrowheads="1"/>
          </p:cNvSpPr>
          <p:nvPr>
            <p:ph type="body" idx="1"/>
          </p:nvPr>
        </p:nvSpPr>
        <p:spPr/>
        <p:txBody>
          <a:bodyPr/>
          <a:lstStyle/>
          <a:p>
            <a:pPr marL="609600" indent="-609600">
              <a:buFontTx/>
              <a:buNone/>
            </a:pPr>
            <a:r>
              <a:rPr lang="en-US" sz="2800" i="1" dirty="0">
                <a:solidFill>
                  <a:srgbClr val="FFC000"/>
                </a:solidFill>
              </a:rPr>
              <a:t>6.</a:t>
            </a:r>
            <a:r>
              <a:rPr lang="en-US" sz="2800" i="1" dirty="0"/>
              <a:t>	</a:t>
            </a:r>
            <a:r>
              <a:rPr lang="en-US" sz="2800" i="1" dirty="0">
                <a:solidFill>
                  <a:srgbClr val="FFC000"/>
                </a:solidFill>
              </a:rPr>
              <a:t>Teaching</a:t>
            </a:r>
            <a:r>
              <a:rPr lang="en-US" sz="2800" dirty="0">
                <a:solidFill>
                  <a:schemeClr val="accent1"/>
                </a:solidFill>
              </a:rPr>
              <a:t> </a:t>
            </a:r>
            <a:r>
              <a:rPr lang="en-US" sz="2800" dirty="0"/>
              <a:t>– Facilitates a return to the cognitive domain by normalizing and “</a:t>
            </a:r>
            <a:r>
              <a:rPr lang="en-US" sz="2800" dirty="0" err="1"/>
              <a:t>demedicalizing</a:t>
            </a:r>
            <a:r>
              <a:rPr lang="en-US" sz="2800" dirty="0"/>
              <a:t>” the crisis reactions of the participants.  In addition, basic personal stress management techniques are taught.</a:t>
            </a:r>
          </a:p>
          <a:p>
            <a:pPr marL="609600" indent="-609600">
              <a:buFontTx/>
              <a:buNone/>
            </a:pPr>
            <a:r>
              <a:rPr lang="en-US" sz="2800" dirty="0">
                <a:solidFill>
                  <a:srgbClr val="FFC000"/>
                </a:solidFill>
              </a:rPr>
              <a:t>7.   </a:t>
            </a:r>
            <a:r>
              <a:rPr lang="en-US" sz="2800" i="1" dirty="0">
                <a:solidFill>
                  <a:srgbClr val="FFC000"/>
                </a:solidFill>
              </a:rPr>
              <a:t>Re-Entry</a:t>
            </a:r>
            <a:r>
              <a:rPr lang="en-US" sz="2800" dirty="0">
                <a:solidFill>
                  <a:srgbClr val="FFC000"/>
                </a:solidFill>
              </a:rPr>
              <a:t> </a:t>
            </a:r>
            <a:r>
              <a:rPr lang="en-US" sz="2800" dirty="0"/>
              <a:t>– Provides closure to the CISD process remembering that the goal of CISM is to bring psychological closure to the crisis incident.</a:t>
            </a:r>
            <a:endParaRPr lang="en-US" sz="28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What is CISM?</a:t>
            </a:r>
          </a:p>
        </p:txBody>
      </p:sp>
      <p:sp>
        <p:nvSpPr>
          <p:cNvPr id="73731" name="Rectangle 3"/>
          <p:cNvSpPr>
            <a:spLocks noGrp="1" noChangeArrowheads="1"/>
          </p:cNvSpPr>
          <p:nvPr>
            <p:ph type="body" idx="1"/>
          </p:nvPr>
        </p:nvSpPr>
        <p:spPr/>
        <p:txBody>
          <a:bodyPr/>
          <a:lstStyle/>
          <a:p>
            <a:r>
              <a:rPr lang="en-US" dirty="0"/>
              <a:t>Follow-up sessions may be prescribed as deemed necessary.</a:t>
            </a:r>
          </a:p>
          <a:p>
            <a:r>
              <a:rPr lang="en-US" dirty="0"/>
              <a:t>Although CISD was originally designed as a group session, proponents advocate using individual sessions or “one-on-one” interventions as elements of their programmed approach.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Pathological Stress</a:t>
            </a:r>
          </a:p>
        </p:txBody>
      </p:sp>
      <p:sp>
        <p:nvSpPr>
          <p:cNvPr id="74755" name="Rectangle 3"/>
          <p:cNvSpPr>
            <a:spLocks noGrp="1" noChangeArrowheads="1"/>
          </p:cNvSpPr>
          <p:nvPr>
            <p:ph type="body" idx="1"/>
          </p:nvPr>
        </p:nvSpPr>
        <p:spPr/>
        <p:txBody>
          <a:bodyPr/>
          <a:lstStyle/>
          <a:p>
            <a:r>
              <a:rPr lang="en-US" dirty="0">
                <a:solidFill>
                  <a:srgbClr val="FFC000"/>
                </a:solidFill>
              </a:rPr>
              <a:t>Acute Stress Disorder (ASD):</a:t>
            </a:r>
          </a:p>
          <a:p>
            <a:pPr lvl="1"/>
            <a:r>
              <a:rPr lang="en-US" dirty="0"/>
              <a:t>Symptoms experienced during or immediately after the trauma, last for at least 2 days, and resolve within 4 weeks.</a:t>
            </a:r>
          </a:p>
          <a:p>
            <a:r>
              <a:rPr lang="en-US" dirty="0">
                <a:solidFill>
                  <a:srgbClr val="FFC000"/>
                </a:solidFill>
              </a:rPr>
              <a:t>Post-Traumatic Stress Disorder (PTSD):</a:t>
            </a:r>
          </a:p>
          <a:p>
            <a:pPr lvl="1"/>
            <a:r>
              <a:rPr lang="en-US" dirty="0"/>
              <a:t>Symptoms begin within the first 3 months after the event, may last for months to years.</a:t>
            </a:r>
          </a:p>
          <a:p>
            <a:pPr lvl="1"/>
            <a:r>
              <a:rPr lang="en-US" dirty="0"/>
              <a:t>Lifetime incidence: 8%</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t>Pathological Stress</a:t>
            </a:r>
          </a:p>
        </p:txBody>
      </p:sp>
      <p:sp>
        <p:nvSpPr>
          <p:cNvPr id="75779" name="Rectangle 3"/>
          <p:cNvSpPr>
            <a:spLocks noGrp="1" noChangeArrowheads="1"/>
          </p:cNvSpPr>
          <p:nvPr>
            <p:ph type="body" idx="1"/>
          </p:nvPr>
        </p:nvSpPr>
        <p:spPr/>
        <p:txBody>
          <a:bodyPr/>
          <a:lstStyle/>
          <a:p>
            <a:r>
              <a:rPr lang="en-US" dirty="0"/>
              <a:t>People who develop stress disorders have underlying psychological or similar issues.</a:t>
            </a:r>
          </a:p>
          <a:p>
            <a:r>
              <a:rPr lang="en-US" dirty="0"/>
              <a:t>ASD and PTSD is </a:t>
            </a:r>
            <a:r>
              <a:rPr lang="en-US" dirty="0">
                <a:solidFill>
                  <a:srgbClr val="FFC000"/>
                </a:solidFill>
              </a:rPr>
              <a:t>NOT</a:t>
            </a:r>
            <a:r>
              <a:rPr lang="en-US" dirty="0"/>
              <a:t> a normal response to stress.</a:t>
            </a:r>
          </a:p>
          <a:p>
            <a:r>
              <a:rPr lang="en-US" dirty="0"/>
              <a:t>Only effective treatment for PTSD is cognitive behavioral therapy (CBT).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Pathological Stress</a:t>
            </a:r>
          </a:p>
        </p:txBody>
      </p:sp>
      <p:sp>
        <p:nvSpPr>
          <p:cNvPr id="18435" name="Rectangle 3"/>
          <p:cNvSpPr>
            <a:spLocks noGrp="1" noChangeArrowheads="1"/>
          </p:cNvSpPr>
          <p:nvPr>
            <p:ph type="body" idx="1"/>
          </p:nvPr>
        </p:nvSpPr>
        <p:spPr/>
        <p:txBody>
          <a:bodyPr/>
          <a:lstStyle/>
          <a:p>
            <a:r>
              <a:rPr lang="en-US" sz="3600" dirty="0"/>
              <a:t>NYC below 110</a:t>
            </a:r>
            <a:r>
              <a:rPr lang="en-US" sz="3600" baseline="30000" dirty="0"/>
              <a:t>th</a:t>
            </a:r>
            <a:r>
              <a:rPr lang="en-US" sz="3600" dirty="0"/>
              <a:t> street after 9/11</a:t>
            </a:r>
            <a:r>
              <a:rPr lang="en-US" sz="3100" dirty="0"/>
              <a:t>: </a:t>
            </a:r>
          </a:p>
          <a:p>
            <a:pPr lvl="1"/>
            <a:r>
              <a:rPr lang="en-US" dirty="0"/>
              <a:t>Overall PTSD at 7.5% four weeks after attack.</a:t>
            </a:r>
          </a:p>
          <a:p>
            <a:pPr lvl="1"/>
            <a:r>
              <a:rPr lang="en-US" dirty="0"/>
              <a:t>Higher (~20%) closest to WTC site.</a:t>
            </a:r>
          </a:p>
          <a:p>
            <a:pPr lvl="1">
              <a:spcAft>
                <a:spcPct val="20000"/>
              </a:spcAft>
            </a:pPr>
            <a:r>
              <a:rPr lang="en-US" dirty="0"/>
              <a:t>Resolved to 1.7% by four months following.</a:t>
            </a:r>
          </a:p>
          <a:p>
            <a:pPr lvl="1">
              <a:spcAft>
                <a:spcPct val="20000"/>
              </a:spcAft>
            </a:pPr>
            <a:r>
              <a:rPr lang="en-US" dirty="0"/>
              <a:t>Further resolved to 0.6% by six months.</a:t>
            </a:r>
          </a:p>
          <a:p>
            <a:pPr lvl="4">
              <a:spcAft>
                <a:spcPct val="20000"/>
              </a:spcAft>
            </a:pPr>
            <a:r>
              <a:rPr lang="en-US" b="1" dirty="0">
                <a:solidFill>
                  <a:srgbClr val="CC3300"/>
                </a:solidFill>
              </a:rPr>
              <a:t> </a:t>
            </a:r>
            <a:r>
              <a:rPr lang="en-US" b="1" dirty="0" err="1"/>
              <a:t>Galea</a:t>
            </a:r>
            <a:r>
              <a:rPr lang="en-US" b="1" dirty="0"/>
              <a:t> </a:t>
            </a:r>
            <a:r>
              <a:rPr lang="en-US" b="1" i="1" dirty="0"/>
              <a:t>et al. </a:t>
            </a:r>
            <a:r>
              <a:rPr lang="en-US" dirty="0">
                <a:solidFill>
                  <a:srgbClr val="FFC000"/>
                </a:solidFill>
              </a:rPr>
              <a:t>(2002, 2003)</a:t>
            </a:r>
            <a:r>
              <a:rPr lang="en-US" b="1" i="1" dirty="0">
                <a:solidFill>
                  <a:srgbClr val="FFC000"/>
                </a:solidFill>
              </a:rPr>
              <a:t> </a:t>
            </a:r>
            <a:endParaRPr lang="en-US" b="1" dirty="0">
              <a:solidFill>
                <a:srgbClr val="FFC000"/>
              </a:solidFill>
            </a:endParaRPr>
          </a:p>
          <a:p>
            <a:pPr lvl="4">
              <a:spcAft>
                <a:spcPct val="20000"/>
              </a:spcAft>
            </a:pP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Stress</a:t>
            </a:r>
          </a:p>
        </p:txBody>
      </p:sp>
      <p:sp>
        <p:nvSpPr>
          <p:cNvPr id="39939" name="Rectangle 3"/>
          <p:cNvSpPr>
            <a:spLocks noGrp="1" noChangeArrowheads="1"/>
          </p:cNvSpPr>
          <p:nvPr>
            <p:ph type="body" idx="1"/>
          </p:nvPr>
        </p:nvSpPr>
        <p:spPr/>
        <p:txBody>
          <a:bodyPr/>
          <a:lstStyle/>
          <a:p>
            <a:r>
              <a:rPr lang="en-US" dirty="0">
                <a:solidFill>
                  <a:srgbClr val="FFC000"/>
                </a:solidFill>
              </a:rPr>
              <a:t>General Adaptation Syndrome</a:t>
            </a:r>
            <a:r>
              <a:rPr lang="en-US" dirty="0"/>
              <a:t>:</a:t>
            </a:r>
          </a:p>
          <a:p>
            <a:pPr lvl="1"/>
            <a:r>
              <a:rPr lang="en-US" dirty="0"/>
              <a:t>Alarm</a:t>
            </a:r>
          </a:p>
          <a:p>
            <a:pPr lvl="1"/>
            <a:r>
              <a:rPr lang="en-US" dirty="0"/>
              <a:t>Resistance</a:t>
            </a:r>
          </a:p>
          <a:p>
            <a:pPr lvl="1"/>
            <a:r>
              <a:rPr lang="en-US" dirty="0"/>
              <a:t>Exhaustion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Stress</a:t>
            </a:r>
          </a:p>
        </p:txBody>
      </p:sp>
      <p:sp>
        <p:nvSpPr>
          <p:cNvPr id="8195" name="Rectangle 3"/>
          <p:cNvSpPr>
            <a:spLocks noGrp="1" noChangeArrowheads="1"/>
          </p:cNvSpPr>
          <p:nvPr>
            <p:ph type="body" idx="1"/>
          </p:nvPr>
        </p:nvSpPr>
        <p:spPr/>
        <p:txBody>
          <a:bodyPr/>
          <a:lstStyle/>
          <a:p>
            <a:r>
              <a:rPr lang="en-US"/>
              <a:t>Not all “help” turns out to be helpful.</a:t>
            </a:r>
          </a:p>
          <a:p>
            <a:r>
              <a:rPr lang="en-US"/>
              <a:t>Sometimes “help” makes matters worse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a:t>Stress</a:t>
            </a:r>
          </a:p>
        </p:txBody>
      </p:sp>
      <p:sp>
        <p:nvSpPr>
          <p:cNvPr id="198660" name="Rectangle 4"/>
          <p:cNvSpPr>
            <a:spLocks noGrp="1" noChangeArrowheads="1"/>
          </p:cNvSpPr>
          <p:nvPr>
            <p:ph type="body" sz="half" idx="1"/>
          </p:nvPr>
        </p:nvSpPr>
        <p:spPr>
          <a:xfrm>
            <a:off x="685800" y="1600200"/>
            <a:ext cx="3810000" cy="4114800"/>
          </a:xfrm>
        </p:spPr>
        <p:txBody>
          <a:bodyPr/>
          <a:lstStyle/>
          <a:p>
            <a:r>
              <a:rPr lang="en-US" sz="2800"/>
              <a:t>Remember the suicide “hotlines” of the 1970s?</a:t>
            </a:r>
          </a:p>
          <a:p>
            <a:r>
              <a:rPr lang="en-US" sz="2800"/>
              <a:t>What happened to them?</a:t>
            </a:r>
          </a:p>
        </p:txBody>
      </p:sp>
      <p:pic>
        <p:nvPicPr>
          <p:cNvPr id="198662" name="Picture 6" descr="Phone"/>
          <p:cNvPicPr>
            <a:picLocks noChangeAspect="1" noChangeArrowheads="1"/>
          </p:cNvPicPr>
          <p:nvPr>
            <p:ph sz="half" idx="2"/>
          </p:nvPr>
        </p:nvPicPr>
        <p:blipFill>
          <a:blip r:embed="rId3"/>
          <a:srcRect/>
          <a:stretch>
            <a:fillRect/>
          </a:stretch>
        </p:blipFill>
        <p:spPr>
          <a:xfrm>
            <a:off x="4724400" y="2459038"/>
            <a:ext cx="3733800" cy="3246437"/>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Stress</a:t>
            </a:r>
          </a:p>
        </p:txBody>
      </p:sp>
      <p:sp>
        <p:nvSpPr>
          <p:cNvPr id="9219" name="Rectangle 3"/>
          <p:cNvSpPr>
            <a:spLocks noGrp="1" noChangeArrowheads="1"/>
          </p:cNvSpPr>
          <p:nvPr>
            <p:ph type="body" idx="1"/>
          </p:nvPr>
        </p:nvSpPr>
        <p:spPr/>
        <p:txBody>
          <a:bodyPr/>
          <a:lstStyle/>
          <a:p>
            <a:r>
              <a:rPr lang="en-US" dirty="0"/>
              <a:t>Our most fundamental concern:</a:t>
            </a:r>
          </a:p>
          <a:p>
            <a:r>
              <a:rPr lang="en-US" i="1" dirty="0">
                <a:solidFill>
                  <a:srgbClr val="FFC000"/>
                </a:solidFill>
              </a:rPr>
              <a:t>“</a:t>
            </a:r>
            <a:r>
              <a:rPr lang="en-US" i="1" dirty="0" err="1">
                <a:solidFill>
                  <a:srgbClr val="FFC000"/>
                </a:solidFill>
              </a:rPr>
              <a:t>Primum</a:t>
            </a:r>
            <a:r>
              <a:rPr lang="en-US" i="1" dirty="0">
                <a:solidFill>
                  <a:srgbClr val="FFC000"/>
                </a:solidFill>
              </a:rPr>
              <a:t> non </a:t>
            </a:r>
            <a:r>
              <a:rPr lang="en-US" i="1" dirty="0" err="1">
                <a:solidFill>
                  <a:srgbClr val="FFC000"/>
                </a:solidFill>
              </a:rPr>
              <a:t>nocere</a:t>
            </a:r>
            <a:r>
              <a:rPr lang="en-US" i="1" dirty="0">
                <a:solidFill>
                  <a:srgbClr val="FFC000"/>
                </a:solidFill>
              </a:rPr>
              <a:t>”</a:t>
            </a:r>
          </a:p>
          <a:p>
            <a:r>
              <a:rPr lang="en-US" dirty="0">
                <a:solidFill>
                  <a:srgbClr val="FFC000"/>
                </a:solidFill>
              </a:rPr>
              <a:t>“First, do no harm”</a:t>
            </a:r>
          </a:p>
          <a:p>
            <a:r>
              <a:rPr lang="en-US" dirty="0"/>
              <a:t>Any demonstrated benefit must outweigh reasonably foreseeable risk.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a:lstStyle/>
          <a:p>
            <a:r>
              <a:rPr lang="en-US"/>
              <a:t>Definitions</a:t>
            </a:r>
          </a:p>
        </p:txBody>
      </p:sp>
      <p:pic>
        <p:nvPicPr>
          <p:cNvPr id="76803" name="Picture 3" descr="j0174966[1]"/>
          <p:cNvPicPr>
            <a:picLocks noChangeAspect="1" noChangeArrowheads="1"/>
          </p:cNvPicPr>
          <p:nvPr/>
        </p:nvPicPr>
        <p:blipFill>
          <a:blip r:embed="rId3"/>
          <a:srcRect/>
          <a:stretch>
            <a:fillRect/>
          </a:stretch>
        </p:blipFill>
        <p:spPr bwMode="auto">
          <a:xfrm>
            <a:off x="2286000" y="2057400"/>
            <a:ext cx="5638800" cy="37592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Definitions</a:t>
            </a:r>
          </a:p>
        </p:txBody>
      </p:sp>
      <p:sp>
        <p:nvSpPr>
          <p:cNvPr id="77827" name="Rectangle 3"/>
          <p:cNvSpPr>
            <a:spLocks noGrp="1" noChangeArrowheads="1"/>
          </p:cNvSpPr>
          <p:nvPr>
            <p:ph type="body" sz="half" idx="2"/>
          </p:nvPr>
        </p:nvSpPr>
        <p:spPr>
          <a:xfrm>
            <a:off x="4648200" y="1524000"/>
            <a:ext cx="3810000" cy="4114800"/>
          </a:xfrm>
        </p:spPr>
        <p:txBody>
          <a:bodyPr/>
          <a:lstStyle/>
          <a:p>
            <a:r>
              <a:rPr lang="en-US" sz="2400" b="1" i="1" dirty="0">
                <a:solidFill>
                  <a:srgbClr val="FFC000"/>
                </a:solidFill>
              </a:rPr>
              <a:t>Critical Incident</a:t>
            </a:r>
            <a:r>
              <a:rPr lang="en-US" sz="2400" dirty="0">
                <a:solidFill>
                  <a:srgbClr val="FFC000"/>
                </a:solidFill>
              </a:rPr>
              <a:t>: </a:t>
            </a:r>
            <a:r>
              <a:rPr lang="en-US" sz="2400" dirty="0"/>
              <a:t>a stressful event that holds the potential to overwhelm one’s usual coping mechanisms, potentially resulting in psychological distress and possible impairment of normal adaptive functioning. </a:t>
            </a:r>
          </a:p>
        </p:txBody>
      </p:sp>
      <p:pic>
        <p:nvPicPr>
          <p:cNvPr id="77828" name="Picture 4" descr="Wreck"/>
          <p:cNvPicPr>
            <a:picLocks noChangeAspect="1" noChangeArrowheads="1"/>
          </p:cNvPicPr>
          <p:nvPr>
            <p:ph sz="half" idx="1"/>
          </p:nvPr>
        </p:nvPicPr>
        <p:blipFill>
          <a:blip r:embed="rId3"/>
          <a:srcRect/>
          <a:stretch>
            <a:fillRect/>
          </a:stretch>
        </p:blipFill>
        <p:spPr>
          <a:xfrm>
            <a:off x="685800" y="2641600"/>
            <a:ext cx="3886200" cy="2890838"/>
          </a:xfrm>
          <a:noFill/>
          <a:ln w="19050">
            <a:solidFill>
              <a:schemeClr val="tx1"/>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Definitions</a:t>
            </a:r>
          </a:p>
        </p:txBody>
      </p:sp>
      <p:sp>
        <p:nvSpPr>
          <p:cNvPr id="78851" name="Rectangle 3"/>
          <p:cNvSpPr>
            <a:spLocks noGrp="1" noChangeArrowheads="1"/>
          </p:cNvSpPr>
          <p:nvPr>
            <p:ph type="body" idx="1"/>
          </p:nvPr>
        </p:nvSpPr>
        <p:spPr/>
        <p:txBody>
          <a:bodyPr/>
          <a:lstStyle/>
          <a:p>
            <a:r>
              <a:rPr lang="en-US" b="1" i="1" dirty="0" smtClean="0">
                <a:solidFill>
                  <a:srgbClr val="FFC000"/>
                </a:solidFill>
              </a:rPr>
              <a:t>Critical </a:t>
            </a:r>
            <a:r>
              <a:rPr lang="en-US" b="1" i="1" dirty="0">
                <a:solidFill>
                  <a:srgbClr val="FFC000"/>
                </a:solidFill>
              </a:rPr>
              <a:t>Incident Stress Debriefing </a:t>
            </a:r>
            <a:r>
              <a:rPr lang="en-US" b="1" i="1" dirty="0" smtClean="0">
                <a:solidFill>
                  <a:srgbClr val="FFC000"/>
                </a:solidFill>
              </a:rPr>
              <a:t>(CISD):</a:t>
            </a:r>
            <a:r>
              <a:rPr lang="en-US" dirty="0" smtClean="0">
                <a:solidFill>
                  <a:srgbClr val="FFC000"/>
                </a:solidFill>
              </a:rPr>
              <a:t> </a:t>
            </a:r>
            <a:r>
              <a:rPr lang="en-US" dirty="0" smtClean="0"/>
              <a:t>a </a:t>
            </a:r>
            <a:r>
              <a:rPr lang="en-US" dirty="0"/>
              <a:t>specific debriefing variant, originally described by Jeffery T. Mitchell, PhD, in 1983 as a 7-phase (originally 6-phase) structured group discussion, usually provided 24-72 hours following a critical incident.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Definitions</a:t>
            </a:r>
          </a:p>
        </p:txBody>
      </p:sp>
      <p:sp>
        <p:nvSpPr>
          <p:cNvPr id="79875" name="Rectangle 3"/>
          <p:cNvSpPr>
            <a:spLocks noGrp="1" noChangeArrowheads="1"/>
          </p:cNvSpPr>
          <p:nvPr>
            <p:ph type="body" idx="1"/>
          </p:nvPr>
        </p:nvSpPr>
        <p:spPr/>
        <p:txBody>
          <a:bodyPr/>
          <a:lstStyle/>
          <a:p>
            <a:r>
              <a:rPr lang="en-US" b="1" i="1" dirty="0">
                <a:solidFill>
                  <a:srgbClr val="FFC000"/>
                </a:solidFill>
              </a:rPr>
              <a:t>Critical Incident Stress Management (CISM):</a:t>
            </a:r>
            <a:r>
              <a:rPr lang="en-US" dirty="0">
                <a:solidFill>
                  <a:srgbClr val="FFC000"/>
                </a:solidFill>
              </a:rPr>
              <a:t> </a:t>
            </a:r>
            <a:r>
              <a:rPr lang="en-US" dirty="0"/>
              <a:t>a proprietarily marketed multi-component program for the provision of crisis and disaster mental health services.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CISM Components</a:t>
            </a:r>
          </a:p>
        </p:txBody>
      </p:sp>
      <p:sp>
        <p:nvSpPr>
          <p:cNvPr id="80899" name="Rectangle 3"/>
          <p:cNvSpPr>
            <a:spLocks noGrp="1" noChangeArrowheads="1"/>
          </p:cNvSpPr>
          <p:nvPr>
            <p:ph type="body" idx="1"/>
          </p:nvPr>
        </p:nvSpPr>
        <p:spPr/>
        <p:txBody>
          <a:bodyPr/>
          <a:lstStyle/>
          <a:p>
            <a:pPr>
              <a:lnSpc>
                <a:spcPct val="90000"/>
              </a:lnSpc>
            </a:pPr>
            <a:r>
              <a:rPr lang="en-US" sz="2800" dirty="0"/>
              <a:t>Pre-crisis preparation.</a:t>
            </a:r>
          </a:p>
          <a:p>
            <a:pPr>
              <a:lnSpc>
                <a:spcPct val="90000"/>
              </a:lnSpc>
            </a:pPr>
            <a:r>
              <a:rPr lang="en-US" sz="2800" dirty="0"/>
              <a:t>Individual crisis intervention (1:1).</a:t>
            </a:r>
          </a:p>
          <a:p>
            <a:pPr>
              <a:lnSpc>
                <a:spcPct val="90000"/>
              </a:lnSpc>
            </a:pPr>
            <a:r>
              <a:rPr lang="en-US" sz="2800" dirty="0"/>
              <a:t>Demobilization and staff consult (rescuers).</a:t>
            </a:r>
          </a:p>
          <a:p>
            <a:pPr>
              <a:lnSpc>
                <a:spcPct val="90000"/>
              </a:lnSpc>
            </a:pPr>
            <a:r>
              <a:rPr lang="en-US" sz="2800" dirty="0"/>
              <a:t>Defusing (within 12 hours).</a:t>
            </a:r>
          </a:p>
          <a:p>
            <a:pPr>
              <a:lnSpc>
                <a:spcPct val="90000"/>
              </a:lnSpc>
            </a:pPr>
            <a:r>
              <a:rPr lang="en-US" sz="2800" dirty="0"/>
              <a:t>Critical Incident Stress Debriefing (CISD).</a:t>
            </a:r>
          </a:p>
          <a:p>
            <a:pPr>
              <a:lnSpc>
                <a:spcPct val="90000"/>
              </a:lnSpc>
            </a:pPr>
            <a:r>
              <a:rPr lang="en-US" sz="2800" dirty="0"/>
              <a:t>Systems:</a:t>
            </a:r>
          </a:p>
          <a:p>
            <a:pPr lvl="1">
              <a:lnSpc>
                <a:spcPct val="90000"/>
              </a:lnSpc>
            </a:pPr>
            <a:r>
              <a:rPr lang="en-US" sz="2400" dirty="0"/>
              <a:t>Family CISM.</a:t>
            </a:r>
          </a:p>
          <a:p>
            <a:pPr lvl="1">
              <a:lnSpc>
                <a:spcPct val="90000"/>
              </a:lnSpc>
            </a:pPr>
            <a:r>
              <a:rPr lang="en-US" sz="2400" dirty="0"/>
              <a:t>Organizational consultation.</a:t>
            </a:r>
          </a:p>
          <a:p>
            <a:pPr>
              <a:lnSpc>
                <a:spcPct val="90000"/>
              </a:lnSpc>
            </a:pPr>
            <a:r>
              <a:rPr lang="en-US" sz="2800" dirty="0"/>
              <a:t>Follow-up and referral.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p:spPr>
        <p:txBody>
          <a:bodyPr/>
          <a:lstStyle/>
          <a:p>
            <a:pPr algn="ctr"/>
            <a:r>
              <a:rPr lang="en-US" dirty="0"/>
              <a:t>The Scientific Evidence</a:t>
            </a:r>
          </a:p>
        </p:txBody>
      </p:sp>
      <p:pic>
        <p:nvPicPr>
          <p:cNvPr id="82947" name="Picture 3" descr="glassware"/>
          <p:cNvPicPr>
            <a:picLocks noChangeAspect="1" noChangeArrowheads="1"/>
          </p:cNvPicPr>
          <p:nvPr>
            <p:ph idx="1"/>
          </p:nvPr>
        </p:nvPicPr>
        <p:blipFill>
          <a:blip r:embed="rId3"/>
          <a:srcRect/>
          <a:stretch>
            <a:fillRect/>
          </a:stretch>
        </p:blipFill>
        <p:spPr>
          <a:xfrm>
            <a:off x="2955925" y="2057400"/>
            <a:ext cx="3230563" cy="4114800"/>
          </a:xfrm>
          <a:noFill/>
          <a:ln w="19050">
            <a:solidFill>
              <a:schemeClr val="tx1"/>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Psychological Society</a:t>
            </a:r>
            <a:endParaRPr lang="en-US" dirty="0"/>
          </a:p>
        </p:txBody>
      </p:sp>
      <p:sp>
        <p:nvSpPr>
          <p:cNvPr id="3" name="Content Placeholder 2"/>
          <p:cNvSpPr>
            <a:spLocks noGrp="1"/>
          </p:cNvSpPr>
          <p:nvPr>
            <p:ph idx="1"/>
          </p:nvPr>
        </p:nvSpPr>
        <p:spPr/>
        <p:txBody>
          <a:bodyPr/>
          <a:lstStyle/>
          <a:p>
            <a:r>
              <a:rPr lang="en-US" dirty="0" smtClean="0"/>
              <a:t>“Worst ideas on the mind”</a:t>
            </a:r>
          </a:p>
          <a:p>
            <a:pPr marL="514350" indent="-514350">
              <a:buAutoNum type="arabicPeriod"/>
            </a:pPr>
            <a:r>
              <a:rPr lang="en-US" dirty="0" smtClean="0"/>
              <a:t>Frontal lobotomy.</a:t>
            </a:r>
          </a:p>
          <a:p>
            <a:pPr marL="514350" indent="-514350">
              <a:buAutoNum type="arabicPeriod"/>
            </a:pPr>
            <a:r>
              <a:rPr lang="en-US" dirty="0" smtClean="0"/>
              <a:t>Chemical imbalance model of mental illness.</a:t>
            </a:r>
          </a:p>
          <a:p>
            <a:pPr marL="514350" indent="-514350">
              <a:buAutoNum type="arabicPeriod"/>
            </a:pPr>
            <a:r>
              <a:rPr lang="en-US" dirty="0" smtClean="0"/>
              <a:t>Post-trauma debriefing (CISD/M)</a:t>
            </a:r>
          </a:p>
          <a:p>
            <a:pPr marL="1771650" lvl="3" indent="-514350">
              <a:buNone/>
            </a:pPr>
            <a:r>
              <a:rPr lang="en-US" dirty="0" smtClean="0"/>
              <a:t>	British Psychological Society: "The worst idea on the mind (News section)." </a:t>
            </a:r>
            <a:r>
              <a:rPr lang="en-US" i="1" dirty="0" smtClean="0"/>
              <a:t>The Psychologist. </a:t>
            </a:r>
            <a:r>
              <a:rPr lang="en-US" dirty="0" smtClean="0"/>
              <a:t>19(9):518-519, 2006.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Stress</a:t>
            </a:r>
          </a:p>
        </p:txBody>
      </p:sp>
      <p:sp>
        <p:nvSpPr>
          <p:cNvPr id="36867" name="Rectangle 3"/>
          <p:cNvSpPr>
            <a:spLocks noGrp="1" noChangeArrowheads="1"/>
          </p:cNvSpPr>
          <p:nvPr>
            <p:ph type="body" idx="1"/>
          </p:nvPr>
        </p:nvSpPr>
        <p:spPr/>
        <p:txBody>
          <a:bodyPr/>
          <a:lstStyle/>
          <a:p>
            <a:r>
              <a:rPr lang="en-US" dirty="0">
                <a:solidFill>
                  <a:srgbClr val="FFC000"/>
                </a:solidFill>
              </a:rPr>
              <a:t>Alarm Phase</a:t>
            </a:r>
            <a:r>
              <a:rPr lang="en-US" dirty="0"/>
              <a:t>:</a:t>
            </a:r>
          </a:p>
          <a:p>
            <a:pPr lvl="1"/>
            <a:r>
              <a:rPr lang="en-US" dirty="0"/>
              <a:t>Increased energy</a:t>
            </a:r>
          </a:p>
          <a:p>
            <a:pPr lvl="1"/>
            <a:r>
              <a:rPr lang="en-US" dirty="0"/>
              <a:t>Tightened muscles</a:t>
            </a:r>
          </a:p>
          <a:p>
            <a:pPr lvl="1"/>
            <a:r>
              <a:rPr lang="en-US" dirty="0"/>
              <a:t>Reduced sensitivity to pain</a:t>
            </a:r>
          </a:p>
          <a:p>
            <a:pPr lvl="1"/>
            <a:r>
              <a:rPr lang="en-US" dirty="0"/>
              <a:t>Increased BP and HR</a:t>
            </a:r>
          </a:p>
          <a:p>
            <a:pPr lvl="1"/>
            <a:r>
              <a:rPr lang="en-US" dirty="0"/>
              <a:t>Increased output of adrenal hormones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Critical Studies</a:t>
            </a:r>
          </a:p>
        </p:txBody>
      </p:sp>
      <p:pic>
        <p:nvPicPr>
          <p:cNvPr id="99331" name="Picture 3" descr="j0097899[1]"/>
          <p:cNvPicPr>
            <a:picLocks noChangeAspect="1" noChangeArrowheads="1"/>
          </p:cNvPicPr>
          <p:nvPr>
            <p:ph idx="1"/>
          </p:nvPr>
        </p:nvPicPr>
        <p:blipFill>
          <a:blip r:embed="rId3"/>
          <a:srcRect/>
          <a:stretch>
            <a:fillRect/>
          </a:stretch>
        </p:blipFill>
        <p:spPr>
          <a:xfrm>
            <a:off x="3117850" y="1917700"/>
            <a:ext cx="2906713" cy="3022600"/>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Quality Science</a:t>
            </a:r>
          </a:p>
        </p:txBody>
      </p:sp>
      <p:sp>
        <p:nvSpPr>
          <p:cNvPr id="100355" name="Rectangle 3"/>
          <p:cNvSpPr>
            <a:spLocks noGrp="1" noChangeArrowheads="1"/>
          </p:cNvSpPr>
          <p:nvPr>
            <p:ph type="body" idx="1"/>
          </p:nvPr>
        </p:nvSpPr>
        <p:spPr/>
        <p:txBody>
          <a:bodyPr/>
          <a:lstStyle/>
          <a:p>
            <a:r>
              <a:rPr lang="en-US" b="1" dirty="0"/>
              <a:t>Title</a:t>
            </a:r>
            <a:r>
              <a:rPr lang="en-US" dirty="0"/>
              <a:t>: 		Single-session debriefing 				after psychological trauma: </a:t>
            </a:r>
            <a:r>
              <a:rPr lang="en-US" dirty="0" smtClean="0"/>
              <a:t>				a meta-analysis</a:t>
            </a:r>
            <a:endParaRPr lang="en-US" dirty="0"/>
          </a:p>
          <a:p>
            <a:r>
              <a:rPr lang="en-US" b="1" dirty="0"/>
              <a:t>Type</a:t>
            </a:r>
            <a:r>
              <a:rPr lang="en-US" dirty="0"/>
              <a:t>:		Meta-analysis of RCTs</a:t>
            </a:r>
          </a:p>
          <a:p>
            <a:r>
              <a:rPr lang="en-US" b="1" dirty="0"/>
              <a:t>Journal</a:t>
            </a:r>
            <a:r>
              <a:rPr lang="en-US" dirty="0"/>
              <a:t>: 	</a:t>
            </a:r>
            <a:r>
              <a:rPr lang="en-US" i="1" dirty="0"/>
              <a:t>Lancet </a:t>
            </a:r>
            <a:r>
              <a:rPr lang="en-US" dirty="0"/>
              <a:t>2002;360:766-771</a:t>
            </a:r>
          </a:p>
          <a:p>
            <a:r>
              <a:rPr lang="en-US" b="1" dirty="0"/>
              <a:t>Authors</a:t>
            </a:r>
            <a:r>
              <a:rPr lang="en-US" dirty="0"/>
              <a:t>:	van </a:t>
            </a:r>
            <a:r>
              <a:rPr lang="en-US" dirty="0" err="1"/>
              <a:t>Emmerik</a:t>
            </a:r>
            <a:r>
              <a:rPr lang="en-US" dirty="0"/>
              <a:t>, </a:t>
            </a:r>
            <a:r>
              <a:rPr lang="en-US" dirty="0" err="1"/>
              <a:t>Kapmphuis</a:t>
            </a:r>
            <a:r>
              <a:rPr lang="en-US" dirty="0"/>
              <a:t>, 				</a:t>
            </a:r>
            <a:r>
              <a:rPr lang="en-US" dirty="0" err="1"/>
              <a:t>Hulsbosch</a:t>
            </a:r>
            <a:r>
              <a:rPr lang="en-US" dirty="0"/>
              <a:t>, and </a:t>
            </a:r>
            <a:r>
              <a:rPr lang="en-US" dirty="0" err="1"/>
              <a:t>Emmelkamp</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Quality Science</a:t>
            </a:r>
          </a:p>
        </p:txBody>
      </p:sp>
      <p:sp>
        <p:nvSpPr>
          <p:cNvPr id="101379" name="Rectangle 3"/>
          <p:cNvSpPr>
            <a:spLocks noGrp="1" noChangeArrowheads="1"/>
          </p:cNvSpPr>
          <p:nvPr>
            <p:ph type="body" idx="1"/>
          </p:nvPr>
        </p:nvSpPr>
        <p:spPr/>
        <p:txBody>
          <a:bodyPr/>
          <a:lstStyle/>
          <a:p>
            <a:pPr>
              <a:lnSpc>
                <a:spcPct val="90000"/>
              </a:lnSpc>
            </a:pPr>
            <a:r>
              <a:rPr lang="en-US" sz="2800" dirty="0"/>
              <a:t>“CISD and non-CISD interventions were not more effective in reducing PTSD </a:t>
            </a:r>
            <a:r>
              <a:rPr lang="en-US" sz="2800" dirty="0" err="1"/>
              <a:t>symptomatology</a:t>
            </a:r>
            <a:r>
              <a:rPr lang="en-US" sz="2800" dirty="0"/>
              <a:t> than not intervening.”</a:t>
            </a:r>
          </a:p>
          <a:p>
            <a:pPr>
              <a:lnSpc>
                <a:spcPct val="90000"/>
              </a:lnSpc>
            </a:pPr>
            <a:r>
              <a:rPr lang="en-US" sz="2800" dirty="0"/>
              <a:t>“While mean weighted effect sizes for the miscellaneous interventions and no intervention indicated improvement in the PTSD domain, this was not the case with CISD.”</a:t>
            </a:r>
          </a:p>
          <a:p>
            <a:pPr>
              <a:lnSpc>
                <a:spcPct val="90000"/>
              </a:lnSpc>
            </a:pPr>
            <a:r>
              <a:rPr lang="en-US" sz="2800" dirty="0"/>
              <a:t>“Our findings suggest that CISD and non-CISD interventions do not improve beyond natural recovery from </a:t>
            </a:r>
            <a:r>
              <a:rPr lang="en-US" sz="2800" dirty="0" err="1"/>
              <a:t>psychotrauma</a:t>
            </a:r>
            <a:r>
              <a:rPr lang="en-US" sz="2800" dirty="0"/>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Cohen’s d</a:t>
            </a:r>
          </a:p>
        </p:txBody>
      </p:sp>
      <p:sp>
        <p:nvSpPr>
          <p:cNvPr id="102403" name="Rectangle 3"/>
          <p:cNvSpPr>
            <a:spLocks noGrp="1" noChangeArrowheads="1"/>
          </p:cNvSpPr>
          <p:nvPr>
            <p:ph type="body" idx="1"/>
          </p:nvPr>
        </p:nvSpPr>
        <p:spPr/>
        <p:txBody>
          <a:bodyPr/>
          <a:lstStyle/>
          <a:p>
            <a:r>
              <a:rPr lang="en-US" dirty="0"/>
              <a:t>Cohen defined effect sizes as:</a:t>
            </a:r>
          </a:p>
          <a:p>
            <a:pPr lvl="1"/>
            <a:r>
              <a:rPr lang="en-US" dirty="0"/>
              <a:t>0.8 = large</a:t>
            </a:r>
          </a:p>
          <a:p>
            <a:pPr lvl="1"/>
            <a:r>
              <a:rPr lang="en-US" dirty="0"/>
              <a:t>0.5 = medium</a:t>
            </a:r>
          </a:p>
          <a:p>
            <a:pPr lvl="1"/>
            <a:r>
              <a:rPr lang="en-US" dirty="0"/>
              <a:t>0.2 = small</a:t>
            </a:r>
          </a:p>
          <a:p>
            <a:pPr lvl="1">
              <a:buFontTx/>
              <a:buNone/>
            </a:pPr>
            <a:endParaRPr lang="en-US" dirty="0"/>
          </a:p>
        </p:txBody>
      </p:sp>
      <p:sp>
        <p:nvSpPr>
          <p:cNvPr id="102404" name="Rectangle 4"/>
          <p:cNvSpPr>
            <a:spLocks noChangeArrowheads="1"/>
          </p:cNvSpPr>
          <p:nvPr/>
        </p:nvSpPr>
        <p:spPr bwMode="auto">
          <a:xfrm>
            <a:off x="4572000" y="3041650"/>
            <a:ext cx="3775075" cy="2295525"/>
          </a:xfrm>
          <a:prstGeom prst="rect">
            <a:avLst/>
          </a:prstGeom>
          <a:solidFill>
            <a:schemeClr val="accent1"/>
          </a:solidFill>
          <a:ln w="12700">
            <a:solidFill>
              <a:schemeClr val="bg1"/>
            </a:solidFill>
            <a:miter lim="800000"/>
            <a:headEnd type="none" w="sm" len="sm"/>
            <a:tailEnd type="none" w="sm" len="sm"/>
          </a:ln>
          <a:effectLst/>
        </p:spPr>
        <p:txBody>
          <a:bodyPr anchor="ctr">
            <a:spAutoFit/>
          </a:bodyPr>
          <a:lstStyle/>
          <a:p>
            <a:pPr algn="ctr"/>
            <a:r>
              <a:rPr lang="en-US" sz="2400" i="1" dirty="0"/>
              <a:t>d</a:t>
            </a:r>
            <a:r>
              <a:rPr lang="en-US" sz="2400" dirty="0"/>
              <a:t> = M1 - M2 / </a:t>
            </a:r>
            <a:r>
              <a:rPr lang="el-GR" sz="2400" dirty="0">
                <a:cs typeface="Times New Roman" pitchFamily="18" charset="0"/>
              </a:rPr>
              <a:t>σ</a:t>
            </a:r>
            <a:r>
              <a:rPr lang="en-US" sz="2400" dirty="0"/>
              <a:t> </a:t>
            </a:r>
          </a:p>
          <a:p>
            <a:pPr algn="ctr"/>
            <a:r>
              <a:rPr lang="en-US" sz="2400" dirty="0"/>
              <a:t>where</a:t>
            </a:r>
          </a:p>
          <a:p>
            <a:pPr algn="ctr"/>
            <a:r>
              <a:rPr lang="el-GR" sz="2400" dirty="0">
                <a:cs typeface="Times New Roman" pitchFamily="18" charset="0"/>
              </a:rPr>
              <a:t>σ</a:t>
            </a:r>
            <a:r>
              <a:rPr lang="en-US" sz="2400" dirty="0"/>
              <a:t> = </a:t>
            </a:r>
            <a:r>
              <a:rPr lang="en-US" sz="2400" dirty="0">
                <a:cs typeface="Times New Roman" pitchFamily="18" charset="0"/>
              </a:rPr>
              <a:t>√[∑</a:t>
            </a:r>
            <a:r>
              <a:rPr lang="en-US" sz="2400" dirty="0"/>
              <a:t>(X - M)² / N]</a:t>
            </a:r>
          </a:p>
          <a:p>
            <a:pPr algn="ctr"/>
            <a:r>
              <a:rPr lang="en-US" sz="2400" dirty="0"/>
              <a:t>where X is the raw score,</a:t>
            </a:r>
            <a:br>
              <a:rPr lang="en-US" sz="2400" dirty="0"/>
            </a:br>
            <a:r>
              <a:rPr lang="en-US" sz="2400" dirty="0"/>
              <a:t>M is the mean, and </a:t>
            </a:r>
            <a:br>
              <a:rPr lang="en-US" sz="2400" dirty="0"/>
            </a:br>
            <a:r>
              <a:rPr lang="en-US" sz="2400" dirty="0"/>
              <a:t>N is the number of cases.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556125" y="3465513"/>
            <a:ext cx="184150" cy="366712"/>
          </a:xfrm>
          <a:prstGeom prst="rect">
            <a:avLst/>
          </a:prstGeom>
          <a:noFill/>
          <a:ln w="9525">
            <a:noFill/>
            <a:miter lim="800000"/>
            <a:headEnd/>
            <a:tailEnd/>
          </a:ln>
          <a:effectLst/>
        </p:spPr>
        <p:txBody>
          <a:bodyPr wrap="none">
            <a:spAutoFit/>
          </a:bodyPr>
          <a:lstStyle/>
          <a:p>
            <a:pPr eaLnBrk="1" hangingPunct="1"/>
            <a:endParaRPr lang="en-US">
              <a:latin typeface="Arial" pitchFamily="34" charset="0"/>
            </a:endParaRPr>
          </a:p>
        </p:txBody>
      </p:sp>
      <p:graphicFrame>
        <p:nvGraphicFramePr>
          <p:cNvPr id="103427" name="Object 3"/>
          <p:cNvGraphicFramePr>
            <a:graphicFrameLocks noChangeAspect="1"/>
          </p:cNvGraphicFramePr>
          <p:nvPr/>
        </p:nvGraphicFramePr>
        <p:xfrm>
          <a:off x="-152400" y="0"/>
          <a:ext cx="9296400" cy="6858000"/>
        </p:xfrm>
        <a:graphic>
          <a:graphicData uri="http://schemas.openxmlformats.org/presentationml/2006/ole">
            <p:oleObj spid="_x0000_s150530" name="Worksheet" r:id="rId4" imgW="8677275" imgH="5934075" progId="Excel.Sheet.8">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t>Quality Science</a:t>
            </a:r>
          </a:p>
        </p:txBody>
      </p:sp>
      <p:sp>
        <p:nvSpPr>
          <p:cNvPr id="104451" name="Rectangle 3"/>
          <p:cNvSpPr>
            <a:spLocks noGrp="1" noChangeArrowheads="1"/>
          </p:cNvSpPr>
          <p:nvPr>
            <p:ph type="body" idx="1"/>
          </p:nvPr>
        </p:nvSpPr>
        <p:spPr/>
        <p:txBody>
          <a:bodyPr/>
          <a:lstStyle/>
          <a:p>
            <a:r>
              <a:rPr lang="en-US" b="1" dirty="0"/>
              <a:t>Title</a:t>
            </a:r>
            <a:r>
              <a:rPr lang="en-US" dirty="0"/>
              <a:t>: 		Psychological debriefing for 			preventing PTSD (Cochrane 			Review)</a:t>
            </a:r>
          </a:p>
          <a:p>
            <a:r>
              <a:rPr lang="en-US" b="1" dirty="0"/>
              <a:t>Type</a:t>
            </a:r>
            <a:r>
              <a:rPr lang="en-US" dirty="0"/>
              <a:t>:		Meta-analysis of RCTs</a:t>
            </a:r>
          </a:p>
          <a:p>
            <a:r>
              <a:rPr lang="en-US" b="1" dirty="0"/>
              <a:t>Journal</a:t>
            </a:r>
            <a:r>
              <a:rPr lang="en-US" dirty="0"/>
              <a:t>: 	</a:t>
            </a:r>
            <a:r>
              <a:rPr lang="en-US" i="1" dirty="0"/>
              <a:t>Cochrane Review, </a:t>
            </a:r>
            <a:r>
              <a:rPr lang="en-US" dirty="0"/>
              <a:t>2 (2002)</a:t>
            </a:r>
            <a:endParaRPr lang="en-US" i="1" dirty="0"/>
          </a:p>
          <a:p>
            <a:r>
              <a:rPr lang="en-US" b="1" dirty="0"/>
              <a:t>Authors</a:t>
            </a:r>
            <a:r>
              <a:rPr lang="en-US" dirty="0"/>
              <a:t>:	Rose, </a:t>
            </a:r>
            <a:r>
              <a:rPr lang="en-US" dirty="0" err="1"/>
              <a:t>Bisson</a:t>
            </a:r>
            <a:r>
              <a:rPr lang="en-US" dirty="0"/>
              <a:t> &amp; </a:t>
            </a:r>
            <a:r>
              <a:rPr lang="en-US" dirty="0" err="1"/>
              <a:t>Wessely</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Quality Science</a:t>
            </a:r>
          </a:p>
        </p:txBody>
      </p:sp>
      <p:sp>
        <p:nvSpPr>
          <p:cNvPr id="105475" name="Rectangle 3"/>
          <p:cNvSpPr>
            <a:spLocks noGrp="1" noChangeArrowheads="1"/>
          </p:cNvSpPr>
          <p:nvPr>
            <p:ph type="body" idx="1"/>
          </p:nvPr>
        </p:nvSpPr>
        <p:spPr/>
        <p:txBody>
          <a:bodyPr/>
          <a:lstStyle/>
          <a:p>
            <a:r>
              <a:rPr lang="en-US" dirty="0"/>
              <a:t>“Single session </a:t>
            </a:r>
            <a:r>
              <a:rPr lang="en-US" i="1" dirty="0"/>
              <a:t>individual</a:t>
            </a:r>
            <a:r>
              <a:rPr lang="en-US" dirty="0"/>
              <a:t> debriefing did not reduce psychological distress nor prevent the onset of PTSD.”</a:t>
            </a:r>
          </a:p>
          <a:p>
            <a:r>
              <a:rPr lang="en-US" dirty="0"/>
              <a:t>“There is no current evidence that psychological debriefing is a useful treatment for the prevention of PTSD after traumatic incidents.  Compulsory debriefings of trauma should cease.”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t>Quality Science</a:t>
            </a:r>
          </a:p>
        </p:txBody>
      </p:sp>
      <p:sp>
        <p:nvSpPr>
          <p:cNvPr id="106499" name="Rectangle 3"/>
          <p:cNvSpPr>
            <a:spLocks noGrp="1" noChangeArrowheads="1"/>
          </p:cNvSpPr>
          <p:nvPr>
            <p:ph type="body" idx="1"/>
          </p:nvPr>
        </p:nvSpPr>
        <p:spPr/>
        <p:txBody>
          <a:bodyPr/>
          <a:lstStyle/>
          <a:p>
            <a:r>
              <a:rPr lang="en-US" b="1"/>
              <a:t>Title</a:t>
            </a:r>
            <a:r>
              <a:rPr lang="en-US"/>
              <a:t>: 		Effectiveness of </a:t>
            </a:r>
          </a:p>
          <a:p>
            <a:pPr lvl="1">
              <a:buFontTx/>
              <a:buNone/>
            </a:pPr>
            <a:r>
              <a:rPr lang="en-US"/>
              <a:t>				psychological debriefing.</a:t>
            </a:r>
          </a:p>
          <a:p>
            <a:r>
              <a:rPr lang="en-US" b="1"/>
              <a:t>Type</a:t>
            </a:r>
            <a:r>
              <a:rPr lang="en-US"/>
              <a:t>:		Meta-analysis</a:t>
            </a:r>
          </a:p>
          <a:p>
            <a:r>
              <a:rPr lang="en-US" b="1"/>
              <a:t>Journal</a:t>
            </a:r>
            <a:r>
              <a:rPr lang="en-US"/>
              <a:t>: 	</a:t>
            </a:r>
            <a:r>
              <a:rPr lang="en-US" i="1"/>
              <a:t>Acta Psych Scan.</a:t>
            </a:r>
          </a:p>
          <a:p>
            <a:pPr lvl="2">
              <a:buFontTx/>
              <a:buNone/>
            </a:pPr>
            <a:r>
              <a:rPr lang="en-US"/>
              <a:t>			2001;104:423-437</a:t>
            </a:r>
          </a:p>
          <a:p>
            <a:r>
              <a:rPr lang="en-US" b="1"/>
              <a:t>Authors</a:t>
            </a:r>
            <a:r>
              <a:rPr lang="en-US"/>
              <a:t>:	Arndt, Elklit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Quality Science</a:t>
            </a:r>
          </a:p>
        </p:txBody>
      </p:sp>
      <p:sp>
        <p:nvSpPr>
          <p:cNvPr id="107523" name="Rectangle 3"/>
          <p:cNvSpPr>
            <a:spLocks noGrp="1" noChangeArrowheads="1"/>
          </p:cNvSpPr>
          <p:nvPr>
            <p:ph type="body" idx="1"/>
          </p:nvPr>
        </p:nvSpPr>
        <p:spPr/>
        <p:txBody>
          <a:bodyPr/>
          <a:lstStyle/>
          <a:p>
            <a:r>
              <a:rPr lang="en-US" sz="2800" dirty="0"/>
              <a:t>Meta-analyzed 25 papers pertaining to PD.</a:t>
            </a:r>
          </a:p>
          <a:p>
            <a:r>
              <a:rPr lang="en-US" sz="2800" dirty="0"/>
              <a:t>Conclusion: “No preventive effect was found from the present use of PD.  In contrast, people are generally very satisfied with PD.”</a:t>
            </a:r>
          </a:p>
          <a:p>
            <a:r>
              <a:rPr lang="en-US" sz="2800" dirty="0"/>
              <a:t>“Results indicate that, in general, debriefing does not prevent psychiatric disorders or mitigate the effects of traumatic stress, even though people generally find the intervention helpful in the process of recovering from traumatic stress.”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Quality Science</a:t>
            </a:r>
          </a:p>
        </p:txBody>
      </p:sp>
      <p:sp>
        <p:nvSpPr>
          <p:cNvPr id="108547" name="Rectangle 3"/>
          <p:cNvSpPr>
            <a:spLocks noGrp="1" noChangeArrowheads="1"/>
          </p:cNvSpPr>
          <p:nvPr>
            <p:ph type="body" idx="1"/>
          </p:nvPr>
        </p:nvSpPr>
        <p:spPr/>
        <p:txBody>
          <a:bodyPr/>
          <a:lstStyle/>
          <a:p>
            <a:r>
              <a:rPr lang="en-US" b="1" dirty="0"/>
              <a:t>Title</a:t>
            </a:r>
            <a:r>
              <a:rPr lang="en-US" dirty="0"/>
              <a:t>: 		Mental health of trauma-				exposed firefighters and 				CISM</a:t>
            </a:r>
          </a:p>
          <a:p>
            <a:r>
              <a:rPr lang="en-US" b="1" dirty="0"/>
              <a:t>Type</a:t>
            </a:r>
            <a:r>
              <a:rPr lang="en-US" dirty="0"/>
              <a:t>:		Non-Randomized CT</a:t>
            </a:r>
          </a:p>
          <a:p>
            <a:r>
              <a:rPr lang="en-US" b="1" dirty="0"/>
              <a:t>Journal</a:t>
            </a:r>
            <a:r>
              <a:rPr lang="en-US" dirty="0"/>
              <a:t>: 	</a:t>
            </a:r>
            <a:r>
              <a:rPr lang="en-US" i="1" dirty="0"/>
              <a:t>J Loss Trauma.</a:t>
            </a:r>
          </a:p>
          <a:p>
            <a:pPr>
              <a:buFontTx/>
              <a:buNone/>
            </a:pPr>
            <a:r>
              <a:rPr lang="en-US" dirty="0"/>
              <a:t>				2002;7:223-38</a:t>
            </a:r>
            <a:endParaRPr lang="en-US" i="1" dirty="0"/>
          </a:p>
          <a:p>
            <a:r>
              <a:rPr lang="en-US" b="1" dirty="0"/>
              <a:t>Authors</a:t>
            </a:r>
            <a:r>
              <a:rPr lang="en-US" dirty="0"/>
              <a:t>:	Harris, </a:t>
            </a:r>
            <a:r>
              <a:rPr lang="en-US" dirty="0" err="1"/>
              <a:t>Baloglu</a:t>
            </a:r>
            <a:r>
              <a:rPr lang="en-US" dirty="0"/>
              <a:t>, and Stacks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Stress</a:t>
            </a:r>
          </a:p>
        </p:txBody>
      </p:sp>
      <p:sp>
        <p:nvSpPr>
          <p:cNvPr id="37891" name="Rectangle 3"/>
          <p:cNvSpPr>
            <a:spLocks noGrp="1" noChangeArrowheads="1"/>
          </p:cNvSpPr>
          <p:nvPr>
            <p:ph type="body" idx="1"/>
          </p:nvPr>
        </p:nvSpPr>
        <p:spPr/>
        <p:txBody>
          <a:bodyPr/>
          <a:lstStyle/>
          <a:p>
            <a:r>
              <a:rPr lang="en-US" dirty="0">
                <a:solidFill>
                  <a:srgbClr val="FFC000"/>
                </a:solidFill>
              </a:rPr>
              <a:t>Resistance Phase:</a:t>
            </a:r>
          </a:p>
          <a:p>
            <a:pPr lvl="1"/>
            <a:r>
              <a:rPr lang="en-US" dirty="0"/>
              <a:t>Physiological responses continue.</a:t>
            </a:r>
          </a:p>
          <a:p>
            <a:pPr lvl="1"/>
            <a:r>
              <a:rPr lang="en-US" dirty="0"/>
              <a:t>Body attempts to cope with the stress.</a:t>
            </a:r>
          </a:p>
          <a:p>
            <a:pPr lvl="1"/>
            <a:r>
              <a:rPr lang="en-US" dirty="0"/>
              <a:t>Body more vulnerable to </a:t>
            </a:r>
            <a:r>
              <a:rPr lang="en-US" i="1" dirty="0"/>
              <a:t>other</a:t>
            </a:r>
            <a:r>
              <a:rPr lang="en-US" dirty="0"/>
              <a:t> stressors.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Quality Science</a:t>
            </a:r>
          </a:p>
        </p:txBody>
      </p:sp>
      <p:sp>
        <p:nvSpPr>
          <p:cNvPr id="109571" name="Rectangle 3"/>
          <p:cNvSpPr>
            <a:spLocks noGrp="1" noChangeArrowheads="1"/>
          </p:cNvSpPr>
          <p:nvPr>
            <p:ph type="body" idx="1"/>
          </p:nvPr>
        </p:nvSpPr>
        <p:spPr/>
        <p:txBody>
          <a:bodyPr/>
          <a:lstStyle/>
          <a:p>
            <a:pPr>
              <a:lnSpc>
                <a:spcPct val="90000"/>
              </a:lnSpc>
            </a:pPr>
            <a:r>
              <a:rPr lang="en-US" sz="2400"/>
              <a:t>Of 1,747 firefighters in a FEMA region, 852 met selection criteria for the study.</a:t>
            </a:r>
          </a:p>
          <a:p>
            <a:pPr>
              <a:lnSpc>
                <a:spcPct val="90000"/>
              </a:lnSpc>
            </a:pPr>
            <a:r>
              <a:rPr lang="en-US" sz="2400"/>
              <a:t>Of these, 264 had attended CISD sessions following the Mitchell model.</a:t>
            </a:r>
          </a:p>
          <a:p>
            <a:pPr>
              <a:lnSpc>
                <a:spcPct val="90000"/>
              </a:lnSpc>
            </a:pPr>
            <a:r>
              <a:rPr lang="en-US" sz="2400"/>
              <a:t>396 non-debriefed firefighters were randomly selected by computer as the comparison group.</a:t>
            </a:r>
          </a:p>
          <a:p>
            <a:pPr>
              <a:lnSpc>
                <a:spcPct val="90000"/>
              </a:lnSpc>
            </a:pPr>
            <a:r>
              <a:rPr lang="en-US" sz="2400"/>
              <a:t>Conclusion: “Within this model, we find no evidence of a significant direct contribution of debriefing to coping skills or traumatic stress reactions.”</a:t>
            </a:r>
          </a:p>
          <a:p>
            <a:pPr>
              <a:lnSpc>
                <a:spcPct val="90000"/>
              </a:lnSpc>
            </a:pPr>
            <a:r>
              <a:rPr lang="en-US" sz="2400"/>
              <a:t>“No relationship was found between debriefing and PTSD.”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Quality Science</a:t>
            </a:r>
          </a:p>
        </p:txBody>
      </p:sp>
      <p:sp>
        <p:nvSpPr>
          <p:cNvPr id="111619" name="Rectangle 3"/>
          <p:cNvSpPr>
            <a:spLocks noGrp="1" noChangeArrowheads="1"/>
          </p:cNvSpPr>
          <p:nvPr>
            <p:ph type="body" idx="1"/>
          </p:nvPr>
        </p:nvSpPr>
        <p:spPr/>
        <p:txBody>
          <a:bodyPr/>
          <a:lstStyle/>
          <a:p>
            <a:r>
              <a:rPr lang="en-US" sz="2800" b="1"/>
              <a:t>Title:</a:t>
            </a:r>
            <a:r>
              <a:rPr lang="en-US" sz="2800"/>
              <a:t>		Critical incident stress 					intervention after loss of an air 				ambulance: two-year follow-up.</a:t>
            </a:r>
          </a:p>
          <a:p>
            <a:r>
              <a:rPr lang="en-US" sz="2800" b="1"/>
              <a:t>Type:</a:t>
            </a:r>
            <a:r>
              <a:rPr lang="en-US" sz="2800"/>
              <a:t>		Non-randomized controlled trial</a:t>
            </a:r>
          </a:p>
          <a:p>
            <a:r>
              <a:rPr lang="en-US" sz="2800" b="1"/>
              <a:t>Journal</a:t>
            </a:r>
            <a:r>
              <a:rPr lang="en-US" sz="2800"/>
              <a:t>:		</a:t>
            </a:r>
            <a:r>
              <a:rPr lang="en-US" sz="2800" i="1"/>
              <a:t>Prehospital Disaster Medicine</a:t>
            </a:r>
            <a:endParaRPr lang="en-US" sz="2800"/>
          </a:p>
          <a:p>
            <a:pPr lvl="2">
              <a:buFontTx/>
              <a:buNone/>
            </a:pPr>
            <a:r>
              <a:rPr lang="en-US" sz="2800"/>
              <a:t>			1999;14(1):8-12</a:t>
            </a:r>
          </a:p>
          <a:p>
            <a:r>
              <a:rPr lang="en-US" sz="2800" b="1"/>
              <a:t>Authors:</a:t>
            </a:r>
            <a:r>
              <a:rPr lang="en-US" sz="2800"/>
              <a:t>		Macnab, Russel, Lowe, Gagnon</a:t>
            </a:r>
          </a:p>
          <a:p>
            <a:endParaRPr lang="en-US" sz="2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Quality Science</a:t>
            </a:r>
          </a:p>
        </p:txBody>
      </p:sp>
      <p:sp>
        <p:nvSpPr>
          <p:cNvPr id="112643" name="Rectangle 3"/>
          <p:cNvSpPr>
            <a:spLocks noGrp="1" noChangeArrowheads="1"/>
          </p:cNvSpPr>
          <p:nvPr>
            <p:ph type="body" idx="1"/>
          </p:nvPr>
        </p:nvSpPr>
        <p:spPr/>
        <p:txBody>
          <a:bodyPr/>
          <a:lstStyle/>
          <a:p>
            <a:pPr>
              <a:lnSpc>
                <a:spcPct val="80000"/>
              </a:lnSpc>
            </a:pPr>
            <a:r>
              <a:rPr lang="en-US" sz="2400"/>
              <a:t>Air ambulance accident in British Columbia killed 5.</a:t>
            </a:r>
          </a:p>
          <a:p>
            <a:pPr>
              <a:lnSpc>
                <a:spcPct val="80000"/>
              </a:lnSpc>
            </a:pPr>
            <a:r>
              <a:rPr lang="en-US" sz="2400"/>
              <a:t>Directly involved paramedics, physicians, and nurses received CISM. (defusing, debriefing, follow-up).</a:t>
            </a:r>
          </a:p>
          <a:p>
            <a:pPr>
              <a:lnSpc>
                <a:spcPct val="80000"/>
              </a:lnSpc>
            </a:pPr>
            <a:r>
              <a:rPr lang="en-US" sz="2400"/>
              <a:t>CISD provided by CISM -trained chaplain assisted by BCAS CISM team.</a:t>
            </a:r>
          </a:p>
          <a:p>
            <a:pPr>
              <a:lnSpc>
                <a:spcPct val="80000"/>
              </a:lnSpc>
            </a:pPr>
            <a:r>
              <a:rPr lang="en-US" sz="2400"/>
              <a:t>Control group derived from non-involved peers.</a:t>
            </a:r>
          </a:p>
          <a:p>
            <a:pPr>
              <a:lnSpc>
                <a:spcPct val="80000"/>
              </a:lnSpc>
            </a:pPr>
            <a:r>
              <a:rPr lang="en-US" sz="2400"/>
              <a:t>Standard psychological measures used.</a:t>
            </a:r>
          </a:p>
          <a:p>
            <a:pPr>
              <a:lnSpc>
                <a:spcPct val="80000"/>
              </a:lnSpc>
            </a:pPr>
            <a:r>
              <a:rPr lang="en-US" sz="2400"/>
              <a:t>Debriefed group had more stress symptoms at 1 week.</a:t>
            </a:r>
          </a:p>
          <a:p>
            <a:pPr>
              <a:lnSpc>
                <a:spcPct val="80000"/>
              </a:lnSpc>
            </a:pPr>
            <a:r>
              <a:rPr lang="en-US" sz="2400"/>
              <a:t>CISD did not appear to reduce the severity of stress symptoms.</a:t>
            </a:r>
          </a:p>
          <a:p>
            <a:pPr>
              <a:lnSpc>
                <a:spcPct val="80000"/>
              </a:lnSpc>
            </a:pPr>
            <a:r>
              <a:rPr lang="en-US" sz="2400"/>
              <a:t>People with pre-existing stress management routines appeared to have less symptoms at 6 months.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Quality Science</a:t>
            </a:r>
          </a:p>
        </p:txBody>
      </p:sp>
      <p:sp>
        <p:nvSpPr>
          <p:cNvPr id="113667" name="Rectangle 3"/>
          <p:cNvSpPr>
            <a:spLocks noGrp="1" noChangeArrowheads="1"/>
          </p:cNvSpPr>
          <p:nvPr>
            <p:ph type="body" idx="1"/>
          </p:nvPr>
        </p:nvSpPr>
        <p:spPr/>
        <p:txBody>
          <a:bodyPr/>
          <a:lstStyle/>
          <a:p>
            <a:pPr>
              <a:lnSpc>
                <a:spcPct val="90000"/>
              </a:lnSpc>
            </a:pPr>
            <a:r>
              <a:rPr lang="en-US" sz="2800" b="1" dirty="0"/>
              <a:t>Title</a:t>
            </a:r>
            <a:r>
              <a:rPr lang="en-US" sz="2800" dirty="0"/>
              <a:t>: 		Psychological sequelae 					following the Gulf War: Factors</a:t>
            </a:r>
          </a:p>
          <a:p>
            <a:pPr>
              <a:lnSpc>
                <a:spcPct val="90000"/>
              </a:lnSpc>
              <a:buFontTx/>
              <a:buNone/>
            </a:pPr>
            <a:r>
              <a:rPr lang="en-US" sz="2800" dirty="0"/>
              <a:t>				associated with subsequent</a:t>
            </a:r>
          </a:p>
          <a:p>
            <a:pPr>
              <a:lnSpc>
                <a:spcPct val="90000"/>
              </a:lnSpc>
              <a:buFontTx/>
              <a:buNone/>
            </a:pPr>
            <a:r>
              <a:rPr lang="en-US" sz="2800" dirty="0"/>
              <a:t>				morbidity and the effectiveness</a:t>
            </a:r>
          </a:p>
          <a:p>
            <a:pPr>
              <a:lnSpc>
                <a:spcPct val="90000"/>
              </a:lnSpc>
              <a:buFontTx/>
              <a:buNone/>
            </a:pPr>
            <a:r>
              <a:rPr lang="en-US" sz="2800" dirty="0"/>
              <a:t>				of PD.</a:t>
            </a:r>
          </a:p>
          <a:p>
            <a:pPr>
              <a:lnSpc>
                <a:spcPct val="90000"/>
              </a:lnSpc>
            </a:pPr>
            <a:r>
              <a:rPr lang="en-US" sz="2800" b="1" dirty="0"/>
              <a:t>Type</a:t>
            </a:r>
            <a:r>
              <a:rPr lang="en-US" sz="2800" dirty="0"/>
              <a:t>:		Non-randomized CT</a:t>
            </a:r>
          </a:p>
          <a:p>
            <a:pPr>
              <a:lnSpc>
                <a:spcPct val="90000"/>
              </a:lnSpc>
            </a:pPr>
            <a:r>
              <a:rPr lang="en-US" sz="2800" b="1" dirty="0"/>
              <a:t>Journal</a:t>
            </a:r>
            <a:r>
              <a:rPr lang="en-US" sz="2800" dirty="0"/>
              <a:t>: 	</a:t>
            </a:r>
            <a:r>
              <a:rPr lang="en-US" sz="2800" i="1" dirty="0" smtClean="0"/>
              <a:t>Brit </a:t>
            </a:r>
            <a:r>
              <a:rPr lang="en-US" sz="2800" i="1" dirty="0"/>
              <a:t>J Psych, </a:t>
            </a:r>
            <a:r>
              <a:rPr lang="en-US" sz="2800" dirty="0"/>
              <a:t>165 (1994)</a:t>
            </a:r>
            <a:endParaRPr lang="en-US" sz="2800" i="1" dirty="0"/>
          </a:p>
          <a:p>
            <a:pPr>
              <a:lnSpc>
                <a:spcPct val="90000"/>
              </a:lnSpc>
            </a:pPr>
            <a:r>
              <a:rPr lang="en-US" sz="2800" b="1" dirty="0"/>
              <a:t>Authors</a:t>
            </a:r>
            <a:r>
              <a:rPr lang="en-US" sz="2800" dirty="0"/>
              <a:t>:		</a:t>
            </a:r>
            <a:r>
              <a:rPr lang="en-US" sz="2800" dirty="0" err="1"/>
              <a:t>Deahl</a:t>
            </a:r>
            <a:r>
              <a:rPr lang="en-US" sz="2800" dirty="0"/>
              <a:t> et al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Quality Science</a:t>
            </a:r>
          </a:p>
        </p:txBody>
      </p:sp>
      <p:sp>
        <p:nvSpPr>
          <p:cNvPr id="114691" name="Rectangle 3"/>
          <p:cNvSpPr>
            <a:spLocks noGrp="1" noChangeArrowheads="1"/>
          </p:cNvSpPr>
          <p:nvPr>
            <p:ph type="body" idx="1"/>
          </p:nvPr>
        </p:nvSpPr>
        <p:spPr/>
        <p:txBody>
          <a:bodyPr/>
          <a:lstStyle/>
          <a:p>
            <a:r>
              <a:rPr lang="en-US" sz="2800"/>
              <a:t>Evaluated 62 soldiers in the British Army AWGS.</a:t>
            </a:r>
          </a:p>
          <a:p>
            <a:r>
              <a:rPr lang="en-US" sz="2800"/>
              <a:t>69% received PD.</a:t>
            </a:r>
          </a:p>
          <a:p>
            <a:r>
              <a:rPr lang="en-US" sz="2800"/>
              <a:t>Conclusion: “These findings show that a psychological debriefing following a series of traumatic events or experiences does not appear to reduce subsequent psychiatric morbidity and highlights the need for further research in military and civilian settings.”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Quality Science</a:t>
            </a:r>
          </a:p>
        </p:txBody>
      </p:sp>
      <p:sp>
        <p:nvSpPr>
          <p:cNvPr id="115715" name="Rectangle 3"/>
          <p:cNvSpPr>
            <a:spLocks noGrp="1" noChangeArrowheads="1"/>
          </p:cNvSpPr>
          <p:nvPr>
            <p:ph type="body" idx="1"/>
          </p:nvPr>
        </p:nvSpPr>
        <p:spPr/>
        <p:txBody>
          <a:bodyPr/>
          <a:lstStyle/>
          <a:p>
            <a:r>
              <a:rPr lang="en-US" sz="2800" b="1" dirty="0"/>
              <a:t>Title</a:t>
            </a:r>
            <a:r>
              <a:rPr lang="en-US" sz="2800" dirty="0"/>
              <a:t>: 		</a:t>
            </a:r>
            <a:r>
              <a:rPr lang="en-US" sz="2800" dirty="0" err="1"/>
              <a:t>Randomised</a:t>
            </a:r>
            <a:r>
              <a:rPr lang="en-US" sz="2800" dirty="0"/>
              <a:t> controlled trial 				of psychological debriefing 				for victims of acute burn trauma.</a:t>
            </a:r>
          </a:p>
          <a:p>
            <a:r>
              <a:rPr lang="en-US" sz="2800" b="1" dirty="0"/>
              <a:t>Type</a:t>
            </a:r>
            <a:r>
              <a:rPr lang="en-US" sz="2800" dirty="0"/>
              <a:t>:		RCT</a:t>
            </a:r>
          </a:p>
          <a:p>
            <a:r>
              <a:rPr lang="en-US" sz="2800" b="1" dirty="0"/>
              <a:t>Journal</a:t>
            </a:r>
            <a:r>
              <a:rPr lang="en-US" sz="2800" dirty="0"/>
              <a:t>: 	</a:t>
            </a:r>
            <a:r>
              <a:rPr lang="en-US" sz="2800" i="1" dirty="0" smtClean="0"/>
              <a:t>Brit </a:t>
            </a:r>
            <a:r>
              <a:rPr lang="en-US" sz="2800" i="1" dirty="0"/>
              <a:t>J Psych, </a:t>
            </a:r>
            <a:r>
              <a:rPr lang="en-US" sz="2800" dirty="0"/>
              <a:t>171 (1997)</a:t>
            </a:r>
            <a:endParaRPr lang="en-US" sz="2800" i="1" dirty="0"/>
          </a:p>
          <a:p>
            <a:r>
              <a:rPr lang="en-US" sz="2800" b="1" dirty="0"/>
              <a:t>Authors</a:t>
            </a:r>
            <a:r>
              <a:rPr lang="en-US" sz="2800" dirty="0"/>
              <a:t>:		</a:t>
            </a:r>
            <a:r>
              <a:rPr lang="en-US" sz="2800" dirty="0" err="1"/>
              <a:t>Bisson</a:t>
            </a:r>
            <a:r>
              <a:rPr lang="en-US" sz="2800" dirty="0"/>
              <a:t>, Jenkins, Alexander, 				Bannister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Quality Science</a:t>
            </a:r>
          </a:p>
        </p:txBody>
      </p:sp>
      <p:sp>
        <p:nvSpPr>
          <p:cNvPr id="116739" name="Rectangle 3"/>
          <p:cNvSpPr>
            <a:spLocks noGrp="1" noChangeArrowheads="1"/>
          </p:cNvSpPr>
          <p:nvPr>
            <p:ph type="body" idx="1"/>
          </p:nvPr>
        </p:nvSpPr>
        <p:spPr/>
        <p:txBody>
          <a:bodyPr/>
          <a:lstStyle/>
          <a:p>
            <a:r>
              <a:rPr lang="en-US" sz="2400"/>
              <a:t>132 adult burn victims entered into study.</a:t>
            </a:r>
          </a:p>
          <a:p>
            <a:r>
              <a:rPr lang="en-US" sz="2400"/>
              <a:t>Randomly assigned to a group that received PD or a control group that did not.</a:t>
            </a:r>
          </a:p>
          <a:p>
            <a:r>
              <a:rPr lang="en-US" sz="2400"/>
              <a:t>They were subsequently evaluated by an assessor blind to PD status at 3 &amp; 13 months.</a:t>
            </a:r>
          </a:p>
          <a:p>
            <a:r>
              <a:rPr lang="en-US" sz="2400"/>
              <a:t>Conclusion: 26% of the PD group had PTSD at 13 months compared to 9% of the control group.</a:t>
            </a:r>
          </a:p>
          <a:p>
            <a:r>
              <a:rPr lang="en-US" sz="2400"/>
              <a:t>“This study seriously questions the wisdom of advocating one-off interventions post-trauma and should stimulate research into more effective initiatives.”</a:t>
            </a:r>
          </a:p>
          <a:p>
            <a:pPr lvl="1"/>
            <a:endParaRPr lang="en-US" sz="2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Quality Science</a:t>
            </a:r>
          </a:p>
        </p:txBody>
      </p:sp>
      <p:sp>
        <p:nvSpPr>
          <p:cNvPr id="117763" name="Rectangle 3"/>
          <p:cNvSpPr>
            <a:spLocks noGrp="1" noChangeArrowheads="1"/>
          </p:cNvSpPr>
          <p:nvPr>
            <p:ph type="body" idx="1"/>
          </p:nvPr>
        </p:nvSpPr>
        <p:spPr/>
        <p:txBody>
          <a:bodyPr/>
          <a:lstStyle/>
          <a:p>
            <a:r>
              <a:rPr lang="en-US" sz="2800" dirty="0"/>
              <a:t>“The excess number in the PD group was due to absence of block randomization and termination of recruitment when preliminary analysis of the data revealed possible adverse consequences for the intervention group.”</a:t>
            </a:r>
          </a:p>
          <a:p>
            <a:r>
              <a:rPr lang="en-US" sz="2800" dirty="0"/>
              <a:t>“The PDs adhered to the structure first described by Mitchell (1983) adapted for use with either an individual or a couple. The facilitator proceeded through a seven-phase semi-structured approach.”</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Quality Science</a:t>
            </a:r>
          </a:p>
        </p:txBody>
      </p:sp>
      <p:sp>
        <p:nvSpPr>
          <p:cNvPr id="118787" name="Rectangle 3"/>
          <p:cNvSpPr>
            <a:spLocks noGrp="1" noChangeArrowheads="1"/>
          </p:cNvSpPr>
          <p:nvPr>
            <p:ph type="body" idx="1"/>
          </p:nvPr>
        </p:nvSpPr>
        <p:spPr/>
        <p:txBody>
          <a:bodyPr/>
          <a:lstStyle/>
          <a:p>
            <a:r>
              <a:rPr lang="en-US" b="1" dirty="0"/>
              <a:t>Title</a:t>
            </a:r>
            <a:r>
              <a:rPr lang="en-US" dirty="0"/>
              <a:t>: 		A </a:t>
            </a:r>
            <a:r>
              <a:rPr lang="en-US" dirty="0" err="1"/>
              <a:t>randomised</a:t>
            </a:r>
            <a:r>
              <a:rPr lang="en-US" dirty="0"/>
              <a:t> controlled </a:t>
            </a:r>
            <a:r>
              <a:rPr lang="en-US" dirty="0" smtClean="0"/>
              <a:t>				trial of </a:t>
            </a:r>
            <a:r>
              <a:rPr lang="en-US" dirty="0"/>
              <a:t>PD for victims of </a:t>
            </a:r>
            <a:r>
              <a:rPr lang="en-US" dirty="0" smtClean="0"/>
              <a:t>				road traffic </a:t>
            </a:r>
            <a:r>
              <a:rPr lang="en-US" dirty="0"/>
              <a:t>accidents.</a:t>
            </a:r>
          </a:p>
          <a:p>
            <a:r>
              <a:rPr lang="en-US" b="1" dirty="0"/>
              <a:t>Type</a:t>
            </a:r>
            <a:r>
              <a:rPr lang="en-US" dirty="0"/>
              <a:t>:		RCT</a:t>
            </a:r>
          </a:p>
          <a:p>
            <a:r>
              <a:rPr lang="en-US" b="1" dirty="0"/>
              <a:t>Journal</a:t>
            </a:r>
            <a:r>
              <a:rPr lang="en-US" dirty="0"/>
              <a:t>: 	</a:t>
            </a:r>
            <a:r>
              <a:rPr lang="en-US" i="1" dirty="0"/>
              <a:t>Brit Med J </a:t>
            </a:r>
            <a:r>
              <a:rPr lang="en-US" dirty="0"/>
              <a:t>; 313 (1996)</a:t>
            </a:r>
            <a:endParaRPr lang="en-US" i="1" dirty="0"/>
          </a:p>
          <a:p>
            <a:r>
              <a:rPr lang="en-US" b="1" dirty="0"/>
              <a:t>Authors</a:t>
            </a:r>
            <a:r>
              <a:rPr lang="en-US" dirty="0"/>
              <a:t>:	Hobbs, </a:t>
            </a:r>
            <a:r>
              <a:rPr lang="en-US" dirty="0" err="1"/>
              <a:t>Mayou</a:t>
            </a:r>
            <a:r>
              <a:rPr lang="en-US" dirty="0"/>
              <a:t>, Harrison, 				</a:t>
            </a:r>
            <a:r>
              <a:rPr lang="en-US" dirty="0" err="1"/>
              <a:t>Worlock</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Quality Science</a:t>
            </a:r>
          </a:p>
        </p:txBody>
      </p:sp>
      <p:sp>
        <p:nvSpPr>
          <p:cNvPr id="119811" name="Rectangle 3"/>
          <p:cNvSpPr>
            <a:spLocks noGrp="1" noChangeArrowheads="1"/>
          </p:cNvSpPr>
          <p:nvPr>
            <p:ph type="body" idx="1"/>
          </p:nvPr>
        </p:nvSpPr>
        <p:spPr/>
        <p:txBody>
          <a:bodyPr/>
          <a:lstStyle/>
          <a:p>
            <a:pPr>
              <a:lnSpc>
                <a:spcPct val="90000"/>
              </a:lnSpc>
            </a:pPr>
            <a:r>
              <a:rPr lang="en-US"/>
              <a:t>106 victims of MVCs were randomly assigned to a PD group or a control group.</a:t>
            </a:r>
          </a:p>
          <a:p>
            <a:pPr>
              <a:lnSpc>
                <a:spcPct val="90000"/>
              </a:lnSpc>
            </a:pPr>
            <a:r>
              <a:rPr lang="en-US"/>
              <a:t>PD was completed within 24-48 hours.</a:t>
            </a:r>
          </a:p>
          <a:p>
            <a:pPr>
              <a:lnSpc>
                <a:spcPct val="90000"/>
              </a:lnSpc>
            </a:pPr>
            <a:r>
              <a:rPr lang="en-US"/>
              <a:t>Conclusions: “Psychiatric morbidity was substantial 4 months after injury, with no evidence that debriefing had helped—and, indeed, indications that it might have been disadvantageous.”</a:t>
            </a:r>
          </a:p>
          <a:p>
            <a:pPr>
              <a:lnSpc>
                <a:spcPct val="90000"/>
              </a:lnSpc>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Stress</a:t>
            </a:r>
          </a:p>
        </p:txBody>
      </p:sp>
      <p:sp>
        <p:nvSpPr>
          <p:cNvPr id="38915" name="Rectangle 3"/>
          <p:cNvSpPr>
            <a:spLocks noGrp="1" noChangeArrowheads="1"/>
          </p:cNvSpPr>
          <p:nvPr>
            <p:ph type="body" idx="1"/>
          </p:nvPr>
        </p:nvSpPr>
        <p:spPr/>
        <p:txBody>
          <a:bodyPr/>
          <a:lstStyle/>
          <a:p>
            <a:r>
              <a:rPr lang="en-US" dirty="0">
                <a:solidFill>
                  <a:srgbClr val="FFC000"/>
                </a:solidFill>
              </a:rPr>
              <a:t>Exhaustion Phase:</a:t>
            </a:r>
          </a:p>
          <a:p>
            <a:pPr lvl="1"/>
            <a:r>
              <a:rPr lang="en-US" dirty="0"/>
              <a:t>Persistent stress depletes energy stores.</a:t>
            </a:r>
          </a:p>
          <a:p>
            <a:pPr lvl="1"/>
            <a:r>
              <a:rPr lang="en-US" dirty="0"/>
              <a:t>Increased vulnerability to physical problems.</a:t>
            </a:r>
          </a:p>
          <a:p>
            <a:pPr lvl="1"/>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Quality Science</a:t>
            </a:r>
          </a:p>
        </p:txBody>
      </p:sp>
      <p:sp>
        <p:nvSpPr>
          <p:cNvPr id="122883" name="Rectangle 3"/>
          <p:cNvSpPr>
            <a:spLocks noGrp="1" noChangeArrowheads="1"/>
          </p:cNvSpPr>
          <p:nvPr>
            <p:ph type="body" idx="1"/>
          </p:nvPr>
        </p:nvSpPr>
        <p:spPr>
          <a:xfrm>
            <a:off x="1219200" y="1981200"/>
            <a:ext cx="7772400" cy="4114800"/>
          </a:xfrm>
        </p:spPr>
        <p:txBody>
          <a:bodyPr/>
          <a:lstStyle/>
          <a:p>
            <a:r>
              <a:rPr lang="en-US"/>
              <a:t>Proponents of CISM often discount this study because the debriefed group was more severely injured.</a:t>
            </a:r>
          </a:p>
          <a:p>
            <a:r>
              <a:rPr lang="en-US"/>
              <a:t>But the authors report PTSD was no different between the groups.</a:t>
            </a:r>
          </a:p>
          <a:p>
            <a:r>
              <a:rPr lang="en-US"/>
              <a:t>CISD is supposed to mitigate PTSD symptoms, not physical injuries.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Quality Science</a:t>
            </a:r>
          </a:p>
        </p:txBody>
      </p:sp>
      <p:sp>
        <p:nvSpPr>
          <p:cNvPr id="123907" name="Rectangle 3"/>
          <p:cNvSpPr>
            <a:spLocks noGrp="1" noChangeArrowheads="1"/>
          </p:cNvSpPr>
          <p:nvPr>
            <p:ph type="body" idx="1"/>
          </p:nvPr>
        </p:nvSpPr>
        <p:spPr/>
        <p:txBody>
          <a:bodyPr/>
          <a:lstStyle/>
          <a:p>
            <a:r>
              <a:rPr lang="en-US" sz="2800"/>
              <a:t>Proponents state that there is no difference in the pre-intervention and post-intervention scores.</a:t>
            </a:r>
          </a:p>
          <a:p>
            <a:pPr lvl="1"/>
            <a:r>
              <a:rPr lang="en-US" sz="2400"/>
              <a:t>Pre-Intervention (control): 15.30</a:t>
            </a:r>
          </a:p>
          <a:p>
            <a:pPr lvl="1"/>
            <a:r>
              <a:rPr lang="en-US" sz="2400"/>
              <a:t>Post-Intervention (control): 12.87</a:t>
            </a:r>
          </a:p>
          <a:p>
            <a:pPr lvl="1"/>
            <a:r>
              <a:rPr lang="en-US" sz="2400"/>
              <a:t>Pre-Intervention (CISD): 15.13</a:t>
            </a:r>
          </a:p>
          <a:p>
            <a:pPr lvl="1"/>
            <a:r>
              <a:rPr lang="en-US" sz="2400"/>
              <a:t>Post-Intervention (CISD): 15.97</a:t>
            </a:r>
          </a:p>
          <a:p>
            <a:r>
              <a:rPr lang="en-US" sz="2800"/>
              <a:t>The debriefed group got worse and the control group got better.</a:t>
            </a:r>
          </a:p>
          <a:p>
            <a:endParaRPr lang="en-US" sz="28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Quality Science</a:t>
            </a:r>
          </a:p>
        </p:txBody>
      </p:sp>
      <p:sp>
        <p:nvSpPr>
          <p:cNvPr id="124931" name="Rectangle 3"/>
          <p:cNvSpPr>
            <a:spLocks noGrp="1" noChangeArrowheads="1"/>
          </p:cNvSpPr>
          <p:nvPr>
            <p:ph type="body" idx="1"/>
          </p:nvPr>
        </p:nvSpPr>
        <p:spPr/>
        <p:txBody>
          <a:bodyPr/>
          <a:lstStyle/>
          <a:p>
            <a:r>
              <a:rPr lang="en-US" b="1" dirty="0"/>
              <a:t>Title</a:t>
            </a:r>
            <a:r>
              <a:rPr lang="en-US" dirty="0"/>
              <a:t>: 		PD for road traffic accident 				victims: Three-year follow-				up of a RCT.</a:t>
            </a:r>
          </a:p>
          <a:p>
            <a:r>
              <a:rPr lang="en-US" b="1" dirty="0"/>
              <a:t>Type</a:t>
            </a:r>
            <a:r>
              <a:rPr lang="en-US" dirty="0"/>
              <a:t>:		RCT</a:t>
            </a:r>
          </a:p>
          <a:p>
            <a:r>
              <a:rPr lang="en-US" b="1" dirty="0"/>
              <a:t>Journal</a:t>
            </a:r>
            <a:r>
              <a:rPr lang="en-US" dirty="0"/>
              <a:t>: 	</a:t>
            </a:r>
            <a:r>
              <a:rPr lang="en-US" i="1" dirty="0"/>
              <a:t>Brit J Psych </a:t>
            </a:r>
            <a:r>
              <a:rPr lang="en-US" dirty="0"/>
              <a:t>; 176 (2000)</a:t>
            </a:r>
            <a:endParaRPr lang="en-US" i="1" dirty="0"/>
          </a:p>
          <a:p>
            <a:r>
              <a:rPr lang="en-US" b="1" dirty="0"/>
              <a:t>Authors</a:t>
            </a:r>
            <a:r>
              <a:rPr lang="en-US" dirty="0"/>
              <a:t>:	</a:t>
            </a:r>
            <a:r>
              <a:rPr lang="en-US" dirty="0" err="1"/>
              <a:t>Mayou</a:t>
            </a:r>
            <a:r>
              <a:rPr lang="en-US" dirty="0"/>
              <a:t>, Ehlers, Hobbs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Quality Science</a:t>
            </a:r>
          </a:p>
        </p:txBody>
      </p:sp>
      <p:sp>
        <p:nvSpPr>
          <p:cNvPr id="125955" name="Rectangle 3"/>
          <p:cNvSpPr>
            <a:spLocks noGrp="1" noChangeArrowheads="1"/>
          </p:cNvSpPr>
          <p:nvPr>
            <p:ph type="body" idx="1"/>
          </p:nvPr>
        </p:nvSpPr>
        <p:spPr/>
        <p:txBody>
          <a:bodyPr/>
          <a:lstStyle/>
          <a:p>
            <a:pPr>
              <a:lnSpc>
                <a:spcPct val="90000"/>
              </a:lnSpc>
            </a:pPr>
            <a:r>
              <a:rPr lang="en-US" sz="2800" dirty="0"/>
              <a:t> Follow-up of 1996 MVC study.</a:t>
            </a:r>
          </a:p>
          <a:p>
            <a:pPr>
              <a:lnSpc>
                <a:spcPct val="90000"/>
              </a:lnSpc>
            </a:pPr>
            <a:r>
              <a:rPr lang="en-US" sz="2800" dirty="0"/>
              <a:t>At 3-years post MVC, subjects were reassessed.</a:t>
            </a:r>
          </a:p>
          <a:p>
            <a:pPr>
              <a:lnSpc>
                <a:spcPct val="90000"/>
              </a:lnSpc>
            </a:pPr>
            <a:r>
              <a:rPr lang="en-US" sz="2800" dirty="0"/>
              <a:t>Conclusions: “The intervention group had significantly worse outcomes at 3 years in terms of general psychiatric symptoms, travel anxiety, pain, physical problems, overall level of functioning, and financial problems.”</a:t>
            </a:r>
          </a:p>
          <a:p>
            <a:pPr>
              <a:lnSpc>
                <a:spcPct val="90000"/>
              </a:lnSpc>
            </a:pPr>
            <a:r>
              <a:rPr lang="en-US" sz="2800" dirty="0"/>
              <a:t>“Psychological debriefing is ineffective and has adverse long-term effects.”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Quality Science</a:t>
            </a:r>
          </a:p>
        </p:txBody>
      </p:sp>
      <p:sp>
        <p:nvSpPr>
          <p:cNvPr id="128003" name="Rectangle 3"/>
          <p:cNvSpPr>
            <a:spLocks noGrp="1" noChangeArrowheads="1"/>
          </p:cNvSpPr>
          <p:nvPr>
            <p:ph type="body" idx="1"/>
          </p:nvPr>
        </p:nvSpPr>
        <p:spPr/>
        <p:txBody>
          <a:bodyPr/>
          <a:lstStyle/>
          <a:p>
            <a:r>
              <a:rPr lang="en-US" b="1" dirty="0"/>
              <a:t>Title</a:t>
            </a:r>
            <a:r>
              <a:rPr lang="en-US" dirty="0"/>
              <a:t>: 		A </a:t>
            </a:r>
            <a:r>
              <a:rPr lang="en-US" dirty="0" err="1"/>
              <a:t>randomised</a:t>
            </a:r>
            <a:r>
              <a:rPr lang="en-US" dirty="0"/>
              <a:t> controlled </a:t>
            </a:r>
            <a:r>
              <a:rPr lang="en-US" dirty="0" smtClean="0"/>
              <a:t>				trial of </a:t>
            </a:r>
            <a:r>
              <a:rPr lang="en-US" dirty="0"/>
              <a:t>individual debriefing </a:t>
            </a:r>
            <a:r>
              <a:rPr lang="en-US" dirty="0" smtClean="0"/>
              <a:t>				for victims </a:t>
            </a:r>
            <a:r>
              <a:rPr lang="en-US" dirty="0"/>
              <a:t>of violent crime.</a:t>
            </a:r>
          </a:p>
          <a:p>
            <a:r>
              <a:rPr lang="en-US" b="1" dirty="0"/>
              <a:t>Type</a:t>
            </a:r>
            <a:r>
              <a:rPr lang="en-US" dirty="0"/>
              <a:t>:		RCT</a:t>
            </a:r>
          </a:p>
          <a:p>
            <a:r>
              <a:rPr lang="en-US" b="1" dirty="0"/>
              <a:t>Journal</a:t>
            </a:r>
            <a:r>
              <a:rPr lang="en-US" dirty="0"/>
              <a:t>: 	</a:t>
            </a:r>
            <a:r>
              <a:rPr lang="en-US" i="1" dirty="0"/>
              <a:t>Psych Med</a:t>
            </a:r>
            <a:r>
              <a:rPr lang="en-US" dirty="0"/>
              <a:t>; 29 (1999)</a:t>
            </a:r>
            <a:endParaRPr lang="en-US" i="1" dirty="0"/>
          </a:p>
          <a:p>
            <a:r>
              <a:rPr lang="en-US" b="1" dirty="0"/>
              <a:t>Authors</a:t>
            </a:r>
            <a:r>
              <a:rPr lang="en-US" dirty="0"/>
              <a:t>:	Rose, </a:t>
            </a:r>
            <a:r>
              <a:rPr lang="en-US" dirty="0" err="1"/>
              <a:t>Brewin</a:t>
            </a:r>
            <a:r>
              <a:rPr lang="en-US" dirty="0"/>
              <a:t>, Andrews, Kirk</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Quality Science</a:t>
            </a:r>
          </a:p>
        </p:txBody>
      </p:sp>
      <p:sp>
        <p:nvSpPr>
          <p:cNvPr id="129027" name="Rectangle 3"/>
          <p:cNvSpPr>
            <a:spLocks noGrp="1" noChangeArrowheads="1"/>
          </p:cNvSpPr>
          <p:nvPr>
            <p:ph type="body" idx="1"/>
          </p:nvPr>
        </p:nvSpPr>
        <p:spPr/>
        <p:txBody>
          <a:bodyPr/>
          <a:lstStyle/>
          <a:p>
            <a:pPr>
              <a:lnSpc>
                <a:spcPct val="80000"/>
              </a:lnSpc>
            </a:pPr>
            <a:r>
              <a:rPr lang="en-US" sz="2800" dirty="0"/>
              <a:t>2,161 victims of violent crime were contacted, 243 replied, 157 selected for study and randomly assigned to one of three groups: </a:t>
            </a:r>
          </a:p>
          <a:p>
            <a:pPr lvl="1">
              <a:lnSpc>
                <a:spcPct val="80000"/>
              </a:lnSpc>
            </a:pPr>
            <a:r>
              <a:rPr lang="en-US" sz="2400" dirty="0"/>
              <a:t>1. Assessment only, </a:t>
            </a:r>
          </a:p>
          <a:p>
            <a:pPr lvl="1">
              <a:lnSpc>
                <a:spcPct val="80000"/>
              </a:lnSpc>
            </a:pPr>
            <a:r>
              <a:rPr lang="en-US" sz="2400" dirty="0"/>
              <a:t>2. Education,  </a:t>
            </a:r>
          </a:p>
          <a:p>
            <a:pPr lvl="1">
              <a:lnSpc>
                <a:spcPct val="80000"/>
              </a:lnSpc>
            </a:pPr>
            <a:r>
              <a:rPr lang="en-US" sz="2400" dirty="0"/>
              <a:t>3. Education &amp; PD (based loosely on Mitchell’s model).</a:t>
            </a:r>
          </a:p>
          <a:p>
            <a:pPr>
              <a:lnSpc>
                <a:spcPct val="80000"/>
              </a:lnSpc>
            </a:pPr>
            <a:r>
              <a:rPr lang="en-US" sz="2800" dirty="0"/>
              <a:t>Conclusions: “No evidence was found to support the efficacy of brief one-session interventions for preventing post-traumatic symptoms in individual victims of violent crime.”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a:t>Quality Science</a:t>
            </a:r>
          </a:p>
        </p:txBody>
      </p:sp>
      <p:sp>
        <p:nvSpPr>
          <p:cNvPr id="130051" name="Rectangle 3"/>
          <p:cNvSpPr>
            <a:spLocks noGrp="1" noChangeArrowheads="1"/>
          </p:cNvSpPr>
          <p:nvPr>
            <p:ph type="body" idx="1"/>
          </p:nvPr>
        </p:nvSpPr>
        <p:spPr/>
        <p:txBody>
          <a:bodyPr/>
          <a:lstStyle/>
          <a:p>
            <a:r>
              <a:rPr lang="en-US" sz="2800" b="1" dirty="0"/>
              <a:t>Title</a:t>
            </a:r>
            <a:r>
              <a:rPr lang="en-US" sz="2800" dirty="0"/>
              <a:t>: 		The influence of 						occupational debriefing on 				post-traumatic stress 					</a:t>
            </a:r>
            <a:r>
              <a:rPr lang="en-US" sz="2800" dirty="0" err="1"/>
              <a:t>symptomatology</a:t>
            </a:r>
            <a:r>
              <a:rPr lang="en-US" sz="2800" dirty="0"/>
              <a:t> in traumatized 			</a:t>
            </a:r>
            <a:r>
              <a:rPr lang="en-US" sz="2800" dirty="0" smtClean="0"/>
              <a:t>	police </a:t>
            </a:r>
            <a:r>
              <a:rPr lang="en-US" sz="2800" dirty="0"/>
              <a:t>officers.</a:t>
            </a:r>
          </a:p>
          <a:p>
            <a:r>
              <a:rPr lang="en-US" sz="2800" b="1" dirty="0"/>
              <a:t>Type</a:t>
            </a:r>
            <a:r>
              <a:rPr lang="en-US" sz="2800" dirty="0"/>
              <a:t>:		Non-randomized CT</a:t>
            </a:r>
          </a:p>
          <a:p>
            <a:r>
              <a:rPr lang="en-US" sz="2800" b="1" dirty="0"/>
              <a:t>Journal</a:t>
            </a:r>
            <a:r>
              <a:rPr lang="en-US" sz="2800" dirty="0"/>
              <a:t>: 	</a:t>
            </a:r>
            <a:r>
              <a:rPr lang="en-US" sz="2800" i="1" dirty="0" smtClean="0"/>
              <a:t>Br </a:t>
            </a:r>
            <a:r>
              <a:rPr lang="en-US" sz="2800" i="1" dirty="0"/>
              <a:t>J Med Psych</a:t>
            </a:r>
            <a:r>
              <a:rPr lang="en-US" sz="2800" dirty="0"/>
              <a:t>; 73 (2000)</a:t>
            </a:r>
            <a:endParaRPr lang="en-US" sz="2800" i="1" dirty="0"/>
          </a:p>
          <a:p>
            <a:r>
              <a:rPr lang="en-US" sz="2800" b="1" dirty="0"/>
              <a:t>Authors</a:t>
            </a:r>
            <a:r>
              <a:rPr lang="en-US" sz="2800" dirty="0"/>
              <a:t>:		</a:t>
            </a:r>
            <a:r>
              <a:rPr lang="en-US" sz="2800" dirty="0" err="1"/>
              <a:t>Carlier</a:t>
            </a:r>
            <a:r>
              <a:rPr lang="en-US" sz="2800" dirty="0"/>
              <a:t>, </a:t>
            </a:r>
            <a:r>
              <a:rPr lang="en-US" sz="2800" dirty="0" err="1"/>
              <a:t>Voerman</a:t>
            </a:r>
            <a:r>
              <a:rPr lang="en-US" sz="2800" dirty="0"/>
              <a:t>, </a:t>
            </a:r>
            <a:r>
              <a:rPr lang="en-US" sz="2800" dirty="0" err="1"/>
              <a:t>Gersons</a:t>
            </a:r>
            <a:endParaRPr lang="en-US" sz="2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Quality Science</a:t>
            </a:r>
          </a:p>
        </p:txBody>
      </p:sp>
      <p:sp>
        <p:nvSpPr>
          <p:cNvPr id="131075" name="Rectangle 3"/>
          <p:cNvSpPr>
            <a:spLocks noGrp="1" noChangeArrowheads="1"/>
          </p:cNvSpPr>
          <p:nvPr>
            <p:ph type="body" idx="1"/>
          </p:nvPr>
        </p:nvSpPr>
        <p:spPr/>
        <p:txBody>
          <a:bodyPr/>
          <a:lstStyle/>
          <a:p>
            <a:r>
              <a:rPr lang="en-US" sz="2800" dirty="0"/>
              <a:t>A sample of 243 traumatized police officers were divided into three groups: </a:t>
            </a:r>
          </a:p>
          <a:p>
            <a:pPr lvl="1"/>
            <a:r>
              <a:rPr lang="en-US" sz="2400" dirty="0"/>
              <a:t>1. Debriefed officers (86), </a:t>
            </a:r>
          </a:p>
          <a:p>
            <a:pPr lvl="1"/>
            <a:r>
              <a:rPr lang="en-US" sz="2400" dirty="0"/>
              <a:t>2. Non-debriefed-internal (82) </a:t>
            </a:r>
          </a:p>
          <a:p>
            <a:pPr lvl="1"/>
            <a:r>
              <a:rPr lang="en-US" sz="2400" dirty="0"/>
              <a:t>3. Non-debriefed-external (75)</a:t>
            </a:r>
          </a:p>
          <a:p>
            <a:r>
              <a:rPr lang="en-US" sz="2800" dirty="0"/>
              <a:t>Three group successive debriefing sessions (24 hours, 1 month, and 3 months post-trauma).</a:t>
            </a:r>
          </a:p>
          <a:p>
            <a:r>
              <a:rPr lang="en-US" sz="2800" dirty="0"/>
              <a:t>Debriefings followed Mitchell’s (1983) model.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Quality Science</a:t>
            </a:r>
          </a:p>
        </p:txBody>
      </p:sp>
      <p:sp>
        <p:nvSpPr>
          <p:cNvPr id="132099" name="Rectangle 3"/>
          <p:cNvSpPr>
            <a:spLocks noGrp="1" noChangeArrowheads="1"/>
          </p:cNvSpPr>
          <p:nvPr>
            <p:ph type="body" idx="1"/>
          </p:nvPr>
        </p:nvSpPr>
        <p:spPr/>
        <p:txBody>
          <a:bodyPr/>
          <a:lstStyle/>
          <a:p>
            <a:r>
              <a:rPr lang="en-US" sz="2800" dirty="0"/>
              <a:t>Conclusions: “No differences in psychological morbidity were found between the groups at pre-test, 24 hours, and 6 months post-trauma. One week post-trauma, debriefed subjects exhibited more post-traumatic stress disorder </a:t>
            </a:r>
            <a:r>
              <a:rPr lang="en-US" sz="2800" dirty="0" err="1"/>
              <a:t>symptomatology</a:t>
            </a:r>
            <a:r>
              <a:rPr lang="en-US" sz="2800" dirty="0"/>
              <a:t> than non-debriefed subjects.”</a:t>
            </a:r>
          </a:p>
          <a:p>
            <a:r>
              <a:rPr lang="en-US" sz="2800" dirty="0"/>
              <a:t>“High levels of satisfaction with debriefing were not reflected in positive outcomes.”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Quality Science</a:t>
            </a:r>
          </a:p>
        </p:txBody>
      </p:sp>
      <p:sp>
        <p:nvSpPr>
          <p:cNvPr id="134147" name="Rectangle 3"/>
          <p:cNvSpPr>
            <a:spLocks noGrp="1" noChangeArrowheads="1"/>
          </p:cNvSpPr>
          <p:nvPr>
            <p:ph type="body" idx="1"/>
          </p:nvPr>
        </p:nvSpPr>
        <p:spPr/>
        <p:txBody>
          <a:bodyPr/>
          <a:lstStyle/>
          <a:p>
            <a:pPr>
              <a:lnSpc>
                <a:spcPct val="90000"/>
              </a:lnSpc>
            </a:pPr>
            <a:r>
              <a:rPr lang="en-US" sz="2800" b="1" dirty="0"/>
              <a:t>Title</a:t>
            </a:r>
            <a:r>
              <a:rPr lang="en-US" sz="2800" dirty="0"/>
              <a:t>: 		Debriefing with brief group 				psychotherapy in a </a:t>
            </a:r>
            <a:r>
              <a:rPr lang="en-US" sz="2800" dirty="0" smtClean="0"/>
              <a:t>						homogenous group </a:t>
            </a:r>
            <a:r>
              <a:rPr lang="en-US" sz="2800" dirty="0"/>
              <a:t>of </a:t>
            </a:r>
            <a:r>
              <a:rPr lang="en-US" sz="2800" dirty="0" smtClean="0"/>
              <a:t>non-				injured </a:t>
            </a:r>
            <a:r>
              <a:rPr lang="en-US" sz="2800" dirty="0"/>
              <a:t>victims of a </a:t>
            </a:r>
            <a:r>
              <a:rPr lang="en-US" sz="2800" dirty="0" smtClean="0"/>
              <a:t>terrorist 				attack</a:t>
            </a:r>
            <a:r>
              <a:rPr lang="en-US" sz="2800" dirty="0"/>
              <a:t>: a prospective </a:t>
            </a:r>
            <a:r>
              <a:rPr lang="en-US" sz="2800" dirty="0" smtClean="0"/>
              <a:t>study</a:t>
            </a:r>
            <a:r>
              <a:rPr lang="en-US" sz="2800" dirty="0"/>
              <a:t>.</a:t>
            </a:r>
          </a:p>
          <a:p>
            <a:pPr>
              <a:lnSpc>
                <a:spcPct val="90000"/>
              </a:lnSpc>
            </a:pPr>
            <a:r>
              <a:rPr lang="en-US" sz="2800" b="1" dirty="0"/>
              <a:t>Type</a:t>
            </a:r>
            <a:r>
              <a:rPr lang="en-US" sz="2800" dirty="0"/>
              <a:t>:		Prospective non-controlled</a:t>
            </a:r>
          </a:p>
          <a:p>
            <a:pPr>
              <a:lnSpc>
                <a:spcPct val="90000"/>
              </a:lnSpc>
            </a:pPr>
            <a:r>
              <a:rPr lang="en-US" sz="2800" b="1" dirty="0"/>
              <a:t>Journal</a:t>
            </a:r>
            <a:r>
              <a:rPr lang="en-US" sz="2800" dirty="0"/>
              <a:t>: 	</a:t>
            </a:r>
            <a:r>
              <a:rPr lang="en-US" sz="2800" i="1" dirty="0" err="1" smtClean="0"/>
              <a:t>Acta</a:t>
            </a:r>
            <a:r>
              <a:rPr lang="en-US" sz="2800" i="1" dirty="0" smtClean="0"/>
              <a:t> </a:t>
            </a:r>
            <a:r>
              <a:rPr lang="en-US" sz="2800" i="1" dirty="0"/>
              <a:t>Psych Scand; </a:t>
            </a:r>
            <a:r>
              <a:rPr lang="en-US" sz="2800" dirty="0"/>
              <a:t>98 (1998)</a:t>
            </a:r>
            <a:endParaRPr lang="en-US" sz="2800" i="1" dirty="0"/>
          </a:p>
          <a:p>
            <a:pPr>
              <a:lnSpc>
                <a:spcPct val="90000"/>
              </a:lnSpc>
            </a:pPr>
            <a:r>
              <a:rPr lang="en-US" sz="2800" b="1" dirty="0"/>
              <a:t>Authors</a:t>
            </a:r>
            <a:r>
              <a:rPr lang="en-US" sz="2800" dirty="0"/>
              <a:t>:		Amir, Weil, Kaplan, </a:t>
            </a:r>
            <a:r>
              <a:rPr lang="en-US" sz="2800" dirty="0" err="1"/>
              <a:t>Tocker</a:t>
            </a:r>
            <a:r>
              <a:rPr lang="en-US" sz="2800" dirty="0"/>
              <a:t>, 				</a:t>
            </a:r>
            <a:r>
              <a:rPr lang="en-US" sz="2800" dirty="0" err="1"/>
              <a:t>Witztum</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Stress</a:t>
            </a:r>
          </a:p>
        </p:txBody>
      </p:sp>
      <p:pic>
        <p:nvPicPr>
          <p:cNvPr id="21508" name="Picture 4" descr="Falling Apart"/>
          <p:cNvPicPr>
            <a:picLocks noChangeAspect="1" noChangeArrowheads="1"/>
          </p:cNvPicPr>
          <p:nvPr>
            <p:ph type="body" idx="1"/>
          </p:nvPr>
        </p:nvPicPr>
        <p:blipFill>
          <a:blip r:embed="rId3"/>
          <a:srcRect/>
          <a:stretch>
            <a:fillRect/>
          </a:stretch>
        </p:blipFill>
        <p:spPr>
          <a:xfrm>
            <a:off x="1047750" y="2300288"/>
            <a:ext cx="7048500" cy="3629025"/>
          </a:xfrm>
          <a:noFill/>
          <a:ln>
            <a:solidFill>
              <a:srgbClr val="000000"/>
            </a:solid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Quality Science</a:t>
            </a:r>
          </a:p>
        </p:txBody>
      </p:sp>
      <p:sp>
        <p:nvSpPr>
          <p:cNvPr id="135171" name="Rectangle 3"/>
          <p:cNvSpPr>
            <a:spLocks noGrp="1" noChangeArrowheads="1"/>
          </p:cNvSpPr>
          <p:nvPr>
            <p:ph type="body" idx="1"/>
          </p:nvPr>
        </p:nvSpPr>
        <p:spPr/>
        <p:txBody>
          <a:bodyPr/>
          <a:lstStyle/>
          <a:p>
            <a:r>
              <a:rPr lang="en-US" sz="2800" dirty="0"/>
              <a:t>15 non-injured women exposed to a terrorist bombing in Israel while on a day care bus trip.</a:t>
            </a:r>
          </a:p>
          <a:p>
            <a:r>
              <a:rPr lang="en-US" sz="2800" dirty="0"/>
              <a:t>All women participated in a group debriefing 2 days after the attack followed by 6 group psychotherapy sessions.</a:t>
            </a:r>
          </a:p>
          <a:p>
            <a:r>
              <a:rPr lang="en-US" sz="2800" dirty="0"/>
              <a:t>Conclusion: “The results of the present study show that the psychological intervention did not bring substantial relief of the suffering of terrorist attack victims in this study.”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Quality Science</a:t>
            </a:r>
          </a:p>
        </p:txBody>
      </p:sp>
      <p:sp>
        <p:nvSpPr>
          <p:cNvPr id="137219" name="Rectangle 3"/>
          <p:cNvSpPr>
            <a:spLocks noGrp="1" noChangeArrowheads="1"/>
          </p:cNvSpPr>
          <p:nvPr>
            <p:ph type="body" idx="1"/>
          </p:nvPr>
        </p:nvSpPr>
        <p:spPr/>
        <p:txBody>
          <a:bodyPr/>
          <a:lstStyle/>
          <a:p>
            <a:r>
              <a:rPr lang="en-US" b="1" dirty="0"/>
              <a:t>Title</a:t>
            </a:r>
            <a:r>
              <a:rPr lang="en-US" dirty="0"/>
              <a:t>: 		Fire fighter: A study of </a:t>
            </a:r>
            <a:r>
              <a:rPr lang="en-US" dirty="0" smtClean="0"/>
              <a:t>					stress and </a:t>
            </a:r>
            <a:r>
              <a:rPr lang="en-US" dirty="0"/>
              <a:t>coping</a:t>
            </a:r>
          </a:p>
          <a:p>
            <a:r>
              <a:rPr lang="en-US" b="1" dirty="0"/>
              <a:t>Type</a:t>
            </a:r>
            <a:r>
              <a:rPr lang="en-US" dirty="0"/>
              <a:t>:		Non-randomized, controlled</a:t>
            </a:r>
          </a:p>
          <a:p>
            <a:r>
              <a:rPr lang="en-US" b="1" dirty="0"/>
              <a:t>Journal</a:t>
            </a:r>
            <a:r>
              <a:rPr lang="en-US" dirty="0"/>
              <a:t>: 	</a:t>
            </a:r>
            <a:r>
              <a:rPr lang="en-US" i="1" dirty="0" err="1"/>
              <a:t>Acta</a:t>
            </a:r>
            <a:r>
              <a:rPr lang="en-US" i="1" dirty="0"/>
              <a:t> Psych Scand; </a:t>
            </a:r>
            <a:r>
              <a:rPr lang="en-US" dirty="0"/>
              <a:t>355 				</a:t>
            </a:r>
            <a:r>
              <a:rPr lang="en-US" dirty="0" smtClean="0"/>
              <a:t>	(</a:t>
            </a:r>
            <a:r>
              <a:rPr lang="en-US" dirty="0"/>
              <a:t>1989)</a:t>
            </a:r>
          </a:p>
          <a:p>
            <a:r>
              <a:rPr lang="en-US" b="1" dirty="0"/>
              <a:t>Authors</a:t>
            </a:r>
            <a:r>
              <a:rPr lang="en-US" dirty="0"/>
              <a:t>:	</a:t>
            </a:r>
            <a:r>
              <a:rPr lang="en-US" dirty="0" err="1"/>
              <a:t>Hytten</a:t>
            </a:r>
            <a:r>
              <a:rPr lang="en-US" dirty="0"/>
              <a:t> &amp; Hassle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t>Quality Science</a:t>
            </a:r>
          </a:p>
        </p:txBody>
      </p:sp>
      <p:sp>
        <p:nvSpPr>
          <p:cNvPr id="138243" name="Rectangle 3"/>
          <p:cNvSpPr>
            <a:spLocks noGrp="1" noChangeArrowheads="1"/>
          </p:cNvSpPr>
          <p:nvPr>
            <p:ph type="body" idx="1"/>
          </p:nvPr>
        </p:nvSpPr>
        <p:spPr/>
        <p:txBody>
          <a:bodyPr/>
          <a:lstStyle/>
          <a:p>
            <a:pPr>
              <a:lnSpc>
                <a:spcPct val="90000"/>
              </a:lnSpc>
            </a:pPr>
            <a:r>
              <a:rPr lang="en-US" sz="2800" dirty="0"/>
              <a:t>58 non-professional firefighters participated in a major 12-story hotel fire where 14 guests lost their lives.</a:t>
            </a:r>
          </a:p>
          <a:p>
            <a:pPr>
              <a:lnSpc>
                <a:spcPct val="90000"/>
              </a:lnSpc>
            </a:pPr>
            <a:r>
              <a:rPr lang="en-US" sz="2800" dirty="0"/>
              <a:t>39 men participated in PD</a:t>
            </a:r>
          </a:p>
          <a:p>
            <a:pPr>
              <a:lnSpc>
                <a:spcPct val="90000"/>
              </a:lnSpc>
            </a:pPr>
            <a:r>
              <a:rPr lang="en-US" sz="2800" dirty="0"/>
              <a:t>Conclusion: “Those who took part in formal debriefing claimed that it had helped them.  Nevertheless, there was no significant difference on the IES between those who received formal debriefing versus those who only talked with their colleagues in more informal settings.”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Quality Science</a:t>
            </a:r>
          </a:p>
        </p:txBody>
      </p:sp>
      <p:sp>
        <p:nvSpPr>
          <p:cNvPr id="137219" name="Rectangle 3"/>
          <p:cNvSpPr>
            <a:spLocks noGrp="1" noChangeArrowheads="1"/>
          </p:cNvSpPr>
          <p:nvPr>
            <p:ph type="body" idx="1"/>
          </p:nvPr>
        </p:nvSpPr>
        <p:spPr/>
        <p:txBody>
          <a:bodyPr/>
          <a:lstStyle/>
          <a:p>
            <a:r>
              <a:rPr lang="en-US" b="1" dirty="0"/>
              <a:t>Title</a:t>
            </a:r>
            <a:r>
              <a:rPr lang="en-US" dirty="0"/>
              <a:t>: 		</a:t>
            </a:r>
            <a:r>
              <a:rPr lang="en-US" dirty="0" smtClean="0"/>
              <a:t>Emotional or Educational 				Debriefing after Trauma: 				</a:t>
            </a:r>
            <a:r>
              <a:rPr lang="en-US" dirty="0" err="1" smtClean="0"/>
              <a:t>Randomised</a:t>
            </a:r>
            <a:r>
              <a:rPr lang="en-US" dirty="0" smtClean="0"/>
              <a:t> Controlled 				Trial</a:t>
            </a:r>
            <a:endParaRPr lang="en-US" dirty="0"/>
          </a:p>
          <a:p>
            <a:r>
              <a:rPr lang="en-US" b="1" dirty="0"/>
              <a:t>Type</a:t>
            </a:r>
            <a:r>
              <a:rPr lang="en-US" dirty="0"/>
              <a:t>:		</a:t>
            </a:r>
            <a:r>
              <a:rPr lang="en-US" dirty="0" smtClean="0"/>
              <a:t>RCT</a:t>
            </a:r>
            <a:endParaRPr lang="en-US" dirty="0"/>
          </a:p>
          <a:p>
            <a:r>
              <a:rPr lang="en-US" b="1" dirty="0"/>
              <a:t>Journal</a:t>
            </a:r>
            <a:r>
              <a:rPr lang="en-US" dirty="0"/>
              <a:t>: 	</a:t>
            </a:r>
            <a:r>
              <a:rPr lang="en-US" i="1" dirty="0" smtClean="0"/>
              <a:t>British Journal of 						Psychiatry; 189</a:t>
            </a:r>
            <a:r>
              <a:rPr lang="en-US" dirty="0" smtClean="0"/>
              <a:t> (2006)</a:t>
            </a:r>
            <a:endParaRPr lang="en-US" dirty="0"/>
          </a:p>
          <a:p>
            <a:r>
              <a:rPr lang="en-US" b="1" dirty="0"/>
              <a:t>Authors</a:t>
            </a:r>
            <a:r>
              <a:rPr lang="en-US" dirty="0"/>
              <a:t>:	</a:t>
            </a:r>
            <a:r>
              <a:rPr lang="en-US" dirty="0" err="1" smtClean="0"/>
              <a:t>Sibrandji</a:t>
            </a:r>
            <a:r>
              <a:rPr lang="en-US" dirty="0" smtClean="0"/>
              <a:t> et al.</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Science</a:t>
            </a:r>
            <a:endParaRPr lang="en-US" dirty="0"/>
          </a:p>
        </p:txBody>
      </p:sp>
      <p:sp>
        <p:nvSpPr>
          <p:cNvPr id="3" name="Content Placeholder 2"/>
          <p:cNvSpPr>
            <a:spLocks noGrp="1"/>
          </p:cNvSpPr>
          <p:nvPr>
            <p:ph idx="1"/>
          </p:nvPr>
        </p:nvSpPr>
        <p:spPr/>
        <p:txBody>
          <a:bodyPr/>
          <a:lstStyle/>
          <a:p>
            <a:r>
              <a:rPr lang="en-US" dirty="0" smtClean="0"/>
              <a:t>236 survivors of trauma randomly assigned to:</a:t>
            </a:r>
          </a:p>
          <a:p>
            <a:pPr lvl="1"/>
            <a:r>
              <a:rPr lang="en-US" dirty="0" smtClean="0"/>
              <a:t>Emotional debriefing</a:t>
            </a:r>
          </a:p>
          <a:p>
            <a:pPr lvl="1"/>
            <a:r>
              <a:rPr lang="en-US" dirty="0" smtClean="0"/>
              <a:t>Educational debriefing</a:t>
            </a:r>
          </a:p>
          <a:p>
            <a:pPr lvl="1"/>
            <a:r>
              <a:rPr lang="en-US" dirty="0" smtClean="0"/>
              <a:t>Control group</a:t>
            </a:r>
          </a:p>
          <a:p>
            <a:r>
              <a:rPr lang="en-US" dirty="0" smtClean="0"/>
              <a:t>Followed at 2 weeks, 6 weeks, &amp; 6 months.</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Science</a:t>
            </a:r>
            <a:endParaRPr lang="en-US" dirty="0"/>
          </a:p>
        </p:txBody>
      </p:sp>
      <p:sp>
        <p:nvSpPr>
          <p:cNvPr id="3" name="Content Placeholder 2"/>
          <p:cNvSpPr>
            <a:spLocks noGrp="1"/>
          </p:cNvSpPr>
          <p:nvPr>
            <p:ph idx="1"/>
          </p:nvPr>
        </p:nvSpPr>
        <p:spPr/>
        <p:txBody>
          <a:bodyPr/>
          <a:lstStyle/>
          <a:p>
            <a:r>
              <a:rPr lang="en-US" dirty="0" smtClean="0"/>
              <a:t>Psychiatric symptoms decreased over time in all 3 groups without any difference between.</a:t>
            </a:r>
          </a:p>
          <a:p>
            <a:r>
              <a:rPr lang="en-US" dirty="0" smtClean="0"/>
              <a:t>Participants in emotional debriefing (CISM) with initial </a:t>
            </a:r>
            <a:r>
              <a:rPr lang="en-US" dirty="0" err="1" smtClean="0"/>
              <a:t>hyperarousal</a:t>
            </a:r>
            <a:r>
              <a:rPr lang="en-US" dirty="0" smtClean="0"/>
              <a:t> scores had significantly more PTSD symptoms at 6 weeks when compared to control group.</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Quality Science</a:t>
            </a:r>
          </a:p>
        </p:txBody>
      </p:sp>
      <p:sp>
        <p:nvSpPr>
          <p:cNvPr id="137219" name="Rectangle 3"/>
          <p:cNvSpPr>
            <a:spLocks noGrp="1" noChangeArrowheads="1"/>
          </p:cNvSpPr>
          <p:nvPr>
            <p:ph type="body" idx="1"/>
          </p:nvPr>
        </p:nvSpPr>
        <p:spPr/>
        <p:txBody>
          <a:bodyPr/>
          <a:lstStyle/>
          <a:p>
            <a:r>
              <a:rPr lang="en-US" b="1" dirty="0"/>
              <a:t>Title</a:t>
            </a:r>
            <a:r>
              <a:rPr lang="en-US" dirty="0"/>
              <a:t>: 		</a:t>
            </a:r>
            <a:r>
              <a:rPr lang="en-US" dirty="0" smtClean="0"/>
              <a:t>Psychological Treatments 				that Cause Harm</a:t>
            </a:r>
            <a:endParaRPr lang="en-US" dirty="0"/>
          </a:p>
          <a:p>
            <a:r>
              <a:rPr lang="en-US" b="1" dirty="0"/>
              <a:t>Type</a:t>
            </a:r>
            <a:r>
              <a:rPr lang="en-US" dirty="0"/>
              <a:t>:		</a:t>
            </a:r>
            <a:r>
              <a:rPr lang="en-US" dirty="0" smtClean="0"/>
              <a:t>Systematic Review</a:t>
            </a:r>
            <a:endParaRPr lang="en-US" dirty="0"/>
          </a:p>
          <a:p>
            <a:r>
              <a:rPr lang="en-US" b="1" dirty="0"/>
              <a:t>Journal</a:t>
            </a:r>
            <a:r>
              <a:rPr lang="en-US" dirty="0"/>
              <a:t>: 	</a:t>
            </a:r>
            <a:r>
              <a:rPr lang="en-US" i="1" dirty="0" smtClean="0"/>
              <a:t>Perspectives on 						Psychological Science; </a:t>
            </a:r>
            <a:r>
              <a:rPr lang="en-US" dirty="0" smtClean="0"/>
              <a:t>2 				(2007)</a:t>
            </a:r>
          </a:p>
          <a:p>
            <a:r>
              <a:rPr lang="en-US" b="1" dirty="0" smtClean="0"/>
              <a:t>Authors</a:t>
            </a:r>
            <a:r>
              <a:rPr lang="en-US" dirty="0"/>
              <a:t>:	</a:t>
            </a:r>
            <a:r>
              <a:rPr lang="en-US" dirty="0" err="1" smtClean="0"/>
              <a:t>Lillienfield</a:t>
            </a:r>
            <a:r>
              <a:rPr lang="en-US" dirty="0" smtClean="0"/>
              <a:t>, SO</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Science</a:t>
            </a:r>
            <a:endParaRPr lang="en-US" dirty="0"/>
          </a:p>
        </p:txBody>
      </p:sp>
      <p:pic>
        <p:nvPicPr>
          <p:cNvPr id="152578" name="Picture 2"/>
          <p:cNvPicPr>
            <a:picLocks noGrp="1" noChangeAspect="1" noChangeArrowheads="1"/>
          </p:cNvPicPr>
          <p:nvPr>
            <p:ph idx="1"/>
          </p:nvPr>
        </p:nvPicPr>
        <p:blipFill>
          <a:blip r:embed="rId3"/>
          <a:srcRect/>
          <a:stretch>
            <a:fillRect/>
          </a:stretch>
        </p:blipFill>
        <p:spPr bwMode="auto">
          <a:xfrm>
            <a:off x="685800" y="1670214"/>
            <a:ext cx="8458200" cy="4385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Quality Science</a:t>
            </a:r>
          </a:p>
        </p:txBody>
      </p:sp>
      <p:sp>
        <p:nvSpPr>
          <p:cNvPr id="137219" name="Rectangle 3"/>
          <p:cNvSpPr>
            <a:spLocks noGrp="1" noChangeArrowheads="1"/>
          </p:cNvSpPr>
          <p:nvPr>
            <p:ph type="body" idx="1"/>
          </p:nvPr>
        </p:nvSpPr>
        <p:spPr/>
        <p:txBody>
          <a:bodyPr/>
          <a:lstStyle/>
          <a:p>
            <a:r>
              <a:rPr lang="en-US" b="1" dirty="0"/>
              <a:t>Title</a:t>
            </a:r>
            <a:r>
              <a:rPr lang="en-US" dirty="0"/>
              <a:t>: 		</a:t>
            </a:r>
            <a:r>
              <a:rPr lang="en-US" dirty="0" smtClean="0"/>
              <a:t>An analogue study of the 				effects of Psychological 				Debriefing on eyewitness 				memory.</a:t>
            </a:r>
            <a:endParaRPr lang="en-US" dirty="0"/>
          </a:p>
          <a:p>
            <a:r>
              <a:rPr lang="en-US" b="1" dirty="0"/>
              <a:t>Type</a:t>
            </a:r>
            <a:r>
              <a:rPr lang="en-US" dirty="0"/>
              <a:t>:		</a:t>
            </a:r>
            <a:r>
              <a:rPr lang="en-US" dirty="0" smtClean="0"/>
              <a:t>Analogue RCT</a:t>
            </a:r>
            <a:endParaRPr lang="en-US" dirty="0"/>
          </a:p>
          <a:p>
            <a:r>
              <a:rPr lang="en-US" b="1" dirty="0"/>
              <a:t>Journal</a:t>
            </a:r>
            <a:r>
              <a:rPr lang="en-US" dirty="0"/>
              <a:t>: 	</a:t>
            </a:r>
            <a:r>
              <a:rPr lang="en-US" i="1" dirty="0" err="1" smtClean="0"/>
              <a:t>Behaviour</a:t>
            </a:r>
            <a:r>
              <a:rPr lang="en-US" i="1" dirty="0" smtClean="0"/>
              <a:t> Research and 				Therapy; </a:t>
            </a:r>
            <a:r>
              <a:rPr lang="en-US" dirty="0" smtClean="0"/>
              <a:t>45	(2007)</a:t>
            </a:r>
          </a:p>
          <a:p>
            <a:r>
              <a:rPr lang="en-US" b="1" dirty="0" smtClean="0"/>
              <a:t>Authors</a:t>
            </a:r>
            <a:r>
              <a:rPr lang="en-US" dirty="0"/>
              <a:t>:	</a:t>
            </a:r>
            <a:r>
              <a:rPr lang="en-US" dirty="0" smtClean="0"/>
              <a:t>Devilly et al.</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Science</a:t>
            </a:r>
            <a:endParaRPr lang="en-US" dirty="0"/>
          </a:p>
        </p:txBody>
      </p:sp>
      <p:sp>
        <p:nvSpPr>
          <p:cNvPr id="3" name="Content Placeholder 2"/>
          <p:cNvSpPr>
            <a:spLocks noGrp="1"/>
          </p:cNvSpPr>
          <p:nvPr>
            <p:ph idx="1"/>
          </p:nvPr>
        </p:nvSpPr>
        <p:spPr/>
        <p:txBody>
          <a:bodyPr/>
          <a:lstStyle/>
          <a:p>
            <a:r>
              <a:rPr lang="en-US" dirty="0" smtClean="0"/>
              <a:t>61 participants randomized into 3 groups:</a:t>
            </a:r>
          </a:p>
          <a:p>
            <a:pPr lvl="1"/>
            <a:r>
              <a:rPr lang="en-US" dirty="0" smtClean="0"/>
              <a:t>Debriefing</a:t>
            </a:r>
          </a:p>
          <a:p>
            <a:pPr lvl="1"/>
            <a:r>
              <a:rPr lang="en-US" dirty="0" smtClean="0"/>
              <a:t>Debriefing where confederate provided 3 pieces of misinformation.</a:t>
            </a:r>
          </a:p>
          <a:p>
            <a:pPr lvl="1"/>
            <a:r>
              <a:rPr lang="en-US" dirty="0" smtClean="0"/>
              <a:t>Control</a:t>
            </a:r>
          </a:p>
          <a:p>
            <a:r>
              <a:rPr lang="en-US" dirty="0" smtClean="0"/>
              <a:t>Shown stressful video (paramedic at car collision).</a:t>
            </a:r>
          </a:p>
          <a:p>
            <a:r>
              <a:rPr lang="en-US" dirty="0" smtClean="0"/>
              <a:t>Confederate group more likely to remember misinformation.</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_Red_Blue_Casues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Med_Red_Blue_Casueses</Template>
  <TotalTime>185</TotalTime>
  <Words>5894</Words>
  <Application>Microsoft Office PowerPoint</Application>
  <PresentationFormat>On-screen Show (4:3)</PresentationFormat>
  <Paragraphs>858</Paragraphs>
  <Slides>156</Slides>
  <Notes>156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156</vt:i4>
      </vt:variant>
    </vt:vector>
  </HeadingPairs>
  <TitlesOfParts>
    <vt:vector size="159" baseType="lpstr">
      <vt:lpstr>Med_Red_Blue_Casueses</vt:lpstr>
      <vt:lpstr>Custom Design</vt:lpstr>
      <vt:lpstr>Microsoft Excel Worksheet</vt:lpstr>
      <vt:lpstr>CISM: Benefit or Risk?</vt:lpstr>
      <vt:lpstr>Definitions</vt:lpstr>
      <vt:lpstr>Stress</vt:lpstr>
      <vt:lpstr>Stress</vt:lpstr>
      <vt:lpstr>Stress</vt:lpstr>
      <vt:lpstr>Stress</vt:lpstr>
      <vt:lpstr>Stress</vt:lpstr>
      <vt:lpstr>Stress</vt:lpstr>
      <vt:lpstr>Stress</vt:lpstr>
      <vt:lpstr>Stress (Contemporary Views)</vt:lpstr>
      <vt:lpstr>Stress</vt:lpstr>
      <vt:lpstr>Reactions to Stress</vt:lpstr>
      <vt:lpstr>Coping Styles</vt:lpstr>
      <vt:lpstr>Slide 14</vt:lpstr>
      <vt:lpstr>EMS Stress</vt:lpstr>
      <vt:lpstr>EMS Stress</vt:lpstr>
      <vt:lpstr>EMS Stress</vt:lpstr>
      <vt:lpstr>EMS Stress</vt:lpstr>
      <vt:lpstr>EMS Stress</vt:lpstr>
      <vt:lpstr>EMS Stress</vt:lpstr>
      <vt:lpstr>EMS Stress</vt:lpstr>
      <vt:lpstr>CISM</vt:lpstr>
      <vt:lpstr>CISM</vt:lpstr>
      <vt:lpstr>CISM</vt:lpstr>
      <vt:lpstr>CISM</vt:lpstr>
      <vt:lpstr>CISM</vt:lpstr>
      <vt:lpstr>CISM</vt:lpstr>
      <vt:lpstr>CISM</vt:lpstr>
      <vt:lpstr>CISM</vt:lpstr>
      <vt:lpstr>CISM</vt:lpstr>
      <vt:lpstr>CISM</vt:lpstr>
      <vt:lpstr>CISM</vt:lpstr>
      <vt:lpstr>Now a Cottage Industry</vt:lpstr>
      <vt:lpstr>Vanity Certifications </vt:lpstr>
      <vt:lpstr>Vanity Certifications</vt:lpstr>
      <vt:lpstr>Vanity Certifications</vt:lpstr>
      <vt:lpstr>What is CISM?</vt:lpstr>
      <vt:lpstr>What is CISM?</vt:lpstr>
      <vt:lpstr>What is CISM?</vt:lpstr>
      <vt:lpstr>What is CISM?</vt:lpstr>
      <vt:lpstr>What is CISM?</vt:lpstr>
      <vt:lpstr>What is CISM?</vt:lpstr>
      <vt:lpstr>Phases of CISM</vt:lpstr>
      <vt:lpstr>Phases of CISM</vt:lpstr>
      <vt:lpstr>Phases of CISM</vt:lpstr>
      <vt:lpstr>What is CISM?</vt:lpstr>
      <vt:lpstr>Pathological Stress</vt:lpstr>
      <vt:lpstr>Pathological Stress</vt:lpstr>
      <vt:lpstr>Pathological Stress</vt:lpstr>
      <vt:lpstr>Stress</vt:lpstr>
      <vt:lpstr>Stress</vt:lpstr>
      <vt:lpstr>Stress</vt:lpstr>
      <vt:lpstr>Definitions</vt:lpstr>
      <vt:lpstr>Definitions</vt:lpstr>
      <vt:lpstr>Definitions</vt:lpstr>
      <vt:lpstr>Definitions</vt:lpstr>
      <vt:lpstr>CISM Components</vt:lpstr>
      <vt:lpstr>The Scientific Evidence</vt:lpstr>
      <vt:lpstr>British Psychological Society</vt:lpstr>
      <vt:lpstr>Critical Studies</vt:lpstr>
      <vt:lpstr>Quality Science</vt:lpstr>
      <vt:lpstr>Quality Science</vt:lpstr>
      <vt:lpstr>Cohen’s d</vt:lpstr>
      <vt:lpstr>Slide 64</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Quality Science</vt:lpstr>
      <vt:lpstr>CISM Studies</vt:lpstr>
      <vt:lpstr>CISM’s Science</vt:lpstr>
      <vt:lpstr>Prestige of Journals</vt:lpstr>
      <vt:lpstr>CISM Science</vt:lpstr>
      <vt:lpstr>CISM’s Science</vt:lpstr>
      <vt:lpstr>CISM’s Science</vt:lpstr>
      <vt:lpstr>Cohen’s d</vt:lpstr>
      <vt:lpstr>CISM’s Science</vt:lpstr>
      <vt:lpstr>CISM’s Science</vt:lpstr>
      <vt:lpstr>CISM’s Science</vt:lpstr>
      <vt:lpstr>CISM’s Science</vt:lpstr>
      <vt:lpstr>CISM’s Science</vt:lpstr>
      <vt:lpstr>CISM Science</vt:lpstr>
      <vt:lpstr>CISM’s Science</vt:lpstr>
      <vt:lpstr>CISM’s Science</vt:lpstr>
      <vt:lpstr>CISM Science</vt:lpstr>
      <vt:lpstr>CISM’s Science</vt:lpstr>
      <vt:lpstr>CISM’s Science</vt:lpstr>
      <vt:lpstr>CISM’s Science</vt:lpstr>
      <vt:lpstr>CISM’s Science</vt:lpstr>
      <vt:lpstr>CISM’s Science</vt:lpstr>
      <vt:lpstr>International Consensus Statements</vt:lpstr>
      <vt:lpstr>International Consensus Statements</vt:lpstr>
      <vt:lpstr>International Consensus Statements</vt:lpstr>
      <vt:lpstr>International Consensus Statements</vt:lpstr>
      <vt:lpstr>International Consensus Statements</vt:lpstr>
      <vt:lpstr>International Consensus Statements</vt:lpstr>
      <vt:lpstr>International Consensus Statements</vt:lpstr>
      <vt:lpstr>National Consensus Statements</vt:lpstr>
      <vt:lpstr>National Consensus Statements</vt:lpstr>
      <vt:lpstr>National Consensus Statements</vt:lpstr>
      <vt:lpstr>So, why does it not work?</vt:lpstr>
      <vt:lpstr>Summary</vt:lpstr>
      <vt:lpstr>Stress</vt:lpstr>
      <vt:lpstr>Stress Management</vt:lpstr>
      <vt:lpstr>Stress Prevention</vt:lpstr>
      <vt:lpstr>Stress Prevention</vt:lpstr>
      <vt:lpstr>Stress Prevention</vt:lpstr>
      <vt:lpstr>Stress Management</vt:lpstr>
      <vt:lpstr>Information</vt:lpstr>
      <vt:lpstr>Appraisal</vt:lpstr>
      <vt:lpstr>Instrumental Aid</vt:lpstr>
      <vt:lpstr>Emotional Support</vt:lpstr>
      <vt:lpstr>Immediate Assistance</vt:lpstr>
      <vt:lpstr>Psychological First Aid</vt:lpstr>
      <vt:lpstr>Post-Event Assessment</vt:lpstr>
      <vt:lpstr>A Rational Approach</vt:lpstr>
      <vt:lpstr>A Rational Approach</vt:lpstr>
      <vt:lpstr>Summary</vt:lpstr>
      <vt:lpstr>Summary</vt:lpstr>
      <vt:lpstr>Well, I Still Want CISM!</vt:lpstr>
      <vt:lpstr>Well, I Still Want CISM!</vt:lpstr>
      <vt:lpstr>Well, I Still Want CISM!</vt:lpstr>
      <vt:lpstr>Well, I Still Want CISM!</vt:lpstr>
      <vt:lpstr>Well, I Still Want CISM!</vt:lpstr>
      <vt:lpstr>Well, I Still Want CISM!</vt:lpstr>
      <vt:lpstr>Additional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Bryan Bledsoe</dc:creator>
  <cp:lastModifiedBy>Bryan Bledsoe</cp:lastModifiedBy>
  <cp:revision>35</cp:revision>
  <dcterms:created xsi:type="dcterms:W3CDTF">2008-04-25T16:36:46Z</dcterms:created>
  <dcterms:modified xsi:type="dcterms:W3CDTF">2008-04-25T19:42:39Z</dcterms:modified>
</cp:coreProperties>
</file>