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7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0240882"/>
      </p:ext>
    </p:extLst>
  </p:cSld>
  <p:clrMap bg1="dk1" tx1="lt1" bg2="dk2" tx2="lt2" accent1="accent1" accent2="accent2" accent3="accent3" accent4="accent4" accent5="accent5" accent6="accent6" hlink="hlink" folHlink="folHlink"/>
  <p:notesStyle>
    <a:lvl1pPr defTabSz="4572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</a:lvl1pPr>
            <a:lvl2pPr marL="0" indent="457200" algn="ctr">
              <a:buSzTx/>
              <a:buFontTx/>
              <a:buNone/>
            </a:lvl2pPr>
            <a:lvl3pPr marL="0" indent="914400" algn="ctr">
              <a:buSzTx/>
              <a:buFontTx/>
              <a:buNone/>
            </a:lvl3pPr>
            <a:lvl4pPr marL="0" indent="1371600" algn="ctr">
              <a:buSzTx/>
              <a:buFontTx/>
              <a:buNone/>
            </a:lvl4pPr>
            <a:lvl5pPr marL="0" indent="1828800" algn="ctr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/>
            </a:lvl1pPr>
            <a:lvl2pPr marL="0" indent="457200">
              <a:spcBef>
                <a:spcPts val="400"/>
              </a:spcBef>
              <a:buSzTx/>
              <a:buFontTx/>
              <a:buNone/>
              <a:defRPr sz="2000"/>
            </a:lvl2pPr>
            <a:lvl3pPr marL="0" indent="914400">
              <a:spcBef>
                <a:spcPts val="400"/>
              </a:spcBef>
              <a:buSzTx/>
              <a:buFontTx/>
              <a:buNone/>
              <a:defRPr sz="2000"/>
            </a:lvl3pPr>
            <a:lvl4pPr marL="0" indent="1371600">
              <a:spcBef>
                <a:spcPts val="400"/>
              </a:spcBef>
              <a:buSzTx/>
              <a:buFontTx/>
              <a:buNone/>
              <a:defRPr sz="2000"/>
            </a:lvl4pPr>
            <a:lvl5pPr marL="0" indent="1828800">
              <a:spcBef>
                <a:spcPts val="400"/>
              </a:spcBef>
              <a:buSzTx/>
              <a:buFont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87AC6"/>
            </a:gs>
            <a:gs pos="100000">
              <a:srgbClr val="00285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Endocrine and Hematologic Emergencies</a:t>
            </a:r>
          </a:p>
        </p:txBody>
      </p:sp>
      <p:sp>
        <p:nvSpPr>
          <p:cNvPr id="113" name="Subtitle 2"/>
          <p:cNvSpPr>
            <a:spLocks noGrp="1"/>
          </p:cNvSpPr>
          <p:nvPr>
            <p:ph type="subTitle" sz="quarter" idx="1"/>
          </p:nvPr>
        </p:nvSpPr>
        <p:spPr>
          <a:xfrm>
            <a:off x="1063245" y="3600450"/>
            <a:ext cx="7017510" cy="1307361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defRPr sz="2000"/>
            </a:lvl1pPr>
          </a:lstStyle>
          <a:p>
            <a:r>
              <a:t>Patrick Sinclair, D.O., EMT-B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16052">
              <a:defRPr sz="3549"/>
            </a:lvl1pPr>
          </a:lstStyle>
          <a:p>
            <a:r>
              <a:t>The Classic Symptoms of Uncontrolled Diabetes</a:t>
            </a:r>
          </a:p>
        </p:txBody>
      </p:sp>
      <p:sp>
        <p:nvSpPr>
          <p:cNvPr id="143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Polyuria: frequent urination</a:t>
            </a:r>
          </a:p>
          <a:p>
            <a:r>
              <a:t>Polydipsia: thirst</a:t>
            </a:r>
          </a:p>
          <a:p>
            <a:r>
              <a:t>Polyphagia: hunger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“Fruity Breath”</a:t>
            </a:r>
          </a:p>
        </p:txBody>
      </p:sp>
      <p:pic>
        <p:nvPicPr>
          <p:cNvPr id="146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rcRect t="13355" b="13355"/>
          <a:stretch>
            <a:fillRect/>
          </a:stretch>
        </p:blipFill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16052">
              <a:defRPr sz="3549"/>
            </a:lvl1pPr>
          </a:lstStyle>
          <a:p>
            <a:r>
              <a:t>Hyperosmolar Hyperglycemic Nonketotic State</a:t>
            </a:r>
          </a:p>
        </p:txBody>
      </p:sp>
      <p:sp>
        <p:nvSpPr>
          <p:cNvPr id="149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22325" indent="-322325" defTabSz="429768">
              <a:defRPr sz="3008"/>
            </a:pPr>
            <a:r>
              <a:t>Most common in Type 2 Diabetics</a:t>
            </a:r>
          </a:p>
          <a:p>
            <a:pPr marL="322325" indent="-322325" defTabSz="429768">
              <a:defRPr sz="3008"/>
            </a:pPr>
            <a:r>
              <a:t>Usually precipitated by infection</a:t>
            </a:r>
          </a:p>
          <a:p>
            <a:pPr marL="322325" indent="-322325" defTabSz="429768">
              <a:defRPr sz="3008"/>
            </a:pPr>
            <a:r>
              <a:t>Usually older patients</a:t>
            </a:r>
          </a:p>
          <a:p>
            <a:pPr marL="322325" indent="-322325" defTabSz="429768">
              <a:defRPr sz="3008"/>
            </a:pPr>
            <a:r>
              <a:t>Characterized by the lack of ketoacidosis</a:t>
            </a:r>
          </a:p>
          <a:p>
            <a:pPr marL="698373" lvl="1" indent="-268604" defTabSz="429768">
              <a:spcBef>
                <a:spcPts val="600"/>
              </a:spcBef>
              <a:defRPr sz="2632"/>
            </a:pPr>
            <a:r>
              <a:t>Not really known why</a:t>
            </a:r>
          </a:p>
          <a:p>
            <a:pPr marL="698373" lvl="1" indent="-268604" defTabSz="429768">
              <a:spcBef>
                <a:spcPts val="600"/>
              </a:spcBef>
              <a:defRPr sz="2632"/>
            </a:pPr>
            <a:r>
              <a:t>Hypothesized that there is still a minimal amount of insulin that inhibits ketogenesis</a:t>
            </a:r>
          </a:p>
          <a:p>
            <a:pPr marL="322325" indent="-322325" defTabSz="429768">
              <a:defRPr sz="3008"/>
            </a:pPr>
            <a:r>
              <a:t>Patients are profoundly dehydrated (up to 9L)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Kussmaul Respirations</a:t>
            </a:r>
          </a:p>
        </p:txBody>
      </p:sp>
      <p:sp>
        <p:nvSpPr>
          <p:cNvPr id="152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https://www.youtube.com/watch?v=TG0vpKae3Js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6052">
              <a:defRPr sz="3549"/>
            </a:pPr>
            <a:r>
              <a:t>Symptomatology for your Test</a:t>
            </a:r>
            <a:br/>
            <a:r>
              <a:t>[In Real Life the Lines are Blurred]</a:t>
            </a:r>
          </a:p>
        </p:txBody>
      </p:sp>
      <p:pic>
        <p:nvPicPr>
          <p:cNvPr id="15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8160" y="1720001"/>
            <a:ext cx="5788026" cy="45989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Crisis</a:t>
            </a:r>
          </a:p>
        </p:txBody>
      </p:sp>
      <p:sp>
        <p:nvSpPr>
          <p:cNvPr id="158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4142961" y="1600200"/>
            <a:ext cx="4543839" cy="4525963"/>
          </a:xfrm>
          <a:prstGeom prst="rect">
            <a:avLst/>
          </a:prstGeom>
        </p:spPr>
        <p:txBody>
          <a:bodyPr/>
          <a:lstStyle/>
          <a:p>
            <a:r>
              <a:t>Hyperglycemia: takes days of careful fluid and electrolyte repletion</a:t>
            </a:r>
          </a:p>
          <a:p>
            <a:endParaRPr/>
          </a:p>
          <a:p>
            <a:r>
              <a:t>Hypoglycemia: easily corrected with glucose</a:t>
            </a:r>
          </a:p>
        </p:txBody>
      </p:sp>
      <p:pic>
        <p:nvPicPr>
          <p:cNvPr id="15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600200"/>
            <a:ext cx="3413596" cy="47895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Content Placeholder 7" descr="Content Placeholder 7"/>
          <p:cNvPicPr>
            <a:picLocks noChangeAspect="1"/>
          </p:cNvPicPr>
          <p:nvPr/>
        </p:nvPicPr>
        <p:blipFill>
          <a:blip r:embed="rId2">
            <a:extLst/>
          </a:blip>
          <a:srcRect t="7515" b="6778"/>
          <a:stretch>
            <a:fillRect/>
          </a:stretch>
        </p:blipFill>
        <p:spPr>
          <a:xfrm>
            <a:off x="0" y="1352930"/>
            <a:ext cx="9144000" cy="5505071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Thyroid Storm</a:t>
            </a:r>
          </a:p>
        </p:txBody>
      </p:sp>
      <p:sp>
        <p:nvSpPr>
          <p:cNvPr id="163" name="TextBox 4"/>
          <p:cNvSpPr/>
          <p:nvPr/>
        </p:nvSpPr>
        <p:spPr>
          <a:xfrm>
            <a:off x="457200" y="1975667"/>
            <a:ext cx="8230776" cy="302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Carries a prognosis of 90% mortality…so ya, you should probably know this…</a:t>
            </a:r>
          </a:p>
          <a:p>
            <a:pPr>
              <a:defRPr>
                <a:solidFill>
                  <a:srgbClr val="FFFFFF"/>
                </a:solidFill>
              </a:defRPr>
            </a:pPr>
            <a:endParaRPr/>
          </a:p>
          <a:p>
            <a:pPr>
              <a:defRPr>
                <a:solidFill>
                  <a:srgbClr val="FFFFFF"/>
                </a:solidFill>
              </a:defRPr>
            </a:pPr>
            <a:r>
              <a:t>Definition: a decompensated state of thyroid hormone-induced, severe hypermetabolism involving multiple systems</a:t>
            </a:r>
          </a:p>
          <a:p>
            <a:pPr>
              <a:defRPr>
                <a:solidFill>
                  <a:srgbClr val="FFFFFF"/>
                </a:solidFill>
              </a:defRPr>
            </a:pPr>
            <a:endParaRPr/>
          </a:p>
          <a:p>
            <a:pPr>
              <a:defRPr>
                <a:solidFill>
                  <a:srgbClr val="FFFFFF"/>
                </a:solidFill>
              </a:defRPr>
            </a:pPr>
            <a:r>
              <a:t>This leads to: hyperpyrexia, hypertension or hypotension, tachycardia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t>arrhythmias, agitation/confusion, tremors/seizures</a:t>
            </a:r>
          </a:p>
          <a:p>
            <a:pPr>
              <a:defRPr>
                <a:solidFill>
                  <a:srgbClr val="FFFFFF"/>
                </a:solidFill>
              </a:defRPr>
            </a:pPr>
            <a:endParaRPr/>
          </a:p>
          <a:p>
            <a:pPr>
              <a:defRPr>
                <a:solidFill>
                  <a:srgbClr val="FFFFFF"/>
                </a:solidFill>
              </a:defRPr>
            </a:pPr>
            <a:r>
              <a:t>Casuses: Sepsis, DKA, medications, thyroid nodule</a:t>
            </a:r>
          </a:p>
          <a:p>
            <a:pPr>
              <a:defRPr>
                <a:solidFill>
                  <a:srgbClr val="FFFFFF"/>
                </a:solidFill>
              </a:defRPr>
            </a:pPr>
            <a:endParaRPr/>
          </a:p>
          <a:p>
            <a:pPr>
              <a:defRPr>
                <a:solidFill>
                  <a:srgbClr val="FFFFFF"/>
                </a:solidFill>
              </a:defRPr>
            </a:pPr>
            <a:r>
              <a:t>Still uncertain of the exact pathophysiology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Myxedema Coma</a:t>
            </a:r>
          </a:p>
        </p:txBody>
      </p:sp>
      <p:sp>
        <p:nvSpPr>
          <p:cNvPr id="166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Commonly occurs in older women with long-standing hypothyroidism who experience an additional significant stress: infxn, systemic dz, medications, cold environment</a:t>
            </a:r>
          </a:p>
          <a:p>
            <a:endParaRPr/>
          </a:p>
          <a:p>
            <a:r>
              <a:t>Hypotension, hypothermia, confusion, stupor, slow respirations, fluid/edema/wet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You Are Dispatched…</a:t>
            </a:r>
          </a:p>
        </p:txBody>
      </p:sp>
      <p:sp>
        <p:nvSpPr>
          <p:cNvPr id="169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30yo female complaining of chest pain for 2 days.  She feels feverish, mild shortness of breath, and productive cough.  </a:t>
            </a:r>
          </a:p>
          <a:p>
            <a:endParaRPr/>
          </a:p>
          <a:p>
            <a:r>
              <a:t>Chest pain is right sided and worse with inspiration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Acute Chest	</a:t>
            </a:r>
          </a:p>
        </p:txBody>
      </p:sp>
      <p:sp>
        <p:nvSpPr>
          <p:cNvPr id="172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Leading cause of death for patients with Sickle Cell Disease</a:t>
            </a:r>
          </a:p>
          <a:p>
            <a:r>
              <a:t>Caused by vaso-oclusion within the pulmonary microvasculature</a:t>
            </a:r>
          </a:p>
          <a:p>
            <a:r>
              <a:t>Look out for infection or asthma as the precipitating factor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16676"/>
            <a:ext cx="9144000" cy="4141324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Endocrine	</a:t>
            </a:r>
          </a:p>
        </p:txBody>
      </p:sp>
      <p:sp>
        <p:nvSpPr>
          <p:cNvPr id="117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822959" y="1100628"/>
            <a:ext cx="7520942" cy="225487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t>Impaired Glucose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defRPr sz="1900"/>
            </a:pPr>
            <a:r>
              <a:t>Diabetic Ketoacidosis (DKA)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defRPr sz="1900"/>
            </a:pPr>
            <a:r>
              <a:t>Hyperosmolar Hyperglycemic Nonketotic Syndrome (HHNS)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endParaRPr/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t>Thyroid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defRPr sz="1900"/>
            </a:pPr>
            <a:r>
              <a:t>Storm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defRPr sz="1900"/>
            </a:pPr>
            <a:r>
              <a:t>Myxedema Coma</a:t>
            </a:r>
          </a:p>
        </p:txBody>
      </p:sp>
      <p:sp>
        <p:nvSpPr>
          <p:cNvPr id="118" name="TextBox 3"/>
          <p:cNvSpPr/>
          <p:nvPr/>
        </p:nvSpPr>
        <p:spPr>
          <a:xfrm>
            <a:off x="822959" y="3355499"/>
            <a:ext cx="7520942" cy="192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400">
                <a:solidFill>
                  <a:srgbClr val="FFFFFF"/>
                </a:solidFill>
              </a:defRPr>
            </a:pPr>
            <a:endParaRPr/>
          </a:p>
          <a:p>
            <a:pPr algn="ctr">
              <a:defRPr sz="4400">
                <a:solidFill>
                  <a:srgbClr val="FFFFFF"/>
                </a:solidFill>
              </a:defRPr>
            </a:pPr>
            <a:r>
              <a:t>Hematology</a:t>
            </a:r>
          </a:p>
          <a:p>
            <a:pPr marL="285750" indent="-285750">
              <a:buSzPct val="100000"/>
              <a:buFont typeface="Arial"/>
              <a:buChar char="•"/>
              <a:defRPr b="1">
                <a:solidFill>
                  <a:srgbClr val="FFFFFF"/>
                </a:solidFill>
              </a:defRPr>
            </a:pPr>
            <a:r>
              <a:t>Sickle Cell Disease</a:t>
            </a:r>
          </a:p>
          <a:p>
            <a:pPr marL="285750" indent="-285750">
              <a:buSzPct val="100000"/>
              <a:buFont typeface="Arial"/>
              <a:buChar char="•"/>
              <a:defRPr b="1">
                <a:solidFill>
                  <a:srgbClr val="FFFFFF"/>
                </a:solidFill>
              </a:defRPr>
            </a:pPr>
            <a:r>
              <a:t>Bleeding/Clotting Disorders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Symptoms of Acute Chest</a:t>
            </a:r>
          </a:p>
        </p:txBody>
      </p:sp>
      <p:sp>
        <p:nvSpPr>
          <p:cNvPr id="175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Fever</a:t>
            </a:r>
          </a:p>
          <a:p>
            <a:pPr>
              <a:defRPr>
                <a:solidFill>
                  <a:srgbClr val="FF0000"/>
                </a:solidFill>
              </a:defRPr>
            </a:pPr>
            <a:r>
              <a:t>Pleuritic chest pain</a:t>
            </a:r>
          </a:p>
          <a:p>
            <a:r>
              <a:t>Tachypnea</a:t>
            </a:r>
          </a:p>
          <a:p>
            <a:pPr>
              <a:defRPr>
                <a:solidFill>
                  <a:srgbClr val="FF0000"/>
                </a:solidFill>
              </a:defRPr>
            </a:pPr>
            <a:r>
              <a:t>Wheezing/rales (more often heard in children)</a:t>
            </a:r>
          </a:p>
          <a:p>
            <a:r>
              <a:t>+/- cough</a:t>
            </a:r>
          </a:p>
          <a:p>
            <a:r>
              <a:t>+/- hypoxia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Treatment Options</a:t>
            </a:r>
          </a:p>
        </p:txBody>
      </p:sp>
      <p:sp>
        <p:nvSpPr>
          <p:cNvPr id="178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Oxygen</a:t>
            </a:r>
          </a:p>
          <a:p>
            <a:r>
              <a:t>Nebulized albuterol (no good research on this)</a:t>
            </a:r>
          </a:p>
          <a:p>
            <a:pPr marL="742950" lvl="1" indent="-285750">
              <a:spcBef>
                <a:spcPts val="600"/>
              </a:spcBef>
              <a:defRPr sz="2800"/>
            </a:pPr>
            <a:r>
              <a:t>Use if you hear wheezing</a:t>
            </a:r>
          </a:p>
          <a:p>
            <a:r>
              <a:t>Manage the pain (the single biggest challenge with these patients)</a:t>
            </a:r>
          </a:p>
          <a:p>
            <a:r>
              <a:t>IV Fluids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Sickle Cell Disease</a:t>
            </a:r>
          </a:p>
        </p:txBody>
      </p:sp>
      <p:sp>
        <p:nvSpPr>
          <p:cNvPr id="181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36042" indent="-336042" defTabSz="448055">
              <a:defRPr sz="3136"/>
            </a:pPr>
            <a:r>
              <a:t>Hemoglobin S is a poor O2 carrier and leads to structural compromise of RBC (sickling)</a:t>
            </a:r>
          </a:p>
          <a:p>
            <a:pPr marL="336042" indent="-336042" defTabSz="448055">
              <a:defRPr sz="3136"/>
            </a:pPr>
            <a:r>
              <a:t>RBCs only live 16 days</a:t>
            </a:r>
          </a:p>
          <a:p>
            <a:pPr marL="336042" indent="-336042" defTabSz="448055">
              <a:defRPr sz="3136"/>
            </a:pPr>
            <a:r>
              <a:t>Leads to:</a:t>
            </a:r>
          </a:p>
          <a:p>
            <a:pPr marL="728091" lvl="1" indent="-280035" defTabSz="448055">
              <a:spcBef>
                <a:spcPts val="600"/>
              </a:spcBef>
              <a:defRPr sz="2744"/>
            </a:pPr>
            <a:r>
              <a:t>Vasooclusive crisis</a:t>
            </a:r>
          </a:p>
          <a:p>
            <a:pPr marL="728091" lvl="1" indent="-280035" defTabSz="448055">
              <a:spcBef>
                <a:spcPts val="600"/>
              </a:spcBef>
              <a:defRPr sz="2744"/>
            </a:pPr>
            <a:r>
              <a:t>Aplastic Crisis (failure of bone marrow)</a:t>
            </a:r>
          </a:p>
          <a:p>
            <a:pPr marL="728091" lvl="1" indent="-280035" defTabSz="448055">
              <a:spcBef>
                <a:spcPts val="600"/>
              </a:spcBef>
              <a:defRPr sz="2744"/>
            </a:pPr>
            <a:r>
              <a:t>Hemolytic Crisis (massive RBC death)</a:t>
            </a:r>
          </a:p>
          <a:p>
            <a:pPr marL="728091" lvl="1" indent="-280035" defTabSz="448055">
              <a:spcBef>
                <a:spcPts val="600"/>
              </a:spcBef>
              <a:defRPr sz="2744"/>
            </a:pPr>
            <a:r>
              <a:t>Splenic Sequestration (autosplenectomy)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609440"/>
            <a:ext cx="8229600" cy="4507483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TextBox 2"/>
          <p:cNvSpPr/>
          <p:nvPr/>
        </p:nvSpPr>
        <p:spPr>
          <a:xfrm>
            <a:off x="705495" y="282238"/>
            <a:ext cx="7572314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r>
              <a:t>Some Pathophysiology…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Bleeding Disorders</a:t>
            </a:r>
          </a:p>
        </p:txBody>
      </p:sp>
      <p:sp>
        <p:nvSpPr>
          <p:cNvPr id="187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Most common are: Hemophilia A and B, factor deficiencies, and von Willebrand’s disease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Don’t worry about knowing these, worry about achieving hemostasis!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May be the underlying cause of nose bleeds, gum bleeds, hemarthrosis, excessive bruising, abnormal menstrual bleeding, any other abnormal bleeding </a:t>
            </a:r>
            <a:r>
              <a:rPr>
                <a:solidFill>
                  <a:srgbClr val="FF0000"/>
                </a:solidFill>
              </a:rPr>
              <a:t>(usually, platelet dysfunction manifests as petechiae and coag factors manifest as larger bleeds -&gt; hemarthrosis)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Thrombogenesis</a:t>
            </a:r>
          </a:p>
        </p:txBody>
      </p:sp>
      <p:pic>
        <p:nvPicPr>
          <p:cNvPr id="190" name="Content Placeholder 5" descr="Content Placeholder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3590" y="1600200"/>
            <a:ext cx="5896820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Clotting Disorders</a:t>
            </a:r>
          </a:p>
        </p:txBody>
      </p:sp>
      <p:pic>
        <p:nvPicPr>
          <p:cNvPr id="193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9593" y="1600200"/>
            <a:ext cx="5804814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Clotting Disorders</a:t>
            </a:r>
          </a:p>
        </p:txBody>
      </p:sp>
      <p:sp>
        <p:nvSpPr>
          <p:cNvPr id="196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Factor V Leiden, Prothrombin gene mutation, Protein C&amp;S deficiency, Amniotic Fluid Embolus, Disseminated Intravascular Coagulation, Heparin Induced Thrombocytopenia</a:t>
            </a:r>
          </a:p>
          <a:p>
            <a:r>
              <a:t>Underlying causes of DVT, PE, Stroke, Avascular Necrosis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You Are Dispatched</a:t>
            </a:r>
          </a:p>
        </p:txBody>
      </p:sp>
      <p:sp>
        <p:nvSpPr>
          <p:cNvPr id="121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600"/>
              </a:spcBef>
              <a:buSzTx/>
              <a:buNone/>
              <a:defRPr sz="2900"/>
            </a:pPr>
            <a:r>
              <a:t>UOA you see a 19yo pale, ill appearing man lying in bed, moaning, and clutching his abdomen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SzTx/>
              <a:buNone/>
              <a:defRPr sz="2900"/>
            </a:pPr>
            <a:endParaRPr/>
          </a:p>
          <a:p>
            <a:pPr marL="0" indent="0">
              <a:lnSpc>
                <a:spcPct val="80000"/>
              </a:lnSpc>
              <a:spcBef>
                <a:spcPts val="600"/>
              </a:spcBef>
              <a:buSzTx/>
              <a:buNone/>
              <a:defRPr sz="2900"/>
            </a:pPr>
            <a:r>
              <a:t>Mom is present and reports that several days ago he was complaining of “the flu”, which he described as fatigue, nausea, mild abdominal discomfort, and some urinary frequency.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SzTx/>
              <a:buNone/>
              <a:defRPr sz="2900"/>
            </a:pPr>
            <a:endParaRPr/>
          </a:p>
          <a:p>
            <a:pPr marL="0" indent="0">
              <a:lnSpc>
                <a:spcPct val="80000"/>
              </a:lnSpc>
              <a:spcBef>
                <a:spcPts val="600"/>
              </a:spcBef>
              <a:buSzTx/>
              <a:buNone/>
              <a:defRPr sz="2900"/>
            </a:pPr>
            <a:r>
              <a:t>The patient moans and localizes pain, but does not speak coherently.  You also notice a funny odor on the patient’s breath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Do You Do?</a:t>
            </a:r>
          </a:p>
        </p:txBody>
      </p:sp>
      <p:pic>
        <p:nvPicPr>
          <p:cNvPr id="124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rcRect t="17231" b="17231"/>
          <a:stretch>
            <a:fillRect/>
          </a:stretch>
        </p:blipFill>
        <p:spPr>
          <a:xfrm>
            <a:off x="457200" y="1600199"/>
            <a:ext cx="8229600" cy="4525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Do You Do?</a:t>
            </a:r>
          </a:p>
        </p:txBody>
      </p:sp>
      <p:sp>
        <p:nvSpPr>
          <p:cNvPr id="127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1) A…B…C…</a:t>
            </a:r>
          </a:p>
          <a:p>
            <a:pPr marL="0" indent="0">
              <a:buSzTx/>
              <a:buNone/>
            </a:pPr>
            <a:r>
              <a:t>2) A…B…C…</a:t>
            </a:r>
          </a:p>
          <a:p>
            <a:pPr marL="0" indent="0">
              <a:buSzTx/>
              <a:buNone/>
            </a:pPr>
            <a:r>
              <a:t>3) A…B…C…</a:t>
            </a:r>
          </a:p>
          <a:p>
            <a:pPr marL="0" indent="0">
              <a:buSzTx/>
              <a:buNone/>
            </a:pPr>
            <a:r>
              <a:t>4) Vital Signs</a:t>
            </a:r>
          </a:p>
          <a:p>
            <a:pPr marL="0" indent="0">
              <a:buSzTx/>
              <a:buNone/>
            </a:pPr>
            <a:r>
              <a:t>5) SAMPLE</a:t>
            </a:r>
          </a:p>
          <a:p>
            <a:pPr marL="0" indent="0">
              <a:buSzTx/>
              <a:buNone/>
            </a:pPr>
            <a:r>
              <a:t>6) Secondary Assessment</a:t>
            </a:r>
          </a:p>
        </p:txBody>
      </p:sp>
      <p:pic>
        <p:nvPicPr>
          <p:cNvPr id="128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2889" y="1417637"/>
            <a:ext cx="3293911" cy="49563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Secondary Assessment</a:t>
            </a:r>
          </a:p>
        </p:txBody>
      </p:sp>
      <p:sp>
        <p:nvSpPr>
          <p:cNvPr id="131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Head and Neck</a:t>
            </a:r>
          </a:p>
          <a:p>
            <a:r>
              <a:t>Lungs</a:t>
            </a:r>
          </a:p>
          <a:p>
            <a:r>
              <a:t>Cardiac</a:t>
            </a:r>
          </a:p>
          <a:p>
            <a:r>
              <a:t>Abdomen</a:t>
            </a:r>
          </a:p>
          <a:p>
            <a:r>
              <a:t>Neuro</a:t>
            </a:r>
          </a:p>
          <a:p>
            <a:r>
              <a:t>Skin</a:t>
            </a:r>
          </a:p>
          <a:p>
            <a:r>
              <a:t>…oh ya, the accucheck reads high…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Pathophysiology</a:t>
            </a:r>
          </a:p>
        </p:txBody>
      </p:sp>
      <p:pic>
        <p:nvPicPr>
          <p:cNvPr id="134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95622" y="1600200"/>
            <a:ext cx="3552756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</a:lvl1pPr>
          </a:lstStyle>
          <a:p>
            <a:r>
              <a:t>Type 1 Diabetes</a:t>
            </a:r>
          </a:p>
        </p:txBody>
      </p:sp>
      <p:sp>
        <p:nvSpPr>
          <p:cNvPr id="137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300"/>
              </a:spcBef>
            </a:pPr>
            <a:r>
              <a:t>Type 1 patients do not produce insulin.</a:t>
            </a:r>
          </a:p>
          <a:p>
            <a:pPr marL="742950" lvl="1" indent="-285750">
              <a:spcBef>
                <a:spcPts val="1100"/>
              </a:spcBef>
              <a:defRPr sz="2800"/>
            </a:pPr>
            <a:r>
              <a:t>Need daily injections of insulin</a:t>
            </a:r>
          </a:p>
          <a:p>
            <a:pPr marL="742950" lvl="1" indent="-285750">
              <a:spcBef>
                <a:spcPts val="1100"/>
              </a:spcBef>
              <a:defRPr sz="2800"/>
            </a:pPr>
            <a:r>
              <a:t>Typically develops during childhood</a:t>
            </a:r>
          </a:p>
          <a:p>
            <a:pPr marL="742950" lvl="1" indent="-285750">
              <a:spcBef>
                <a:spcPts val="1100"/>
              </a:spcBef>
              <a:defRPr sz="2800"/>
            </a:pPr>
            <a:r>
              <a:t>Patients more likely to have metabolic problems and organ damage</a:t>
            </a:r>
          </a:p>
          <a:p>
            <a:pPr marL="742950" lvl="1" indent="-285750">
              <a:spcBef>
                <a:spcPts val="1100"/>
              </a:spcBef>
              <a:defRPr sz="2800"/>
            </a:pPr>
            <a:r>
              <a:t>Considered an autoimmune problem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</a:lvl1pPr>
          </a:lstStyle>
          <a:p>
            <a:r>
              <a:t>Type 2 Diabetes</a:t>
            </a:r>
          </a:p>
        </p:txBody>
      </p:sp>
      <p:sp>
        <p:nvSpPr>
          <p:cNvPr id="140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300"/>
              </a:spcBef>
            </a:pPr>
            <a:r>
              <a:t>Type 2 patients produce inadequate amounts of insulin, or normal amount that does not function effectively.</a:t>
            </a:r>
          </a:p>
          <a:p>
            <a:pPr marL="742950" lvl="1" indent="-285750">
              <a:spcBef>
                <a:spcPts val="1100"/>
              </a:spcBef>
              <a:defRPr sz="2800"/>
            </a:pPr>
            <a:r>
              <a:t>Usually appears later in life</a:t>
            </a:r>
          </a:p>
          <a:p>
            <a:pPr marL="742950" lvl="1" indent="-285750">
              <a:spcBef>
                <a:spcPts val="1100"/>
              </a:spcBef>
              <a:defRPr sz="2800"/>
            </a:pPr>
            <a:r>
              <a:t>Treatment may be diet, exercise, oral medications, or insulin.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719</Words>
  <Application>Microsoft Office PowerPoint</Application>
  <PresentationFormat>On-screen Show (4:3)</PresentationFormat>
  <Paragraphs>120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Endocrine and Hematologic Emergencies</vt:lpstr>
      <vt:lpstr>Endocrine </vt:lpstr>
      <vt:lpstr>You Are Dispatched</vt:lpstr>
      <vt:lpstr>What Do You Do?</vt:lpstr>
      <vt:lpstr>What Do You Do?</vt:lpstr>
      <vt:lpstr>Secondary Assessment</vt:lpstr>
      <vt:lpstr>Pathophysiology</vt:lpstr>
      <vt:lpstr>Type 1 Diabetes</vt:lpstr>
      <vt:lpstr>Type 2 Diabetes</vt:lpstr>
      <vt:lpstr>The Classic Symptoms of Uncontrolled Diabetes</vt:lpstr>
      <vt:lpstr>“Fruity Breath”</vt:lpstr>
      <vt:lpstr>Hyperosmolar Hyperglycemic Nonketotic State</vt:lpstr>
      <vt:lpstr>Kussmaul Respirations</vt:lpstr>
      <vt:lpstr>Symptomatology for your Test [In Real Life the Lines are Blurred]</vt:lpstr>
      <vt:lpstr>Crisis</vt:lpstr>
      <vt:lpstr>Thyroid Storm</vt:lpstr>
      <vt:lpstr>Myxedema Coma</vt:lpstr>
      <vt:lpstr>You Are Dispatched…</vt:lpstr>
      <vt:lpstr>Acute Chest </vt:lpstr>
      <vt:lpstr>Symptoms of Acute Chest</vt:lpstr>
      <vt:lpstr>Treatment Options</vt:lpstr>
      <vt:lpstr>Sickle Cell Disease</vt:lpstr>
      <vt:lpstr>PowerPoint Presentation</vt:lpstr>
      <vt:lpstr>Bleeding Disorders</vt:lpstr>
      <vt:lpstr>Thrombogenesis</vt:lpstr>
      <vt:lpstr>Clotting Disorders</vt:lpstr>
      <vt:lpstr>Clotting Disorders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Endocrine and Hematologic Emergencies</dc:title>
  <dc:creator>Deanna Harper</dc:creator>
  <cp:lastModifiedBy>Deanna Harper</cp:lastModifiedBy>
  <cp:revision>1</cp:revision>
  <dcterms:modified xsi:type="dcterms:W3CDTF">2017-05-02T19:44:26Z</dcterms:modified>
</cp:coreProperties>
</file>