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notesSlides/notesSlide47.xml" ContentType="application/vnd.openxmlformats-officedocument.presentationml.notesSlide+xml"/>
  <Override PartName="/ppt/tags/tag2.xml" ContentType="application/vnd.openxmlformats-officedocument.presentationml.tags+xml"/>
  <Override PartName="/ppt/notesSlides/notesSlide48.xml" ContentType="application/vnd.openxmlformats-officedocument.presentationml.notesSlide+xml"/>
  <Override PartName="/ppt/tags/tag3.xml" ContentType="application/vnd.openxmlformats-officedocument.presentationml.tags+xml"/>
  <Override PartName="/ppt/notesSlides/notesSlide49.xml" ContentType="application/vnd.openxmlformats-officedocument.presentationml.notesSlide+xml"/>
  <Override PartName="/ppt/tags/tag4.xml" ContentType="application/vnd.openxmlformats-officedocument.presentationml.tags+xml"/>
  <Override PartName="/ppt/notesSlides/notesSlide50.xml" ContentType="application/vnd.openxmlformats-officedocument.presentationml.notesSlide+xml"/>
  <Override PartName="/ppt/tags/tag5.xml" ContentType="application/vnd.openxmlformats-officedocument.presentationml.tags+xml"/>
  <Override PartName="/ppt/notesSlides/notesSlide51.xml" ContentType="application/vnd.openxmlformats-officedocument.presentationml.notesSlide+xml"/>
  <Override PartName="/ppt/tags/tag6.xml" ContentType="application/vnd.openxmlformats-officedocument.presentationml.tags+xml"/>
  <Override PartName="/ppt/notesSlides/notesSlide52.xml" ContentType="application/vnd.openxmlformats-officedocument.presentationml.notesSlide+xml"/>
  <Override PartName="/ppt/tags/tag7.xml" ContentType="application/vnd.openxmlformats-officedocument.presentationml.tags+xml"/>
  <Override PartName="/ppt/notesSlides/notesSlide53.xml" ContentType="application/vnd.openxmlformats-officedocument.presentationml.notesSlide+xml"/>
  <Override PartName="/ppt/tags/tag8.xml" ContentType="application/vnd.openxmlformats-officedocument.presentationml.tags+xml"/>
  <Override PartName="/ppt/notesSlides/notesSlide54.xml" ContentType="application/vnd.openxmlformats-officedocument.presentationml.notesSlide+xml"/>
  <Override PartName="/ppt/tags/tag9.xml" ContentType="application/vnd.openxmlformats-officedocument.presentationml.tags+xml"/>
  <Override PartName="/ppt/notesSlides/notesSlide55.xml" ContentType="application/vnd.openxmlformats-officedocument.presentationml.notesSlide+xml"/>
  <Override PartName="/ppt/tags/tag10.xml" ContentType="application/vnd.openxmlformats-officedocument.presentationml.tags+xml"/>
  <Override PartName="/ppt/notesSlides/notesSlide56.xml" ContentType="application/vnd.openxmlformats-officedocument.presentationml.notesSlide+xml"/>
  <Override PartName="/ppt/tags/tag11.xml" ContentType="application/vnd.openxmlformats-officedocument.presentationml.tags+xml"/>
  <Override PartName="/ppt/notesSlides/notesSlide57.xml" ContentType="application/vnd.openxmlformats-officedocument.presentationml.notesSlide+xml"/>
  <Override PartName="/ppt/tags/tag12.xml" ContentType="application/vnd.openxmlformats-officedocument.presentationml.tags+xml"/>
  <Override PartName="/ppt/notesSlides/notesSlide58.xml" ContentType="application/vnd.openxmlformats-officedocument.presentationml.notesSlide+xml"/>
  <Override PartName="/ppt/tags/tag13.xml" ContentType="application/vnd.openxmlformats-officedocument.presentationml.tags+xml"/>
  <Override PartName="/ppt/notesSlides/notesSlide59.xml" ContentType="application/vnd.openxmlformats-officedocument.presentationml.notesSlide+xml"/>
  <Override PartName="/ppt/tags/tag14.xml" ContentType="application/vnd.openxmlformats-officedocument.presentationml.tags+xml"/>
  <Override PartName="/ppt/notesSlides/notesSlide60.xml" ContentType="application/vnd.openxmlformats-officedocument.presentationml.notesSlide+xml"/>
  <Override PartName="/ppt/tags/tag15.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662" r:id="rId2"/>
  </p:sldMasterIdLst>
  <p:notesMasterIdLst>
    <p:notesMasterId r:id="rId102"/>
  </p:notesMasterIdLst>
  <p:handoutMasterIdLst>
    <p:handoutMasterId r:id="rId103"/>
  </p:handoutMasterIdLst>
  <p:sldIdLst>
    <p:sldId id="438" r:id="rId3"/>
    <p:sldId id="712" r:id="rId4"/>
    <p:sldId id="707" r:id="rId5"/>
    <p:sldId id="704" r:id="rId6"/>
    <p:sldId id="531" r:id="rId7"/>
    <p:sldId id="633" r:id="rId8"/>
    <p:sldId id="711" r:id="rId9"/>
    <p:sldId id="629" r:id="rId10"/>
    <p:sldId id="628" r:id="rId11"/>
    <p:sldId id="627" r:id="rId12"/>
    <p:sldId id="635" r:id="rId13"/>
    <p:sldId id="637" r:id="rId14"/>
    <p:sldId id="735" r:id="rId15"/>
    <p:sldId id="638" r:id="rId16"/>
    <p:sldId id="639" r:id="rId17"/>
    <p:sldId id="640" r:id="rId18"/>
    <p:sldId id="644" r:id="rId19"/>
    <p:sldId id="642" r:id="rId20"/>
    <p:sldId id="645" r:id="rId21"/>
    <p:sldId id="646" r:id="rId22"/>
    <p:sldId id="647" r:id="rId23"/>
    <p:sldId id="648" r:id="rId24"/>
    <p:sldId id="650" r:id="rId25"/>
    <p:sldId id="649" r:id="rId26"/>
    <p:sldId id="692" r:id="rId27"/>
    <p:sldId id="652" r:id="rId28"/>
    <p:sldId id="723" r:id="rId29"/>
    <p:sldId id="747" r:id="rId30"/>
    <p:sldId id="748" r:id="rId31"/>
    <p:sldId id="729" r:id="rId32"/>
    <p:sldId id="726" r:id="rId33"/>
    <p:sldId id="728" r:id="rId34"/>
    <p:sldId id="725" r:id="rId35"/>
    <p:sldId id="727" r:id="rId36"/>
    <p:sldId id="657" r:id="rId37"/>
    <p:sldId id="651" r:id="rId38"/>
    <p:sldId id="653" r:id="rId39"/>
    <p:sldId id="709" r:id="rId40"/>
    <p:sldId id="733" r:id="rId41"/>
    <p:sldId id="654" r:id="rId42"/>
    <p:sldId id="655" r:id="rId43"/>
    <p:sldId id="731" r:id="rId44"/>
    <p:sldId id="732" r:id="rId45"/>
    <p:sldId id="656" r:id="rId46"/>
    <p:sldId id="658" r:id="rId47"/>
    <p:sldId id="734" r:id="rId48"/>
    <p:sldId id="661" r:id="rId49"/>
    <p:sldId id="662" r:id="rId50"/>
    <p:sldId id="663" r:id="rId51"/>
    <p:sldId id="664" r:id="rId52"/>
    <p:sldId id="665" r:id="rId53"/>
    <p:sldId id="666" r:id="rId54"/>
    <p:sldId id="683" r:id="rId55"/>
    <p:sldId id="684" r:id="rId56"/>
    <p:sldId id="667" r:id="rId57"/>
    <p:sldId id="668" r:id="rId58"/>
    <p:sldId id="669" r:id="rId59"/>
    <p:sldId id="670" r:id="rId60"/>
    <p:sldId id="671" r:id="rId61"/>
    <p:sldId id="679" r:id="rId62"/>
    <p:sldId id="678" r:id="rId63"/>
    <p:sldId id="708" r:id="rId64"/>
    <p:sldId id="659" r:id="rId65"/>
    <p:sldId id="744" r:id="rId66"/>
    <p:sldId id="694" r:id="rId67"/>
    <p:sldId id="573" r:id="rId68"/>
    <p:sldId id="575" r:id="rId69"/>
    <p:sldId id="576" r:id="rId70"/>
    <p:sldId id="578" r:id="rId71"/>
    <p:sldId id="574" r:id="rId72"/>
    <p:sldId id="562" r:id="rId73"/>
    <p:sldId id="563" r:id="rId74"/>
    <p:sldId id="557" r:id="rId75"/>
    <p:sldId id="540" r:id="rId76"/>
    <p:sldId id="558" r:id="rId77"/>
    <p:sldId id="553" r:id="rId78"/>
    <p:sldId id="556" r:id="rId79"/>
    <p:sldId id="550" r:id="rId80"/>
    <p:sldId id="560" r:id="rId81"/>
    <p:sldId id="746" r:id="rId82"/>
    <p:sldId id="620" r:id="rId83"/>
    <p:sldId id="701" r:id="rId84"/>
    <p:sldId id="695" r:id="rId85"/>
    <p:sldId id="700" r:id="rId86"/>
    <p:sldId id="698" r:id="rId87"/>
    <p:sldId id="621" r:id="rId88"/>
    <p:sldId id="702" r:id="rId89"/>
    <p:sldId id="696" r:id="rId90"/>
    <p:sldId id="745" r:id="rId91"/>
    <p:sldId id="736" r:id="rId92"/>
    <p:sldId id="737" r:id="rId93"/>
    <p:sldId id="738" r:id="rId94"/>
    <p:sldId id="739" r:id="rId95"/>
    <p:sldId id="740" r:id="rId96"/>
    <p:sldId id="741" r:id="rId97"/>
    <p:sldId id="742" r:id="rId98"/>
    <p:sldId id="743" r:id="rId99"/>
    <p:sldId id="722" r:id="rId100"/>
    <p:sldId id="522" r:id="rId101"/>
  </p:sldIdLst>
  <p:sldSz cx="9144000" cy="6858000" type="screen4x3"/>
  <p:notesSz cx="6985000" cy="9283700"/>
  <p:defaultTextStyle>
    <a:defPPr>
      <a:defRPr lang="en-US"/>
    </a:defPPr>
    <a:lvl1pPr algn="l" rtl="0" eaLnBrk="0" fontAlgn="base" hangingPunct="0">
      <a:spcBef>
        <a:spcPct val="0"/>
      </a:spcBef>
      <a:spcAft>
        <a:spcPct val="0"/>
      </a:spcAft>
      <a:defRPr sz="2400" kern="1200">
        <a:solidFill>
          <a:schemeClr val="bg1"/>
        </a:solidFill>
        <a:effectLst>
          <a:outerShdw blurRad="38100" dist="38100" dir="2700000" algn="tl">
            <a:srgbClr val="000000">
              <a:alpha val="43137"/>
            </a:srgbClr>
          </a:outerShdw>
        </a:effectLst>
        <a:latin typeface="VAGRounded BT" pitchFamily="34" charset="0"/>
        <a:ea typeface="+mn-ea"/>
        <a:cs typeface="+mn-cs"/>
      </a:defRPr>
    </a:lvl1pPr>
    <a:lvl2pPr marL="457200" algn="l" rtl="0" eaLnBrk="0" fontAlgn="base" hangingPunct="0">
      <a:spcBef>
        <a:spcPct val="0"/>
      </a:spcBef>
      <a:spcAft>
        <a:spcPct val="0"/>
      </a:spcAft>
      <a:defRPr sz="2400" kern="1200">
        <a:solidFill>
          <a:schemeClr val="bg1"/>
        </a:solidFill>
        <a:effectLst>
          <a:outerShdw blurRad="38100" dist="38100" dir="2700000" algn="tl">
            <a:srgbClr val="000000">
              <a:alpha val="43137"/>
            </a:srgbClr>
          </a:outerShdw>
        </a:effectLst>
        <a:latin typeface="VAGRounded BT" pitchFamily="34" charset="0"/>
        <a:ea typeface="+mn-ea"/>
        <a:cs typeface="+mn-cs"/>
      </a:defRPr>
    </a:lvl2pPr>
    <a:lvl3pPr marL="914400" algn="l" rtl="0" eaLnBrk="0" fontAlgn="base" hangingPunct="0">
      <a:spcBef>
        <a:spcPct val="0"/>
      </a:spcBef>
      <a:spcAft>
        <a:spcPct val="0"/>
      </a:spcAft>
      <a:defRPr sz="2400" kern="1200">
        <a:solidFill>
          <a:schemeClr val="bg1"/>
        </a:solidFill>
        <a:effectLst>
          <a:outerShdw blurRad="38100" dist="38100" dir="2700000" algn="tl">
            <a:srgbClr val="000000">
              <a:alpha val="43137"/>
            </a:srgbClr>
          </a:outerShdw>
        </a:effectLst>
        <a:latin typeface="VAGRounded BT" pitchFamily="34" charset="0"/>
        <a:ea typeface="+mn-ea"/>
        <a:cs typeface="+mn-cs"/>
      </a:defRPr>
    </a:lvl3pPr>
    <a:lvl4pPr marL="1371600" algn="l" rtl="0" eaLnBrk="0" fontAlgn="base" hangingPunct="0">
      <a:spcBef>
        <a:spcPct val="0"/>
      </a:spcBef>
      <a:spcAft>
        <a:spcPct val="0"/>
      </a:spcAft>
      <a:defRPr sz="2400" kern="1200">
        <a:solidFill>
          <a:schemeClr val="bg1"/>
        </a:solidFill>
        <a:effectLst>
          <a:outerShdw blurRad="38100" dist="38100" dir="2700000" algn="tl">
            <a:srgbClr val="000000">
              <a:alpha val="43137"/>
            </a:srgbClr>
          </a:outerShdw>
        </a:effectLst>
        <a:latin typeface="VAGRounded BT" pitchFamily="34" charset="0"/>
        <a:ea typeface="+mn-ea"/>
        <a:cs typeface="+mn-cs"/>
      </a:defRPr>
    </a:lvl4pPr>
    <a:lvl5pPr marL="1828800" algn="l" rtl="0" eaLnBrk="0" fontAlgn="base" hangingPunct="0">
      <a:spcBef>
        <a:spcPct val="0"/>
      </a:spcBef>
      <a:spcAft>
        <a:spcPct val="0"/>
      </a:spcAft>
      <a:defRPr sz="2400" kern="1200">
        <a:solidFill>
          <a:schemeClr val="bg1"/>
        </a:solidFill>
        <a:effectLst>
          <a:outerShdw blurRad="38100" dist="38100" dir="2700000" algn="tl">
            <a:srgbClr val="000000">
              <a:alpha val="43137"/>
            </a:srgbClr>
          </a:outerShdw>
        </a:effectLst>
        <a:latin typeface="VAGRounded BT" pitchFamily="34" charset="0"/>
        <a:ea typeface="+mn-ea"/>
        <a:cs typeface="+mn-cs"/>
      </a:defRPr>
    </a:lvl5pPr>
    <a:lvl6pPr marL="2286000" algn="l" defTabSz="914400" rtl="0" eaLnBrk="1" latinLnBrk="0" hangingPunct="1">
      <a:defRPr sz="2400" kern="1200">
        <a:solidFill>
          <a:schemeClr val="bg1"/>
        </a:solidFill>
        <a:effectLst>
          <a:outerShdw blurRad="38100" dist="38100" dir="2700000" algn="tl">
            <a:srgbClr val="000000">
              <a:alpha val="43137"/>
            </a:srgbClr>
          </a:outerShdw>
        </a:effectLst>
        <a:latin typeface="VAGRounded BT" pitchFamily="34" charset="0"/>
        <a:ea typeface="+mn-ea"/>
        <a:cs typeface="+mn-cs"/>
      </a:defRPr>
    </a:lvl6pPr>
    <a:lvl7pPr marL="2743200" algn="l" defTabSz="914400" rtl="0" eaLnBrk="1" latinLnBrk="0" hangingPunct="1">
      <a:defRPr sz="2400" kern="1200">
        <a:solidFill>
          <a:schemeClr val="bg1"/>
        </a:solidFill>
        <a:effectLst>
          <a:outerShdw blurRad="38100" dist="38100" dir="2700000" algn="tl">
            <a:srgbClr val="000000">
              <a:alpha val="43137"/>
            </a:srgbClr>
          </a:outerShdw>
        </a:effectLst>
        <a:latin typeface="VAGRounded BT" pitchFamily="34" charset="0"/>
        <a:ea typeface="+mn-ea"/>
        <a:cs typeface="+mn-cs"/>
      </a:defRPr>
    </a:lvl7pPr>
    <a:lvl8pPr marL="3200400" algn="l" defTabSz="914400" rtl="0" eaLnBrk="1" latinLnBrk="0" hangingPunct="1">
      <a:defRPr sz="2400" kern="1200">
        <a:solidFill>
          <a:schemeClr val="bg1"/>
        </a:solidFill>
        <a:effectLst>
          <a:outerShdw blurRad="38100" dist="38100" dir="2700000" algn="tl">
            <a:srgbClr val="000000">
              <a:alpha val="43137"/>
            </a:srgbClr>
          </a:outerShdw>
        </a:effectLst>
        <a:latin typeface="VAGRounded BT" pitchFamily="34" charset="0"/>
        <a:ea typeface="+mn-ea"/>
        <a:cs typeface="+mn-cs"/>
      </a:defRPr>
    </a:lvl8pPr>
    <a:lvl9pPr marL="3657600" algn="l" defTabSz="914400" rtl="0" eaLnBrk="1" latinLnBrk="0" hangingPunct="1">
      <a:defRPr sz="2400" kern="1200">
        <a:solidFill>
          <a:schemeClr val="bg1"/>
        </a:solidFill>
        <a:effectLst>
          <a:outerShdw blurRad="38100" dist="38100" dir="2700000" algn="tl">
            <a:srgbClr val="000000">
              <a:alpha val="43137"/>
            </a:srgbClr>
          </a:outerShdw>
        </a:effectLst>
        <a:latin typeface="VAGRounded BT" pitchFamily="34" charset="0"/>
        <a:ea typeface="+mn-ea"/>
        <a:cs typeface="+mn-cs"/>
      </a:defRPr>
    </a:lvl9pPr>
  </p:defaultTextStyle>
  <p:extLst>
    <p:ext uri="{EFAFB233-063F-42B5-8137-9DF3F51BA10A}">
      <p15:sldGuideLst xmlns:p15="http://schemas.microsoft.com/office/powerpoint/2012/main">
        <p15:guide id="1" orient="horz" pos="1104">
          <p15:clr>
            <a:srgbClr val="A4A3A4"/>
          </p15:clr>
        </p15:guide>
        <p15:guide id="2" pos="1164">
          <p15:clr>
            <a:srgbClr val="A4A3A4"/>
          </p15:clr>
        </p15:guide>
      </p15:sldGuideLst>
    </p:ext>
    <p:ext uri="{2D200454-40CA-4A62-9FC3-DE9A4176ACB9}">
      <p15:notesGuideLst xmlns:p15="http://schemas.microsoft.com/office/powerpoint/2012/main">
        <p15:guide id="1" orient="horz" pos="2923">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66FF33"/>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8" autoAdjust="0"/>
    <p:restoredTop sz="74343" autoAdjust="0"/>
  </p:normalViewPr>
  <p:slideViewPr>
    <p:cSldViewPr snapToGrid="0">
      <p:cViewPr varScale="1">
        <p:scale>
          <a:sx n="71" d="100"/>
          <a:sy n="71" d="100"/>
        </p:scale>
        <p:origin x="2336" y="168"/>
      </p:cViewPr>
      <p:guideLst>
        <p:guide orient="horz" pos="1104"/>
        <p:guide pos="1164"/>
      </p:guideLst>
    </p:cSldViewPr>
  </p:slideViewPr>
  <p:outlineViewPr>
    <p:cViewPr>
      <p:scale>
        <a:sx n="33" d="100"/>
        <a:sy n="33" d="100"/>
      </p:scale>
      <p:origin x="0" y="21144"/>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48" d="100"/>
          <a:sy n="48" d="100"/>
        </p:scale>
        <p:origin x="-1373" y="-62"/>
      </p:cViewPr>
      <p:guideLst>
        <p:guide orient="horz" pos="2923"/>
        <p:guide pos="220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notesMaster" Target="notesMasters/notesMaster1.xml"/><Relationship Id="rId103" Type="http://schemas.openxmlformats.org/officeDocument/2006/relationships/handoutMaster" Target="handoutMasters/handoutMaster1.xml"/><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30480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solidFill>
                  <a:schemeClr val="tx1"/>
                </a:solidFill>
                <a:effectLst>
                  <a:outerShdw blurRad="38100" dist="38100" dir="2700000" algn="tl">
                    <a:srgbClr val="C0C0C0"/>
                  </a:outerShdw>
                </a:effectLst>
                <a:latin typeface="Arial" charset="0"/>
              </a:defRPr>
            </a:lvl1pPr>
          </a:lstStyle>
          <a:p>
            <a:pPr>
              <a:defRPr/>
            </a:pPr>
            <a:endParaRPr lang="en-US" altLang="en-US"/>
          </a:p>
        </p:txBody>
      </p:sp>
      <p:sp>
        <p:nvSpPr>
          <p:cNvPr id="62467" name="Rectangle 3"/>
          <p:cNvSpPr>
            <a:spLocks noGrp="1" noChangeArrowheads="1"/>
          </p:cNvSpPr>
          <p:nvPr>
            <p:ph type="dt" sz="quarter" idx="1"/>
          </p:nvPr>
        </p:nvSpPr>
        <p:spPr bwMode="auto">
          <a:xfrm>
            <a:off x="3962400" y="0"/>
            <a:ext cx="30480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solidFill>
                  <a:schemeClr val="tx1"/>
                </a:solidFill>
                <a:effectLst>
                  <a:outerShdw blurRad="38100" dist="38100" dir="2700000" algn="tl">
                    <a:srgbClr val="C0C0C0"/>
                  </a:outerShdw>
                </a:effectLst>
                <a:latin typeface="Arial" charset="0"/>
              </a:defRPr>
            </a:lvl1pPr>
          </a:lstStyle>
          <a:p>
            <a:pPr>
              <a:defRPr/>
            </a:pPr>
            <a:endParaRPr lang="en-US" altLang="en-US"/>
          </a:p>
        </p:txBody>
      </p:sp>
      <p:sp>
        <p:nvSpPr>
          <p:cNvPr id="62468" name="Rectangle 4"/>
          <p:cNvSpPr>
            <a:spLocks noGrp="1" noChangeArrowheads="1"/>
          </p:cNvSpPr>
          <p:nvPr>
            <p:ph type="ftr" sz="quarter" idx="2"/>
          </p:nvPr>
        </p:nvSpPr>
        <p:spPr bwMode="auto">
          <a:xfrm>
            <a:off x="0" y="8840788"/>
            <a:ext cx="30480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solidFill>
                  <a:schemeClr val="tx1"/>
                </a:solidFill>
                <a:effectLst>
                  <a:outerShdw blurRad="38100" dist="38100" dir="2700000" algn="tl">
                    <a:srgbClr val="C0C0C0"/>
                  </a:outerShdw>
                </a:effectLst>
                <a:latin typeface="Arial" charset="0"/>
              </a:defRPr>
            </a:lvl1pPr>
          </a:lstStyle>
          <a:p>
            <a:pPr>
              <a:defRPr/>
            </a:pPr>
            <a:endParaRPr lang="en-US" altLang="en-US"/>
          </a:p>
        </p:txBody>
      </p:sp>
      <p:sp>
        <p:nvSpPr>
          <p:cNvPr id="62469" name="Rectangle 5"/>
          <p:cNvSpPr>
            <a:spLocks noGrp="1" noChangeArrowheads="1"/>
          </p:cNvSpPr>
          <p:nvPr>
            <p:ph type="sldNum" sz="quarter" idx="3"/>
          </p:nvPr>
        </p:nvSpPr>
        <p:spPr bwMode="auto">
          <a:xfrm>
            <a:off x="3962400" y="8840788"/>
            <a:ext cx="30480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solidFill>
                  <a:schemeClr val="tx1"/>
                </a:solidFill>
                <a:effectLst>
                  <a:outerShdw blurRad="38100" dist="38100" dir="2700000" algn="tl">
                    <a:srgbClr val="C0C0C0"/>
                  </a:outerShdw>
                </a:effectLst>
                <a:latin typeface="Arial" charset="0"/>
              </a:defRPr>
            </a:lvl1pPr>
          </a:lstStyle>
          <a:p>
            <a:pPr>
              <a:defRPr/>
            </a:pPr>
            <a:fld id="{0C909C8B-076E-4C49-BF25-7B9B8E6C54C9}" type="slidenum">
              <a:rPr lang="en-US" altLang="en-US"/>
              <a:pPr>
                <a:defRPr/>
              </a:pPr>
              <a:t>‹#›</a:t>
            </a:fld>
            <a:endParaRPr lang="en-US" altLang="en-US"/>
          </a:p>
        </p:txBody>
      </p:sp>
    </p:spTree>
    <p:extLst>
      <p:ext uri="{BB962C8B-B14F-4D97-AF65-F5344CB8AC3E}">
        <p14:creationId xmlns:p14="http://schemas.microsoft.com/office/powerpoint/2010/main" val="1051998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7701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xfrm>
            <a:off x="1130300" y="685800"/>
            <a:ext cx="4673600" cy="35052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1379" name="Rectangle 3"/>
          <p:cNvSpPr>
            <a:spLocks noGrp="1" noChangeArrowheads="1"/>
          </p:cNvSpPr>
          <p:nvPr>
            <p:ph type="body" idx="1"/>
          </p:nvPr>
        </p:nvSpPr>
        <p:spPr bwMode="auto">
          <a:xfrm>
            <a:off x="914400" y="4419600"/>
            <a:ext cx="5105400" cy="4192588"/>
          </a:xfrm>
          <a:prstGeom prst="rect">
            <a:avLst/>
          </a:prstGeo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059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161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Local medical helicopter control contacts FEMA-NDMS IST</a:t>
            </a:r>
          </a:p>
          <a:p>
            <a:r>
              <a:rPr lang="en-US" altLang="en-US" sz="2000" dirty="0" smtClean="0"/>
              <a:t>Helicopter control authorized to transport team to area; backup Sea King helicopter for final insertion if needed</a:t>
            </a:r>
          </a:p>
          <a:p>
            <a:r>
              <a:rPr lang="en-US" altLang="en-US" sz="2000" dirty="0" smtClean="0"/>
              <a:t>8 people</a:t>
            </a:r>
          </a:p>
          <a:p>
            <a:r>
              <a:rPr lang="en-US" altLang="en-US" sz="2000" dirty="0" smtClean="0"/>
              <a:t>each with 70 lbs. of gear, no more</a:t>
            </a:r>
          </a:p>
          <a:p>
            <a:r>
              <a:rPr lang="en-US" altLang="en-US" sz="2000" dirty="0" smtClean="0"/>
              <a:t>will be dropped at the LZ 3 miles from hospital</a:t>
            </a:r>
          </a:p>
          <a:p>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4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What will happen if you show up and say “I need a place to stay, food, water, and a hot shower?”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p:cNvSpPr>
          <p:nvPr>
            <p:ph type="sldImg"/>
          </p:nvPr>
        </p:nvSpPr>
        <p:spPr bwMode="auto">
          <a:xfrm>
            <a:off x="1171575" y="695325"/>
            <a:ext cx="4641850" cy="34813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xfrm>
            <a:off x="698500" y="4410075"/>
            <a:ext cx="5588000"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469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Who provides these? </a:t>
            </a:r>
          </a:p>
          <a:p>
            <a:r>
              <a:rPr lang="en-US" altLang="en-US" sz="2000" dirty="0" smtClean="0"/>
              <a:t>Helicopter service?</a:t>
            </a:r>
          </a:p>
          <a:p>
            <a:r>
              <a:rPr lang="en-US" altLang="en-US" sz="2000" dirty="0" smtClean="0"/>
              <a:t>Your hospital?</a:t>
            </a:r>
          </a:p>
          <a:p>
            <a:r>
              <a:rPr lang="en-US" altLang="en-US" sz="2000" dirty="0" smtClean="0"/>
              <a:t>Good Samaritan Hospital?</a:t>
            </a:r>
          </a:p>
          <a:p>
            <a:r>
              <a:rPr lang="en-US" altLang="en-US" sz="2000" dirty="0" smtClean="0"/>
              <a:t>West Islip?</a:t>
            </a:r>
          </a:p>
          <a:p>
            <a:r>
              <a:rPr lang="en-US" altLang="en-US" sz="2000" dirty="0" smtClean="0"/>
              <a:t>State of New York?</a:t>
            </a:r>
          </a:p>
          <a:p>
            <a:r>
              <a:rPr lang="en-US" altLang="en-US" sz="2000" dirty="0" smtClean="0"/>
              <a:t>FEMA?</a:t>
            </a:r>
          </a:p>
          <a:p>
            <a:r>
              <a:rPr lang="en-US" altLang="en-US" sz="2000" dirty="0" smtClean="0"/>
              <a:t>NDMS?</a:t>
            </a:r>
          </a:p>
          <a:p>
            <a:r>
              <a:rPr lang="en-US" altLang="en-US" sz="2000" dirty="0" smtClean="0"/>
              <a:t>You?</a:t>
            </a:r>
          </a:p>
          <a:p>
            <a:endParaRPr lang="en-US" altLang="en-US" dirty="0" smtClean="0"/>
          </a:p>
          <a:p>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571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You have narcotics. They know this, even if it’s not true. They will come and get them.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673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878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981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083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185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88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390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493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595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1"/>
            <a:r>
              <a:rPr lang="en-US" altLang="en-US" smtClean="0"/>
              <a:t>(NOT navigation)</a:t>
            </a:r>
          </a:p>
          <a:p>
            <a:pPr lvl="1"/>
            <a:r>
              <a:rPr lang="en-US" altLang="en-US" smtClean="0"/>
              <a:t>requires 12V car power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697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Map, compass, handheld GPS with spare batteries (again, directions more than navigation), laptop with 12V and 110V power supplies, USB GPS, Street Atlas (aircard and Google Maps, Traffic.com, Texas DOT during Gustav and Ike)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902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Download Map Tiles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902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Download Map Tiles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902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Download Map Tiles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342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85800" lvl="1" indent="-228600"/>
            <a:r>
              <a:rPr lang="en-US" altLang="en-US" sz="2000" dirty="0" smtClean="0"/>
              <a:t>Dispatchers will hear of the disaster and send emergency response units to the scene. </a:t>
            </a:r>
          </a:p>
          <a:p>
            <a:pPr marL="685800" lvl="1" indent="-228600"/>
            <a:r>
              <a:rPr lang="en-US" altLang="en-US" sz="2000" dirty="0" smtClean="0"/>
              <a:t>Trained emergency personnel will carry out field search and rescue. </a:t>
            </a:r>
          </a:p>
          <a:p>
            <a:pPr marL="685800" lvl="1" indent="-228600"/>
            <a:r>
              <a:rPr lang="en-US" altLang="en-US" sz="2000" dirty="0" smtClean="0"/>
              <a:t>Trained emergency medical services personnel will carry out triage, provide first aid or stabilizing medical care, and--if necessary--decontaminate casualties before patient transport. </a:t>
            </a:r>
          </a:p>
          <a:p>
            <a:pPr marL="685800" lvl="1" indent="-228600"/>
            <a:r>
              <a:rPr lang="en-US" altLang="en-US" sz="2000" dirty="0" smtClean="0"/>
              <a:t>Casualties will be transported to hospitals by ambulance. </a:t>
            </a:r>
          </a:p>
          <a:p>
            <a:pPr marL="685800" lvl="1" indent="-228600"/>
            <a:r>
              <a:rPr lang="en-US" altLang="en-US" sz="2000" dirty="0" smtClean="0"/>
              <a:t>Casualties will be transported to hospitals appropriate for their needs and in such a manner that no hospitals receive a disproportionate number. </a:t>
            </a:r>
          </a:p>
          <a:p>
            <a:pPr marL="685800" lvl="1" indent="-228600"/>
            <a:r>
              <a:rPr lang="en-US" altLang="en-US" sz="2000" dirty="0" smtClean="0"/>
              <a:t>Authorities at the scene will ensure that area hospitals are promptly notified of the disaster and the numbers, types, and severities of casualties to be transported to them. </a:t>
            </a:r>
          </a:p>
          <a:p>
            <a:pPr marL="685800" lvl="1" indent="-228600"/>
            <a:r>
              <a:rPr lang="en-US" altLang="en-US" sz="2000" dirty="0" smtClean="0"/>
              <a:t>The most serious casualties will be the first to be transported to hospitals. </a:t>
            </a:r>
          </a:p>
          <a:p>
            <a:pPr marL="685800" lvl="1" indent="-228600"/>
            <a:r>
              <a:rPr lang="en-US" altLang="en-US" sz="2000" dirty="0" smtClean="0"/>
              <a:t>Auf der Heide, E. (2006). "The importance of evidence-based disaster planning." </a:t>
            </a:r>
            <a:r>
              <a:rPr lang="en-US" altLang="en-US" sz="2000" u="sng" dirty="0" smtClean="0"/>
              <a:t>Ann </a:t>
            </a:r>
            <a:r>
              <a:rPr lang="en-US" altLang="en-US" sz="2000" u="sng" dirty="0" err="1" smtClean="0"/>
              <a:t>Emerg</a:t>
            </a:r>
            <a:r>
              <a:rPr lang="en-US" altLang="en-US" sz="2000" u="sng" dirty="0" smtClean="0"/>
              <a:t> Med</a:t>
            </a:r>
            <a:r>
              <a:rPr lang="en-US" altLang="en-US" sz="2000" dirty="0" smtClean="0"/>
              <a:t> 47(1): 34-49.</a:t>
            </a:r>
          </a:p>
          <a:p>
            <a:pPr marL="228600" indent="-228600"/>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107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Download Map Tiles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209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Motorola P400 cellphone charger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2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414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See my SAR Equipment list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517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Motorola P400 cellphone charger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800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Travel can be dangerous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619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If part of a military or Federal team, can assume (usually) some support. Not so if you’re by yourselves.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721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Standard lightweight personal backpacking gear is good.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824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handheld flashlights are nearly useless when traveling or doing medical care: recommend Petzl Tikka XP 2 ($40)</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p:cNvSpPr>
          <p:nvPr>
            <p:ph type="sldImg"/>
          </p:nvPr>
        </p:nvSpPr>
        <p:spPr bwMode="auto">
          <a:xfrm>
            <a:off x="1171575" y="695325"/>
            <a:ext cx="4641850" cy="34813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xfrm>
            <a:off x="698500" y="4410075"/>
            <a:ext cx="5588000"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dirty="0" smtClean="0"/>
              <a:t>NDMS Disaster Medical Assistance Team cache.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445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many well-intentioned clinicians and health care organizations simply self-deployed and traveled to Louisiana, where their arrival compounded the overall disorganization of the effort to provide health care</a:t>
            </a:r>
          </a:p>
          <a:p>
            <a:pPr>
              <a:lnSpc>
                <a:spcPct val="90000"/>
              </a:lnSpc>
            </a:pPr>
            <a:r>
              <a:rPr lang="en-US" altLang="en-US" sz="2000" dirty="0" smtClean="0"/>
              <a:t>Every one of them wanted and expected to save lives and alleviate suffering, but it was still logistically impossible for them to use their skills in the way they expected. Clearly, there was a disconnect between the aspirations of the army of volunteers and the actual needs of the victims of Hurricane Katrina.</a:t>
            </a:r>
          </a:p>
          <a:p>
            <a:pPr>
              <a:lnSpc>
                <a:spcPct val="90000"/>
              </a:lnSpc>
            </a:pPr>
            <a:r>
              <a:rPr lang="en-US" altLang="en-US" sz="2000" dirty="0" smtClean="0"/>
              <a:t>	In the immediate aftermath of a disaster involving large, displaced populations, doctors, as difficult as it might be to accept, are one of the least useful commodities. The first priorities, standards in the developing world, are security and safety for the population, then water, sanitation, food, and shelter. Once the humanitarian-aid staff is safe from danger, the most effective way to save lives is to ensure the availability of clean water, secure a place for bodily wastes away from the water supply, and then vaccinate every child younger than 15 against measles. Only after these needs have been addressed can curative care become operational.</a:t>
            </a:r>
          </a:p>
          <a:p>
            <a:pPr>
              <a:lnSpc>
                <a:spcPct val="90000"/>
              </a:lnSpc>
            </a:pPr>
            <a:r>
              <a:rPr lang="en-US" altLang="en-US" sz="2000" dirty="0" smtClean="0"/>
              <a:t>Cranmer HH. Hurricane Katrina. Volunteer work--logistics first. N </a:t>
            </a:r>
            <a:r>
              <a:rPr lang="en-US" altLang="en-US" sz="2000" dirty="0" err="1" smtClean="0"/>
              <a:t>Engl</a:t>
            </a:r>
            <a:r>
              <a:rPr lang="en-US" altLang="en-US" sz="2000" dirty="0" smtClean="0"/>
              <a:t> J Med 2005;353:1541-4.</a:t>
            </a:r>
          </a:p>
          <a:p>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029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DMATs are full field ED-in-a-tent; but if responding as a small team, will likely provide care at a field or regular hospital; depend on logistics folks to work on the right supplies and equipment.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131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p:cNvSpPr>
          <p:nvPr>
            <p:ph type="sldImg"/>
          </p:nvPr>
        </p:nvSpPr>
        <p:spPr bwMode="auto">
          <a:xfrm>
            <a:off x="1171575" y="695325"/>
            <a:ext cx="4641850" cy="34813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xfrm>
            <a:off x="698500" y="4410075"/>
            <a:ext cx="5588000"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dirty="0" smtClean="0"/>
              <a:t>But the</a:t>
            </a:r>
            <a:r>
              <a:rPr lang="en-US" altLang="en-US" sz="2000" baseline="0" dirty="0" smtClean="0"/>
              <a:t> </a:t>
            </a:r>
            <a:r>
              <a:rPr lang="en-US" altLang="en-US" sz="2000" dirty="0" smtClean="0"/>
              <a:t>DMAT cache included a Mobile Medical Kit. It fills three of these boxes.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p:cNvSpPr>
          <p:nvPr>
            <p:ph type="sldImg"/>
          </p:nvPr>
        </p:nvSpPr>
        <p:spPr bwMode="auto">
          <a:xfrm>
            <a:off x="1171575" y="695325"/>
            <a:ext cx="4641850" cy="34813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xfrm>
            <a:off x="698500" y="4410075"/>
            <a:ext cx="5588000"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dirty="0" smtClean="0"/>
              <a:t>It has some ALS stuff, but it has packs full of eyedrops, eardrops, pills, creams and the like. Perfect for Force Protection. They discontinued it but I hope it re-emerges.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438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541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p:cNvSpPr>
          <p:nvPr>
            <p:ph type="sldImg"/>
          </p:nvPr>
        </p:nvSpPr>
        <p:spPr bwMode="auto">
          <a:xfrm>
            <a:off x="1171575" y="695325"/>
            <a:ext cx="4641850" cy="34813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xfrm>
            <a:off x="698500" y="4410075"/>
            <a:ext cx="5588000"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bwMode="auto">
          <a:xfrm>
            <a:off x="1184275" y="708025"/>
            <a:ext cx="4616450" cy="346233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7459" name="Rectangle 3"/>
          <p:cNvSpPr>
            <a:spLocks noGrp="1" noChangeArrowheads="1"/>
          </p:cNvSpPr>
          <p:nvPr>
            <p:ph type="body" idx="1"/>
          </p:nvPr>
        </p:nvSpPr>
        <p:spPr bwMode="auto">
          <a:xfrm>
            <a:off x="931863" y="4406900"/>
            <a:ext cx="5121275" cy="4168775"/>
          </a:xfrm>
          <a:prstGeom prst="rect">
            <a:avLst/>
          </a:prstGeo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958" tIns="46479" rIns="92958" bIns="46479"/>
          <a:lstStyle/>
          <a:p>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48483"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49507"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547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	Last night, a Cat 5 hurricane hit Long Island.</a:t>
            </a:r>
          </a:p>
          <a:p>
            <a:r>
              <a:rPr lang="en-US" altLang="en-US" sz="2000" dirty="0" smtClean="0"/>
              <a:t>	Thousands are dead or injured.</a:t>
            </a:r>
          </a:p>
          <a:p>
            <a:r>
              <a:rPr lang="en-US" altLang="en-US" sz="2000" dirty="0" smtClean="0"/>
              <a:t>	Within 3 blocks of the beach, it’s just kindling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50531"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51555"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52579"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53603"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54627"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55651"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56675"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57699"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58723"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59747"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649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Long Island cut off from the mainland.</a:t>
            </a:r>
          </a:p>
          <a:p>
            <a:pPr lvl="1"/>
            <a:r>
              <a:rPr lang="en-US" altLang="en-US" sz="2000" dirty="0" smtClean="0"/>
              <a:t>All bridges out</a:t>
            </a:r>
          </a:p>
          <a:p>
            <a:pPr lvl="1"/>
            <a:r>
              <a:rPr lang="en-US" altLang="en-US" sz="2000" dirty="0" smtClean="0"/>
              <a:t>All airports damaged and closed</a:t>
            </a:r>
          </a:p>
          <a:p>
            <a:pPr lvl="1"/>
            <a:r>
              <a:rPr lang="en-US" altLang="en-US" sz="2000" dirty="0" smtClean="0"/>
              <a:t>Too windy for helicopters but may clear soon.</a:t>
            </a:r>
          </a:p>
          <a:p>
            <a:r>
              <a:rPr lang="en-US" altLang="en-US" sz="2000" dirty="0" smtClean="0"/>
              <a:t>Landline telephones all cut off.</a:t>
            </a:r>
          </a:p>
          <a:p>
            <a:r>
              <a:rPr lang="en-US" altLang="en-US" sz="2000" dirty="0" smtClean="0"/>
              <a:t>Cellphone coverage very spotty, mostly not available.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60771"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pPr lvl="1"/>
            <a:r>
              <a:rPr lang="en-US" altLang="en-US" sz="2000" i="1" dirty="0" smtClean="0"/>
              <a:t>NOW,” said the rabbit. “THIS IS A SEARCH AND I’VE ORGANIZED IT…”</a:t>
            </a:r>
          </a:p>
          <a:p>
            <a:pPr lvl="1"/>
            <a:r>
              <a:rPr lang="en-US" altLang="en-US" sz="2000" i="1" dirty="0" smtClean="0"/>
              <a:t> “DONE WHAT TO IT?” said Pooh.</a:t>
            </a:r>
          </a:p>
          <a:p>
            <a:pPr lvl="1"/>
            <a:r>
              <a:rPr lang="en-US" altLang="en-US" sz="2000" i="1" dirty="0" smtClean="0"/>
              <a:t> “ORGANIZED IT. Which means… well, it’s what you do to a search, when you don’t all look in the same place at once…”</a:t>
            </a:r>
          </a:p>
          <a:p>
            <a:pPr lvl="1"/>
            <a:r>
              <a:rPr lang="en-US" altLang="en-US" sz="2000" i="1" dirty="0" smtClean="0"/>
              <a:t>			--A.A. Milne, 1928</a:t>
            </a:r>
            <a:r>
              <a:rPr lang="en-US" altLang="en-US" sz="2000" dirty="0" smtClean="0"/>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161795" name="Rectangle 3"/>
          <p:cNvSpPr>
            <a:spLocks noGrp="1" noChangeArrowheads="1"/>
          </p:cNvSpPr>
          <p:nvPr>
            <p:ph type="body" idx="1"/>
          </p:nvPr>
        </p:nvSpPr>
        <p:spPr bwMode="auto">
          <a:xfrm>
            <a:off x="931863" y="4410075"/>
            <a:ext cx="5121275" cy="4176713"/>
          </a:xfrm>
          <a:prstGeom prst="rect">
            <a:avLst/>
          </a:prstGeom>
          <a:solidFill>
            <a:srgbClr val="FFFFFF"/>
          </a:solidFill>
          <a:ln>
            <a:solidFill>
              <a:srgbClr val="000000"/>
            </a:solidFill>
            <a:miter lim="800000"/>
            <a:headEnd/>
            <a:tailEnd/>
          </a:ln>
        </p:spPr>
        <p:txBody>
          <a:bodyPr lIns="92958" tIns="46479" rIns="92958" bIns="46479"/>
          <a:lstStyle/>
          <a:p>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281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Klein GA. Sources of power : how people make decisions. Cambridge, Mass.: MIT Press; 1998.</a:t>
            </a:r>
          </a:p>
          <a:p>
            <a:endParaRPr lang="en-US" alt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4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p:cNvSpPr>
          <p:nvPr>
            <p:ph type="sldImg"/>
          </p:nvPr>
        </p:nvSpPr>
        <p:spPr bwMode="auto">
          <a:xfrm>
            <a:off x="1171575" y="695325"/>
            <a:ext cx="4641850" cy="34813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xfrm>
            <a:off x="698500" y="4410075"/>
            <a:ext cx="5588000"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589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691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793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896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998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752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Albany Medical Center ED gets a call from Steven Zimmerman, M.D., acting ED chair at Good Samaritan Hospital (431 beds, 48K ED): </a:t>
            </a:r>
          </a:p>
          <a:p>
            <a:pPr lvl="1"/>
            <a:r>
              <a:rPr lang="en-US" altLang="en-US" sz="2000" dirty="0" smtClean="0"/>
              <a:t>badly damaged</a:t>
            </a:r>
          </a:p>
          <a:p>
            <a:pPr lvl="1"/>
            <a:r>
              <a:rPr lang="en-US" altLang="en-US" sz="2000" dirty="0" smtClean="0"/>
              <a:t>hundreds of patients waiting to be seen in ED</a:t>
            </a:r>
          </a:p>
          <a:p>
            <a:pPr lvl="1"/>
            <a:r>
              <a:rPr lang="en-US" altLang="en-US" sz="2000" dirty="0" smtClean="0"/>
              <a:t>no food, no water</a:t>
            </a:r>
          </a:p>
          <a:p>
            <a:pPr lvl="1"/>
            <a:r>
              <a:rPr lang="en-US" altLang="en-US" sz="2000" dirty="0" smtClean="0"/>
              <a:t>sends three pictures from cellphone: </a:t>
            </a:r>
          </a:p>
          <a:p>
            <a:pPr lvl="2"/>
            <a:r>
              <a:rPr lang="en-US" altLang="en-US" sz="2000" dirty="0" smtClean="0"/>
              <a:t>ED staff entrance</a:t>
            </a:r>
          </a:p>
          <a:p>
            <a:pPr lvl="2"/>
            <a:r>
              <a:rPr lang="en-US" altLang="en-US" sz="2000" dirty="0" smtClean="0"/>
              <a:t>best shelter near the hospital</a:t>
            </a:r>
          </a:p>
          <a:p>
            <a:pPr lvl="2"/>
            <a:r>
              <a:rPr lang="en-US" altLang="en-US" sz="2000" dirty="0" smtClean="0"/>
              <a:t>helicopter LZ about 3 miles away with GPS coordinates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101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203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305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510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613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715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817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920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022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854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p:cNvSpPr>
          <p:nvPr>
            <p:ph type="sldImg"/>
          </p:nvPr>
        </p:nvSpPr>
        <p:spPr bwMode="auto">
          <a:xfrm>
            <a:off x="1171575" y="695325"/>
            <a:ext cx="4641850" cy="34813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xfrm>
            <a:off x="698500" y="4410075"/>
            <a:ext cx="5588000"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dirty="0" smtClean="0"/>
              <a:t>More frequency shelter operations now, need IM, FP more than EM, and nursing more than physicians.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227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329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b="1" dirty="0" smtClean="0"/>
              <a:t>Are there core competencies required to become an MRC volunteer?</a:t>
            </a:r>
          </a:p>
          <a:p>
            <a:r>
              <a:rPr lang="en-US" altLang="en-US" sz="2000" dirty="0" smtClean="0"/>
              <a:t>The MRC program will soon establish core competencies, possibly using elements of the American Red Cross basic training</a:t>
            </a:r>
            <a:r>
              <a:rPr lang="en-US" altLang="en-US" dirty="0" smtClean="0"/>
              <a:t>.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2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Article VI – Liability Officers or employees of a party state rendering aid in another state pursuant to this compact shall be considered agents of the requesting state for tort liability and immunity purposes; and no party state or its officers or employees rendering aid in another state pursuant to this compact shall be liable on account of any act or omission in good faith on the part of such forces while so engaged or on account of the maintenance or use of any equipment or supplies in connection therewith. Good faith in this article shall not include willful misconduct, gross negligence, or recklessness.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534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637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739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Community Emergency Response Teams</a:t>
            </a:r>
          </a:p>
          <a:p>
            <a:r>
              <a:rPr lang="en-US" altLang="en-US" sz="2000" dirty="0" smtClean="0"/>
              <a:t>8-16 hours training for lay public</a:t>
            </a:r>
          </a:p>
          <a:p>
            <a:r>
              <a:rPr lang="en-US" altLang="en-US" sz="2000" dirty="0" smtClean="0"/>
              <a:t>CERT team in every neighborhood</a:t>
            </a:r>
          </a:p>
          <a:p>
            <a:r>
              <a:rPr lang="en-US" altLang="en-US" sz="2000" dirty="0" smtClean="0"/>
              <a:t>To train 2x/year</a:t>
            </a:r>
          </a:p>
          <a:p>
            <a:r>
              <a:rPr lang="en-US" altLang="en-US" sz="2000" dirty="0" smtClean="0"/>
              <a:t>Some CERT teams are very active and may respond outside their areas</a:t>
            </a:r>
          </a:p>
          <a:p>
            <a:endParaRPr lang="en-US" alt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841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944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p:cNvSpPr>
          <p:nvPr>
            <p:ph type="sldImg"/>
          </p:nvPr>
        </p:nvSpPr>
        <p:spPr bwMode="auto">
          <a:xfrm>
            <a:off x="1171575" y="695325"/>
            <a:ext cx="4641850" cy="34813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xfrm>
            <a:off x="698500" y="4410075"/>
            <a:ext cx="5588000"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957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149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1"/>
            <a:r>
              <a:rPr lang="en-US" altLang="en-US" sz="2000" dirty="0" smtClean="0"/>
              <a:t>Make up your own list, </a:t>
            </a:r>
          </a:p>
          <a:p>
            <a:pPr lvl="1"/>
            <a:r>
              <a:rPr lang="en-US" altLang="en-US" sz="2000" dirty="0" smtClean="0"/>
              <a:t>keep your disaster gear packed to respond at a moment’s notice, highlight on the list what needs to be added, and where it usually lives</a:t>
            </a:r>
          </a:p>
          <a:p>
            <a:pPr lvl="1"/>
            <a:r>
              <a:rPr lang="en-US" altLang="en-US" sz="2000" dirty="0" smtClean="0"/>
              <a:t>keep 5 gal. of gasoline in your garage, ready to go</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251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Motorola P400 cellphone charger</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353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1"/>
            <a:r>
              <a:rPr lang="en-US" altLang="en-US" sz="2000" dirty="0" smtClean="0"/>
              <a:t>get and carry spares:</a:t>
            </a:r>
          </a:p>
          <a:p>
            <a:pPr lvl="2"/>
            <a:r>
              <a:rPr lang="en-US" altLang="en-US" sz="2000" dirty="0" smtClean="0"/>
              <a:t>spare cellphone battery</a:t>
            </a:r>
          </a:p>
          <a:p>
            <a:pPr lvl="2"/>
            <a:r>
              <a:rPr lang="en-US" altLang="en-US" sz="2000" dirty="0" smtClean="0"/>
              <a:t>spare AA cells for FRS radio</a:t>
            </a:r>
          </a:p>
          <a:p>
            <a:pPr lvl="2"/>
            <a:r>
              <a:rPr lang="en-US" altLang="en-US" sz="2000" dirty="0" smtClean="0"/>
              <a:t>spare cells and light bulb for headlamp</a:t>
            </a:r>
          </a:p>
          <a:p>
            <a:pPr lvl="2"/>
            <a:r>
              <a:rPr lang="en-US" altLang="en-US" sz="2000" dirty="0" smtClean="0"/>
              <a:t>personal meds</a:t>
            </a:r>
          </a:p>
          <a:p>
            <a:pPr lvl="1"/>
            <a:r>
              <a:rPr lang="en-US" altLang="en-US" sz="2000" dirty="0" smtClean="0"/>
              <a:t>   carry backups for critical gear when possible (spare FRS radio, spare glasses or contacts)</a:t>
            </a:r>
          </a:p>
          <a:p>
            <a:pPr lvl="2"/>
            <a:r>
              <a:rPr lang="en-US" altLang="en-US" sz="2000" dirty="0" smtClean="0"/>
              <a:t>toilet paper, Tampax</a:t>
            </a:r>
          </a:p>
          <a:p>
            <a:pPr lvl="2"/>
            <a:endParaRPr lang="en-US" altLang="en-US" sz="2000" dirty="0" smtClean="0"/>
          </a:p>
          <a:p>
            <a:endParaRPr lang="en-US" altLang="en-US" sz="2000"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56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1"/>
            <a:r>
              <a:rPr lang="en-US" altLang="en-US" sz="2000" dirty="0" smtClean="0"/>
              <a:t>know how to program FRS radio; practice with it</a:t>
            </a:r>
          </a:p>
          <a:p>
            <a:pPr lvl="1"/>
            <a:r>
              <a:rPr lang="en-US" altLang="en-US" sz="2000" dirty="0" smtClean="0"/>
              <a:t>know how to use all your cellphone’s features; practice with it</a:t>
            </a:r>
          </a:p>
          <a:p>
            <a:pPr lvl="1"/>
            <a:r>
              <a:rPr lang="en-US" altLang="en-US" sz="2000" dirty="0" smtClean="0"/>
              <a:t>know how to fix all your gear</a:t>
            </a:r>
          </a:p>
          <a:p>
            <a:pPr lvl="1"/>
            <a:r>
              <a:rPr lang="en-US" altLang="en-US" sz="2000" dirty="0" smtClean="0"/>
              <a:t>carry simple tools (Leatherman? Swiss Army knife? cable ties? self-drilling screws? epoxy putty? Superglue? add to your list!)</a:t>
            </a:r>
          </a:p>
          <a:p>
            <a:endParaRPr lang="en-US" alt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558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1"/>
            <a:r>
              <a:rPr lang="en-US" altLang="en-US" sz="2000" dirty="0" smtClean="0"/>
              <a:t>instead of a fancy cellphone with lots of features that doubles as an iPod, get a ruggedized, water-resistant cellphone</a:t>
            </a:r>
          </a:p>
          <a:p>
            <a:pPr lvl="1"/>
            <a:r>
              <a:rPr lang="en-US" altLang="en-US" sz="2000" dirty="0" smtClean="0"/>
              <a:t>instead of that new BMW, get a used Jeep or Land Rover with a winch—and practice with it</a:t>
            </a:r>
          </a:p>
          <a:p>
            <a:endParaRPr lang="en-US" altLang="en-US"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6611"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have a disaster plan for those you leave at home</a:t>
            </a:r>
          </a:p>
          <a:p>
            <a:r>
              <a:rPr lang="en-US" altLang="en-US" sz="2000" dirty="0" smtClean="0"/>
              <a:t>think about disasters a lot; stop what you’re doing to jot down a note about stuff to add to your gear</a:t>
            </a:r>
          </a:p>
          <a:p>
            <a:pPr lvl="1"/>
            <a:r>
              <a:rPr lang="en-US" altLang="en-US" sz="2000" dirty="0" smtClean="0"/>
              <a:t>instead of watching TV, go through your gear over and over again</a:t>
            </a:r>
          </a:p>
          <a:p>
            <a:r>
              <a:rPr lang="en-US" altLang="en-US" sz="2000" dirty="0" smtClean="0"/>
              <a:t>worry a lot; have your will made out</a:t>
            </a:r>
          </a:p>
          <a:p>
            <a:pPr lvl="1"/>
            <a:r>
              <a:rPr lang="en-US" altLang="en-US" sz="2000" dirty="0" smtClean="0"/>
              <a:t>when you see a paranoid or OCD patients, ask for their ideas on personal disaster planning</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7635"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don’t smoke</a:t>
            </a:r>
          </a:p>
          <a:p>
            <a:r>
              <a:rPr lang="en-US" altLang="en-US" smtClean="0"/>
              <a:t>aerobic exercise</a:t>
            </a:r>
          </a:p>
          <a:p>
            <a:r>
              <a:rPr lang="en-US" altLang="en-US" smtClean="0"/>
              <a:t>work out at the gym</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8659"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smtClean="0"/>
              <a:t>“</a:t>
            </a:r>
            <a:r>
              <a:rPr lang="en-US" altLang="en-US" sz="2000" dirty="0" smtClean="0"/>
              <a:t>hardening” </a:t>
            </a:r>
          </a:p>
          <a:p>
            <a:r>
              <a:rPr lang="en-US" altLang="en-US" sz="2000" dirty="0" smtClean="0"/>
              <a:t>experience helps…</a:t>
            </a:r>
          </a:p>
          <a:p>
            <a:r>
              <a:rPr lang="en-US" altLang="en-US" sz="2000" dirty="0" smtClean="0"/>
              <a:t>emergency medicine training/experience</a:t>
            </a:r>
          </a:p>
          <a:p>
            <a:r>
              <a:rPr lang="en-US" altLang="en-US" sz="2000" dirty="0" smtClean="0"/>
              <a:t>EMS training/experience</a:t>
            </a:r>
          </a:p>
          <a:p>
            <a:r>
              <a:rPr lang="en-US" altLang="en-US" sz="2000" dirty="0" smtClean="0"/>
              <a:t>outdoor/backcountry training/experience</a:t>
            </a:r>
          </a:p>
          <a:p>
            <a:r>
              <a:rPr lang="en-US" altLang="en-US" sz="2000" dirty="0" smtClean="0"/>
              <a:t>wilderness search and rescue training/experience</a:t>
            </a:r>
          </a:p>
          <a:p>
            <a:r>
              <a:rPr lang="en-US" altLang="en-US" sz="2000" dirty="0" smtClean="0"/>
              <a:t>disaster field training/experience</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9683"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smtClean="0"/>
              <a:t>“A good general is</a:t>
            </a:r>
            <a:r>
              <a:rPr lang="en-US" altLang="en-US" sz="2000" baseline="0" dirty="0" smtClean="0"/>
              <a:t> a master of tactics. A great general is a master of strategy. But the greatest generals are masters of logistics.”</a:t>
            </a:r>
            <a:endParaRPr lang="en-US" altLang="en-US" sz="2000"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bwMode="auto">
          <a:xfrm>
            <a:off x="1171575" y="696913"/>
            <a:ext cx="4641850" cy="3481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0707" name="Rectangle 3"/>
          <p:cNvSpPr>
            <a:spLocks noGrp="1" noChangeArrowheads="1"/>
          </p:cNvSpPr>
          <p:nvPr>
            <p:ph type="body" idx="1"/>
          </p:nvPr>
        </p:nvSpPr>
        <p:spPr bwMode="auto">
          <a:xfrm>
            <a:off x="698500" y="4410075"/>
            <a:ext cx="5588000" cy="41767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1" descr="starlife blue orange Hot Edges"/>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52525" y="1120775"/>
            <a:ext cx="20859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p:cNvSpPr>
            <a:spLocks noGrp="1" noChangeArrowheads="1"/>
          </p:cNvSpPr>
          <p:nvPr>
            <p:ph type="ctrTitle"/>
          </p:nvPr>
        </p:nvSpPr>
        <p:spPr>
          <a:xfrm>
            <a:off x="3641725" y="1447800"/>
            <a:ext cx="5130800" cy="1143000"/>
          </a:xfrm>
          <a:effectLst>
            <a:outerShdw dist="53882" dir="2700000" algn="ctr" rotWithShape="0">
              <a:schemeClr val="tx1"/>
            </a:outerShdw>
          </a:effectLst>
        </p:spPr>
        <p:txBody>
          <a:bodyPr/>
          <a:lstStyle>
            <a:lvl1pPr algn="l">
              <a:defRPr sz="4800" b="1">
                <a:solidFill>
                  <a:srgbClr val="FFFF66"/>
                </a:solidFill>
              </a:defRPr>
            </a:lvl1pPr>
          </a:lstStyle>
          <a:p>
            <a:pPr lvl="0"/>
            <a:r>
              <a:rPr lang="en-US" altLang="en-US" noProof="0" smtClean="0"/>
              <a:t>Click to edit Master title style</a:t>
            </a:r>
          </a:p>
        </p:txBody>
      </p:sp>
      <p:sp>
        <p:nvSpPr>
          <p:cNvPr id="251907" name="Rectangle 3"/>
          <p:cNvSpPr>
            <a:spLocks noGrp="1" noChangeArrowheads="1"/>
          </p:cNvSpPr>
          <p:nvPr>
            <p:ph type="subTitle" idx="1"/>
          </p:nvPr>
        </p:nvSpPr>
        <p:spPr>
          <a:xfrm>
            <a:off x="1371600" y="3527425"/>
            <a:ext cx="7620000" cy="3036888"/>
          </a:xfrm>
          <a:effectLst>
            <a:outerShdw dist="12700" algn="ctr" rotWithShape="0">
              <a:srgbClr val="FFFFCC"/>
            </a:outerShdw>
          </a:effectLst>
        </p:spPr>
        <p:txBody>
          <a:bodyPr/>
          <a:lstStyle>
            <a:lvl1pPr marL="0" indent="0" algn="ctr">
              <a:buFontTx/>
              <a:buNone/>
              <a:defRPr sz="3600">
                <a:solidFill>
                  <a:srgbClr val="003399"/>
                </a:solidFill>
              </a:defRPr>
            </a:lvl1pPr>
          </a:lstStyle>
          <a:p>
            <a:pPr lvl="0"/>
            <a:r>
              <a:rPr lang="en-US" altLang="en-US" noProof="0" smtClean="0"/>
              <a:t>Click to edit Master subtitle style</a:t>
            </a:r>
          </a:p>
        </p:txBody>
      </p:sp>
    </p:spTree>
    <p:extLst>
      <p:ext uri="{BB962C8B-B14F-4D97-AF65-F5344CB8AC3E}">
        <p14:creationId xmlns:p14="http://schemas.microsoft.com/office/powerpoint/2010/main" val="1327309143"/>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3394117"/>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9913" y="457200"/>
            <a:ext cx="1690687" cy="5938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47850" y="457200"/>
            <a:ext cx="4919663" cy="5938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5128767"/>
      </p:ext>
    </p:extLst>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1" descr="starlife blue orange Hot Edges"/>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52525" y="1120775"/>
            <a:ext cx="20859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p:cNvSpPr>
            <a:spLocks noGrp="1" noChangeArrowheads="1"/>
          </p:cNvSpPr>
          <p:nvPr>
            <p:ph type="ctrTitle"/>
          </p:nvPr>
        </p:nvSpPr>
        <p:spPr>
          <a:xfrm>
            <a:off x="3641725" y="1447800"/>
            <a:ext cx="5130800" cy="1143000"/>
          </a:xfrm>
          <a:effectLst>
            <a:outerShdw dist="53882" dir="2700000" algn="ctr" rotWithShape="0">
              <a:schemeClr val="tx1"/>
            </a:outerShdw>
          </a:effectLst>
        </p:spPr>
        <p:txBody>
          <a:bodyPr/>
          <a:lstStyle>
            <a:lvl1pPr algn="l">
              <a:defRPr sz="4800" b="1">
                <a:solidFill>
                  <a:srgbClr val="FFFF66"/>
                </a:solidFill>
              </a:defRPr>
            </a:lvl1pPr>
          </a:lstStyle>
          <a:p>
            <a:pPr lvl="0"/>
            <a:r>
              <a:rPr lang="en-US" noProof="0" smtClean="0"/>
              <a:t>Click to edit Master title style</a:t>
            </a:r>
          </a:p>
        </p:txBody>
      </p:sp>
      <p:sp>
        <p:nvSpPr>
          <p:cNvPr id="251907" name="Rectangle 3"/>
          <p:cNvSpPr>
            <a:spLocks noGrp="1" noChangeArrowheads="1"/>
          </p:cNvSpPr>
          <p:nvPr>
            <p:ph type="subTitle" idx="1"/>
          </p:nvPr>
        </p:nvSpPr>
        <p:spPr>
          <a:xfrm>
            <a:off x="1371600" y="3527425"/>
            <a:ext cx="7620000" cy="3036888"/>
          </a:xfrm>
          <a:effectLst>
            <a:outerShdw dist="12700" algn="ctr" rotWithShape="0">
              <a:srgbClr val="FFFFCC"/>
            </a:outerShdw>
          </a:effectLst>
        </p:spPr>
        <p:txBody>
          <a:bodyPr/>
          <a:lstStyle>
            <a:lvl1pPr marL="0" indent="0" algn="ctr">
              <a:buFontTx/>
              <a:buNone/>
              <a:defRPr sz="3600">
                <a:solidFill>
                  <a:srgbClr val="003399"/>
                </a:solidFill>
              </a:defRPr>
            </a:lvl1pPr>
          </a:lstStyle>
          <a:p>
            <a:pPr lvl="0"/>
            <a:r>
              <a:rPr lang="en-US" noProof="0" smtClean="0"/>
              <a:t>Click to edit Master subtitle style</a:t>
            </a:r>
          </a:p>
        </p:txBody>
      </p:sp>
    </p:spTree>
    <p:extLst>
      <p:ext uri="{BB962C8B-B14F-4D97-AF65-F5344CB8AC3E}">
        <p14:creationId xmlns:p14="http://schemas.microsoft.com/office/powerpoint/2010/main" val="4103830804"/>
      </p:ext>
    </p:extLst>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2305470"/>
      </p:ext>
    </p:extLst>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82871557"/>
      </p:ext>
    </p:extLst>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7850" y="1981200"/>
            <a:ext cx="3228975" cy="4414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981200"/>
            <a:ext cx="3228975" cy="4414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34683"/>
      </p:ext>
    </p:extLst>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5451549"/>
      </p:ext>
    </p:extLst>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45216072"/>
      </p:ext>
    </p:extLst>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854830"/>
      </p:ext>
    </p:extLst>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1611459"/>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9264134"/>
      </p:ext>
    </p:extLst>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42501102"/>
      </p:ext>
    </p:extLst>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1536233"/>
      </p:ext>
    </p:extLst>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9913" y="457200"/>
            <a:ext cx="1690687" cy="5938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47850" y="457200"/>
            <a:ext cx="4919663" cy="5938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3904209"/>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81163059"/>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7850" y="1981200"/>
            <a:ext cx="3228975" cy="4414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981200"/>
            <a:ext cx="3228975" cy="4414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935821"/>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1993639"/>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660613"/>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743099"/>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5611874"/>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1071716"/>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bwMode="auto">
          <a:xfrm>
            <a:off x="2019300" y="457200"/>
            <a:ext cx="65913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847850" y="1981200"/>
            <a:ext cx="6610350" cy="44148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11" descr="starlife blue orange Hot Edges"/>
          <p:cNvPicPr>
            <a:picLocks noChangeAspect="1" noChangeArrowheads="1"/>
          </p:cNvPicPr>
          <p:nvPr userDrawn="1"/>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1025" y="590550"/>
            <a:ext cx="8858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med">
    <p:fade thruBlk="1"/>
  </p:transition>
  <p:txStyles>
    <p:titleStyle>
      <a:lvl1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2pPr>
      <a:lvl3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3pPr>
      <a:lvl4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4pPr>
      <a:lvl5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9pPr>
    </p:titleStyle>
    <p:bodyStyle>
      <a:lvl1pPr marL="342900" indent="-342900" algn="l" rtl="0" eaLnBrk="0" fontAlgn="base" hangingPunct="0">
        <a:spcBef>
          <a:spcPct val="20000"/>
        </a:spcBef>
        <a:spcAft>
          <a:spcPct val="0"/>
        </a:spcAft>
        <a:buChar char="•"/>
        <a:defRPr sz="3200" b="1">
          <a:solidFill>
            <a:srgbClr val="99CC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CC"/>
          </a:solidFill>
          <a:latin typeface="+mn-lt"/>
        </a:defRPr>
      </a:lvl2pPr>
      <a:lvl3pPr marL="1143000" indent="-228600" algn="l" rtl="0" eaLnBrk="0" fontAlgn="base" hangingPunct="0">
        <a:spcBef>
          <a:spcPct val="20000"/>
        </a:spcBef>
        <a:spcAft>
          <a:spcPct val="0"/>
        </a:spcAft>
        <a:buChar char="•"/>
        <a:defRPr sz="2400" b="1">
          <a:solidFill>
            <a:srgbClr val="FFFFCC"/>
          </a:solidFill>
          <a:latin typeface="+mn-lt"/>
        </a:defRPr>
      </a:lvl3pPr>
      <a:lvl4pPr marL="1600200" indent="-228600" algn="l" rtl="0" eaLnBrk="0" fontAlgn="base" hangingPunct="0">
        <a:spcBef>
          <a:spcPct val="20000"/>
        </a:spcBef>
        <a:spcAft>
          <a:spcPct val="0"/>
        </a:spcAft>
        <a:buChar char="–"/>
        <a:defRPr sz="2000" b="1">
          <a:solidFill>
            <a:srgbClr val="FFFFCC"/>
          </a:solidFill>
          <a:latin typeface="+mn-lt"/>
        </a:defRPr>
      </a:lvl4pPr>
      <a:lvl5pPr marL="2057400" indent="-228600" algn="l" rtl="0" eaLnBrk="0" fontAlgn="base" hangingPunct="0">
        <a:spcBef>
          <a:spcPct val="20000"/>
        </a:spcBef>
        <a:spcAft>
          <a:spcPct val="0"/>
        </a:spcAft>
        <a:buChar char="»"/>
        <a:defRPr sz="2000" b="1">
          <a:solidFill>
            <a:srgbClr val="FFFFCC"/>
          </a:solidFill>
          <a:latin typeface="+mn-lt"/>
        </a:defRPr>
      </a:lvl5pPr>
      <a:lvl6pPr marL="2514600" indent="-228600" algn="l" rtl="0" eaLnBrk="0" fontAlgn="base" hangingPunct="0">
        <a:spcBef>
          <a:spcPct val="20000"/>
        </a:spcBef>
        <a:spcAft>
          <a:spcPct val="0"/>
        </a:spcAft>
        <a:buChar char="»"/>
        <a:defRPr sz="2000" b="1">
          <a:solidFill>
            <a:srgbClr val="FFFFCC"/>
          </a:solidFill>
          <a:latin typeface="+mn-lt"/>
        </a:defRPr>
      </a:lvl6pPr>
      <a:lvl7pPr marL="2971800" indent="-228600" algn="l" rtl="0" eaLnBrk="0" fontAlgn="base" hangingPunct="0">
        <a:spcBef>
          <a:spcPct val="20000"/>
        </a:spcBef>
        <a:spcAft>
          <a:spcPct val="0"/>
        </a:spcAft>
        <a:buChar char="»"/>
        <a:defRPr sz="2000" b="1">
          <a:solidFill>
            <a:srgbClr val="FFFFCC"/>
          </a:solidFill>
          <a:latin typeface="+mn-lt"/>
        </a:defRPr>
      </a:lvl7pPr>
      <a:lvl8pPr marL="3429000" indent="-228600" algn="l" rtl="0" eaLnBrk="0" fontAlgn="base" hangingPunct="0">
        <a:spcBef>
          <a:spcPct val="20000"/>
        </a:spcBef>
        <a:spcAft>
          <a:spcPct val="0"/>
        </a:spcAft>
        <a:buChar char="»"/>
        <a:defRPr sz="2000" b="1">
          <a:solidFill>
            <a:srgbClr val="FFFFCC"/>
          </a:solidFill>
          <a:latin typeface="+mn-lt"/>
        </a:defRPr>
      </a:lvl8pPr>
      <a:lvl9pPr marL="3886200" indent="-228600" algn="l" rtl="0" eaLnBrk="0" fontAlgn="base" hangingPunct="0">
        <a:spcBef>
          <a:spcPct val="20000"/>
        </a:spcBef>
        <a:spcAft>
          <a:spcPct val="0"/>
        </a:spcAft>
        <a:buChar char="»"/>
        <a:defRPr sz="2000" b="1">
          <a:solidFill>
            <a:srgbClr val="FFFF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bwMode="auto">
          <a:xfrm>
            <a:off x="2019300" y="457200"/>
            <a:ext cx="65913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1847850" y="1981200"/>
            <a:ext cx="6610350" cy="44148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052" name="Picture 11" descr="starlife blue orange Hot Edges"/>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1025" y="590550"/>
            <a:ext cx="8858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7"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thruBlk="1"/>
  </p:transition>
  <p:txStyles>
    <p:titleStyle>
      <a:lvl1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2pPr>
      <a:lvl3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3pPr>
      <a:lvl4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4pPr>
      <a:lvl5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9pPr>
    </p:titleStyle>
    <p:bodyStyle>
      <a:lvl1pPr marL="342900" indent="-342900" algn="l" rtl="0" eaLnBrk="0" fontAlgn="base" hangingPunct="0">
        <a:spcBef>
          <a:spcPct val="20000"/>
        </a:spcBef>
        <a:spcAft>
          <a:spcPct val="0"/>
        </a:spcAft>
        <a:buChar char="•"/>
        <a:defRPr sz="3200" b="1">
          <a:solidFill>
            <a:srgbClr val="99CC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CC"/>
          </a:solidFill>
          <a:latin typeface="+mn-lt"/>
        </a:defRPr>
      </a:lvl2pPr>
      <a:lvl3pPr marL="1143000" indent="-228600" algn="l" rtl="0" eaLnBrk="0" fontAlgn="base" hangingPunct="0">
        <a:spcBef>
          <a:spcPct val="20000"/>
        </a:spcBef>
        <a:spcAft>
          <a:spcPct val="0"/>
        </a:spcAft>
        <a:buChar char="•"/>
        <a:defRPr sz="2400" b="1">
          <a:solidFill>
            <a:srgbClr val="FFFFCC"/>
          </a:solidFill>
          <a:latin typeface="+mn-lt"/>
        </a:defRPr>
      </a:lvl3pPr>
      <a:lvl4pPr marL="1600200" indent="-228600" algn="l" rtl="0" eaLnBrk="0" fontAlgn="base" hangingPunct="0">
        <a:spcBef>
          <a:spcPct val="20000"/>
        </a:spcBef>
        <a:spcAft>
          <a:spcPct val="0"/>
        </a:spcAft>
        <a:buChar char="–"/>
        <a:defRPr sz="2000" b="1">
          <a:solidFill>
            <a:srgbClr val="FFFFCC"/>
          </a:solidFill>
          <a:latin typeface="+mn-lt"/>
        </a:defRPr>
      </a:lvl4pPr>
      <a:lvl5pPr marL="2057400" indent="-228600" algn="l" rtl="0" eaLnBrk="0" fontAlgn="base" hangingPunct="0">
        <a:spcBef>
          <a:spcPct val="20000"/>
        </a:spcBef>
        <a:spcAft>
          <a:spcPct val="0"/>
        </a:spcAft>
        <a:buChar char="»"/>
        <a:defRPr sz="2000" b="1">
          <a:solidFill>
            <a:srgbClr val="FFFFCC"/>
          </a:solidFill>
          <a:latin typeface="+mn-lt"/>
        </a:defRPr>
      </a:lvl5pPr>
      <a:lvl6pPr marL="2514600" indent="-228600" algn="l" rtl="0" eaLnBrk="0" fontAlgn="base" hangingPunct="0">
        <a:spcBef>
          <a:spcPct val="20000"/>
        </a:spcBef>
        <a:spcAft>
          <a:spcPct val="0"/>
        </a:spcAft>
        <a:buChar char="»"/>
        <a:defRPr sz="2000" b="1">
          <a:solidFill>
            <a:srgbClr val="FFFFCC"/>
          </a:solidFill>
          <a:latin typeface="+mn-lt"/>
        </a:defRPr>
      </a:lvl6pPr>
      <a:lvl7pPr marL="2971800" indent="-228600" algn="l" rtl="0" eaLnBrk="0" fontAlgn="base" hangingPunct="0">
        <a:spcBef>
          <a:spcPct val="20000"/>
        </a:spcBef>
        <a:spcAft>
          <a:spcPct val="0"/>
        </a:spcAft>
        <a:buChar char="»"/>
        <a:defRPr sz="2000" b="1">
          <a:solidFill>
            <a:srgbClr val="FFFFCC"/>
          </a:solidFill>
          <a:latin typeface="+mn-lt"/>
        </a:defRPr>
      </a:lvl7pPr>
      <a:lvl8pPr marL="3429000" indent="-228600" algn="l" rtl="0" eaLnBrk="0" fontAlgn="base" hangingPunct="0">
        <a:spcBef>
          <a:spcPct val="20000"/>
        </a:spcBef>
        <a:spcAft>
          <a:spcPct val="0"/>
        </a:spcAft>
        <a:buChar char="»"/>
        <a:defRPr sz="2000" b="1">
          <a:solidFill>
            <a:srgbClr val="FFFFCC"/>
          </a:solidFill>
          <a:latin typeface="+mn-lt"/>
        </a:defRPr>
      </a:lvl8pPr>
      <a:lvl9pPr marL="3886200" indent="-228600" algn="l" rtl="0" eaLnBrk="0" fontAlgn="base" hangingPunct="0">
        <a:spcBef>
          <a:spcPct val="20000"/>
        </a:spcBef>
        <a:spcAft>
          <a:spcPct val="0"/>
        </a:spcAft>
        <a:buChar char="»"/>
        <a:defRPr sz="2000" b="1">
          <a:solidFill>
            <a:srgbClr val="FFFF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5.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jpe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0.jpe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6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7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7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79.jpeg"/><Relationship Id="rId5" Type="http://schemas.openxmlformats.org/officeDocument/2006/relationships/oleObject" Target="../embeddings/oleObject2.bin"/><Relationship Id="rId6"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2.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82.jpeg"/><Relationship Id="rId5" Type="http://schemas.openxmlformats.org/officeDocument/2006/relationships/image" Target="../media/image83.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84.jpeg"/><Relationship Id="rId5" Type="http://schemas.openxmlformats.org/officeDocument/2006/relationships/image" Target="../media/image85.jpe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88.jpe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89.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7" Type="http://schemas.openxmlformats.org/officeDocument/2006/relationships/image" Target="../media/image93.png"/><Relationship Id="rId8" Type="http://schemas.openxmlformats.org/officeDocument/2006/relationships/image" Target="../media/image94.jpeg"/><Relationship Id="rId1" Type="http://schemas.openxmlformats.org/officeDocument/2006/relationships/tags" Target="../tags/tag7.xml"/><Relationship Id="rId2"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7.jpeg"/><Relationship Id="rId7" Type="http://schemas.openxmlformats.org/officeDocument/2006/relationships/image" Target="../media/image98.jpeg"/><Relationship Id="rId1" Type="http://schemas.openxmlformats.org/officeDocument/2006/relationships/tags" Target="../tags/tag8.xml"/><Relationship Id="rId2"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99.jpe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100.jpe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101.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102.jpeg"/><Relationship Id="rId5" Type="http://schemas.openxmlformats.org/officeDocument/2006/relationships/image" Target="../media/image103.jpe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2.xml"/><Relationship Id="rId3"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104.jpe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105.jpeg"/><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10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10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10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11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1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11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11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11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11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11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11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11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11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2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1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12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2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2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2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image" Target="../media/image12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2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12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5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29.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7" descr="Katrina2005-colorIR"/>
          <p:cNvPicPr>
            <a:picLocks noChangeAspect="1" noChangeArrowheads="1"/>
          </p:cNvPicPr>
          <p:nvPr/>
        </p:nvPicPr>
        <p:blipFill>
          <a:blip r:embed="rId4" cstate="screen">
            <a:extLst>
              <a:ext uri="{28A0092B-C50C-407E-A947-70E740481C1C}">
                <a14:useLocalDpi xmlns:a14="http://schemas.microsoft.com/office/drawing/2010/main"/>
              </a:ext>
            </a:extLst>
          </a:blip>
          <a:srcRect l="-81" t="761" r="-264" b="19235"/>
          <a:stretch>
            <a:fillRect/>
          </a:stretch>
        </p:blipFill>
        <p:spPr bwMode="auto">
          <a:xfrm>
            <a:off x="4087813" y="1417638"/>
            <a:ext cx="4832350"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subTitle" idx="1"/>
          </p:nvPr>
        </p:nvSpPr>
        <p:spPr>
          <a:xfrm>
            <a:off x="1495425" y="5051425"/>
            <a:ext cx="7470775" cy="1228725"/>
          </a:xfrm>
          <a:noFill/>
          <a:effectLst/>
          <a:extLst>
            <a:ext uri="{AF507438-7753-43E0-B8FC-AC1667EBCBE1}">
              <a14:hiddenEffects xmlns:a14="http://schemas.microsoft.com/office/drawing/2010/main">
                <a:effectLst>
                  <a:outerShdw dist="12700" algn="ctr" rotWithShape="0">
                    <a:srgbClr val="FFFFCC"/>
                  </a:outerShdw>
                </a:effectLst>
              </a14:hiddenEffects>
            </a:ext>
          </a:extLst>
        </p:spPr>
        <p:txBody>
          <a:bodyPr lIns="92075" tIns="46038" rIns="92075" bIns="46038"/>
          <a:lstStyle/>
          <a:p>
            <a:pPr algn="r"/>
            <a:r>
              <a:rPr lang="en-US" altLang="en-US" sz="6000" dirty="0" smtClean="0"/>
              <a:t>Keith Conover, M.D., FACEP</a:t>
            </a:r>
          </a:p>
        </p:txBody>
      </p:sp>
      <p:sp>
        <p:nvSpPr>
          <p:cNvPr id="261126" name="Rectangle 6"/>
          <p:cNvSpPr>
            <a:spLocks noGrp="1" noChangeArrowheads="1"/>
          </p:cNvSpPr>
          <p:nvPr>
            <p:ph type="ctrTitle"/>
          </p:nvPr>
        </p:nvSpPr>
        <p:spPr>
          <a:xfrm>
            <a:off x="4246563" y="1757363"/>
            <a:ext cx="4398962" cy="2081212"/>
          </a:xfrm>
          <a:effectLst>
            <a:outerShdw dist="13470" dir="2700000" algn="ctr" rotWithShape="0">
              <a:schemeClr val="bg2"/>
            </a:outerShdw>
          </a:effectLst>
        </p:spPr>
        <p:txBody>
          <a:bodyPr lIns="92075" tIns="46038" rIns="92075" bIns="46038"/>
          <a:lstStyle/>
          <a:p>
            <a:pPr algn="r">
              <a:defRPr/>
            </a:pPr>
            <a:r>
              <a:rPr lang="en-US" altLang="en-US" sz="4400" b="0" dirty="0" smtClean="0">
                <a:effectLst>
                  <a:outerShdw blurRad="38100" dist="38100" dir="2700000" algn="tl">
                    <a:srgbClr val="000000"/>
                  </a:outerShdw>
                </a:effectLst>
                <a:latin typeface="Stencil BT" pitchFamily="18" charset="0"/>
              </a:rPr>
              <a:t>Preparing </a:t>
            </a:r>
            <a:r>
              <a:rPr lang="en-US" altLang="en-US" sz="5400" b="0" dirty="0" smtClean="0">
                <a:effectLst>
                  <a:outerShdw blurRad="38100" dist="38100" dir="2700000" algn="tl">
                    <a:srgbClr val="000000"/>
                  </a:outerShdw>
                </a:effectLst>
                <a:latin typeface="Stencil BT" pitchFamily="18" charset="0"/>
              </a:rPr>
              <a:t>Yourself</a:t>
            </a:r>
            <a:r>
              <a:rPr lang="en-US" altLang="en-US" sz="4400" b="0" dirty="0" smtClean="0">
                <a:effectLst>
                  <a:outerShdw blurRad="38100" dist="38100" dir="2700000" algn="tl">
                    <a:srgbClr val="000000"/>
                  </a:outerShdw>
                </a:effectLst>
                <a:latin typeface="Stencil BT" pitchFamily="18" charset="0"/>
              </a:rPr>
              <a:t> for Disaster</a:t>
            </a:r>
            <a:r>
              <a:rPr lang="en-US" altLang="en-US" b="0" dirty="0" smtClean="0">
                <a:effectLst>
                  <a:outerShdw blurRad="38100" dist="38100" dir="2700000" algn="tl">
                    <a:srgbClr val="000000"/>
                  </a:outerShdw>
                </a:effectLst>
                <a:latin typeface="Stencil BT" pitchFamily="18" charset="0"/>
              </a:rPr>
              <a:t> </a:t>
            </a:r>
          </a:p>
        </p:txBody>
      </p:sp>
    </p:spTree>
  </p:cSld>
  <p:clrMapOvr>
    <a:overrideClrMapping bg1="dk2" tx1="lt1" bg2="dk1" tx2="lt2" accent1="accent1" accent2="accent2" accent3="accent3" accent4="accent4" accent5="accent5" accent6="accent6" hlink="hlink" folHlink="folHlink"/>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_Gulfport_Cas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_M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81225" y="1752600"/>
            <a:ext cx="6505575"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23" name="Rectangle 3"/>
          <p:cNvSpPr>
            <a:spLocks noGrp="1" noChangeArrowheads="1"/>
          </p:cNvSpPr>
          <p:nvPr>
            <p:ph type="title"/>
          </p:nvPr>
        </p:nvSpPr>
        <p:spPr/>
        <p:txBody>
          <a:bodyPr/>
          <a:lstStyle/>
          <a:p>
            <a:pPr>
              <a:defRPr/>
            </a:pPr>
            <a:r>
              <a:rPr lang="en-US" altLang="en-US" smtClean="0"/>
              <a:t>FEMA-NDMS IST</a:t>
            </a:r>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20" name="Rectangle 4"/>
          <p:cNvSpPr>
            <a:spLocks noGrp="1" noChangeArrowheads="1"/>
          </p:cNvSpPr>
          <p:nvPr>
            <p:ph type="ctrTitle"/>
          </p:nvPr>
        </p:nvSpPr>
        <p:spPr>
          <a:xfrm>
            <a:off x="1847850" y="3632200"/>
            <a:ext cx="1627188" cy="2627313"/>
          </a:xfrm>
        </p:spPr>
        <p:txBody>
          <a:bodyPr/>
          <a:lstStyle/>
          <a:p>
            <a:pPr>
              <a:lnSpc>
                <a:spcPts val="5000"/>
              </a:lnSpc>
              <a:defRPr/>
            </a:pPr>
            <a:r>
              <a:rPr lang="en-US" altLang="en-US" sz="5400" dirty="0" smtClean="0"/>
              <a:t>What do you pack?</a:t>
            </a:r>
          </a:p>
        </p:txBody>
      </p:sp>
      <p:pic>
        <p:nvPicPr>
          <p:cNvPr id="16387" name="Picture 7" descr="medic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89363" y="1184275"/>
            <a:ext cx="5187950"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3" name="Rectangle 5"/>
          <p:cNvSpPr>
            <a:spLocks noGrp="1" noChangeArrowheads="1"/>
          </p:cNvSpPr>
          <p:nvPr>
            <p:ph type="ctrTitle"/>
          </p:nvPr>
        </p:nvSpPr>
        <p:spPr>
          <a:xfrm>
            <a:off x="3641725" y="1752600"/>
            <a:ext cx="5130800" cy="838200"/>
          </a:xfrm>
        </p:spPr>
        <p:txBody>
          <a:bodyPr/>
          <a:lstStyle/>
          <a:p>
            <a:pPr>
              <a:defRPr/>
            </a:pPr>
            <a:r>
              <a:rPr lang="en-US" altLang="en-US" sz="4400" smtClean="0"/>
              <a:t>Task and Threat Analysis</a:t>
            </a:r>
          </a:p>
        </p:txBody>
      </p:sp>
      <p:sp>
        <p:nvSpPr>
          <p:cNvPr id="17411" name="Rectangle 6"/>
          <p:cNvSpPr>
            <a:spLocks noGrp="1" noChangeArrowheads="1"/>
          </p:cNvSpPr>
          <p:nvPr>
            <p:ph type="subTitle" idx="1"/>
          </p:nvPr>
        </p:nvSpPr>
        <p:spPr>
          <a:xfrm>
            <a:off x="3776663" y="2851150"/>
            <a:ext cx="2079625" cy="4006850"/>
          </a:xfrm>
        </p:spPr>
        <p:txBody>
          <a:bodyPr/>
          <a:lstStyle/>
          <a:p>
            <a:pPr marL="685800" indent="-685800" algn="l">
              <a:spcBef>
                <a:spcPct val="0"/>
              </a:spcBef>
            </a:pPr>
            <a:r>
              <a:rPr lang="en-US" altLang="en-US" sz="4400" dirty="0" smtClean="0"/>
              <a:t>Security</a:t>
            </a:r>
          </a:p>
          <a:p>
            <a:pPr marL="685800" indent="-685800" algn="l">
              <a:spcBef>
                <a:spcPct val="0"/>
              </a:spcBef>
            </a:pPr>
            <a:r>
              <a:rPr lang="en-US" altLang="en-US" sz="4400" dirty="0" smtClean="0"/>
              <a:t>Shelter</a:t>
            </a:r>
          </a:p>
          <a:p>
            <a:pPr marL="685800" indent="-685800" algn="l">
              <a:spcBef>
                <a:spcPct val="0"/>
              </a:spcBef>
            </a:pPr>
            <a:r>
              <a:rPr lang="en-US" altLang="en-US" sz="4400" dirty="0" smtClean="0"/>
              <a:t>Water</a:t>
            </a:r>
          </a:p>
          <a:p>
            <a:pPr marL="685800" indent="-685800" algn="l">
              <a:spcBef>
                <a:spcPct val="0"/>
              </a:spcBef>
            </a:pPr>
            <a:r>
              <a:rPr lang="en-US" altLang="en-US" sz="4400" dirty="0" smtClean="0"/>
              <a:t>Food</a:t>
            </a:r>
          </a:p>
        </p:txBody>
      </p:sp>
      <p:sp>
        <p:nvSpPr>
          <p:cNvPr id="17412" name="Rectangle 7"/>
          <p:cNvSpPr>
            <a:spLocks noChangeArrowheads="1"/>
          </p:cNvSpPr>
          <p:nvPr/>
        </p:nvSpPr>
        <p:spPr bwMode="auto">
          <a:xfrm>
            <a:off x="6302375" y="2840038"/>
            <a:ext cx="2389188" cy="4017962"/>
          </a:xfrm>
          <a:prstGeom prst="rect">
            <a:avLst/>
          </a:prstGeom>
          <a:noFill/>
          <a:ln>
            <a:noFill/>
          </a:ln>
          <a:effectLst>
            <a:outerShdw dist="12700" algn="ctr" rotWithShape="0">
              <a:srgbClr val="FFFFCC"/>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685800" indent="-685800">
              <a:spcBef>
                <a:spcPct val="20000"/>
              </a:spcBef>
              <a:buChar char="•"/>
              <a:defRPr sz="3200" b="1">
                <a:solidFill>
                  <a:srgbClr val="99CCFF"/>
                </a:solidFill>
                <a:latin typeface="Abadi MT Cn Lt" pitchFamily="34" charset="0"/>
              </a:defRPr>
            </a:lvl1pPr>
            <a:lvl2pPr marL="990600" indent="-533400">
              <a:spcBef>
                <a:spcPct val="20000"/>
              </a:spcBef>
              <a:buChar char="–"/>
              <a:defRPr sz="2800">
                <a:solidFill>
                  <a:srgbClr val="FFFFCC"/>
                </a:solidFill>
                <a:latin typeface="Abadi MT Cn Lt" pitchFamily="34" charset="0"/>
              </a:defRPr>
            </a:lvl2pPr>
            <a:lvl3pPr marL="1371600" indent="-457200">
              <a:spcBef>
                <a:spcPct val="20000"/>
              </a:spcBef>
              <a:buChar char="•"/>
              <a:defRPr sz="2400" b="1">
                <a:solidFill>
                  <a:srgbClr val="FFFFCC"/>
                </a:solidFill>
                <a:latin typeface="Abadi MT Cn Lt" pitchFamily="34" charset="0"/>
              </a:defRPr>
            </a:lvl3pPr>
            <a:lvl4pPr marL="1752600" indent="-381000">
              <a:spcBef>
                <a:spcPct val="20000"/>
              </a:spcBef>
              <a:buChar char="–"/>
              <a:defRPr sz="2000" b="1">
                <a:solidFill>
                  <a:srgbClr val="FFFFCC"/>
                </a:solidFill>
                <a:latin typeface="Abadi MT Cn Lt" pitchFamily="34" charset="0"/>
              </a:defRPr>
            </a:lvl4pPr>
            <a:lvl5pPr marL="2209800" indent="-381000">
              <a:spcBef>
                <a:spcPct val="20000"/>
              </a:spcBef>
              <a:buChar char="»"/>
              <a:defRPr sz="2000" b="1">
                <a:solidFill>
                  <a:srgbClr val="FFFFCC"/>
                </a:solidFill>
                <a:latin typeface="Abadi MT Cn Lt" pitchFamily="34" charset="0"/>
              </a:defRPr>
            </a:lvl5pPr>
            <a:lvl6pPr marL="2667000" indent="-381000" eaLnBrk="0" fontAlgn="base" hangingPunct="0">
              <a:spcBef>
                <a:spcPct val="20000"/>
              </a:spcBef>
              <a:spcAft>
                <a:spcPct val="0"/>
              </a:spcAft>
              <a:buChar char="»"/>
              <a:defRPr sz="2000" b="1">
                <a:solidFill>
                  <a:srgbClr val="FFFFCC"/>
                </a:solidFill>
                <a:latin typeface="Abadi MT Cn Lt" pitchFamily="34" charset="0"/>
              </a:defRPr>
            </a:lvl6pPr>
            <a:lvl7pPr marL="3124200" indent="-381000" eaLnBrk="0" fontAlgn="base" hangingPunct="0">
              <a:spcBef>
                <a:spcPct val="20000"/>
              </a:spcBef>
              <a:spcAft>
                <a:spcPct val="0"/>
              </a:spcAft>
              <a:buChar char="»"/>
              <a:defRPr sz="2000" b="1">
                <a:solidFill>
                  <a:srgbClr val="FFFFCC"/>
                </a:solidFill>
                <a:latin typeface="Abadi MT Cn Lt" pitchFamily="34" charset="0"/>
              </a:defRPr>
            </a:lvl7pPr>
            <a:lvl8pPr marL="3581400" indent="-381000" eaLnBrk="0" fontAlgn="base" hangingPunct="0">
              <a:spcBef>
                <a:spcPct val="20000"/>
              </a:spcBef>
              <a:spcAft>
                <a:spcPct val="0"/>
              </a:spcAft>
              <a:buChar char="»"/>
              <a:defRPr sz="2000" b="1">
                <a:solidFill>
                  <a:srgbClr val="FFFFCC"/>
                </a:solidFill>
                <a:latin typeface="Abadi MT Cn Lt" pitchFamily="34" charset="0"/>
              </a:defRPr>
            </a:lvl8pPr>
            <a:lvl9pPr marL="4038600" indent="-381000" eaLnBrk="0" fontAlgn="base" hangingPunct="0">
              <a:spcBef>
                <a:spcPct val="20000"/>
              </a:spcBef>
              <a:spcAft>
                <a:spcPct val="0"/>
              </a:spcAft>
              <a:buChar char="»"/>
              <a:defRPr sz="2000" b="1">
                <a:solidFill>
                  <a:srgbClr val="FFFFCC"/>
                </a:solidFill>
                <a:latin typeface="Abadi MT Cn Lt" pitchFamily="34" charset="0"/>
              </a:defRPr>
            </a:lvl9pPr>
          </a:lstStyle>
          <a:p>
            <a:pPr>
              <a:spcBef>
                <a:spcPct val="0"/>
              </a:spcBef>
              <a:buFontTx/>
              <a:buNone/>
            </a:pPr>
            <a:r>
              <a:rPr lang="en-US" altLang="en-US" sz="4400">
                <a:solidFill>
                  <a:srgbClr val="003399"/>
                </a:solidFill>
                <a:effectLst/>
              </a:rPr>
              <a:t>Comms</a:t>
            </a:r>
          </a:p>
          <a:p>
            <a:pPr>
              <a:spcBef>
                <a:spcPct val="0"/>
              </a:spcBef>
              <a:buFontTx/>
              <a:buNone/>
            </a:pPr>
            <a:r>
              <a:rPr lang="en-US" altLang="en-US" sz="4400">
                <a:solidFill>
                  <a:srgbClr val="003399"/>
                </a:solidFill>
                <a:effectLst/>
              </a:rPr>
              <a:t>Navigation</a:t>
            </a:r>
          </a:p>
          <a:p>
            <a:pPr>
              <a:spcBef>
                <a:spcPct val="0"/>
              </a:spcBef>
              <a:buFontTx/>
              <a:buNone/>
            </a:pPr>
            <a:r>
              <a:rPr lang="en-US" altLang="en-US" sz="4400">
                <a:solidFill>
                  <a:srgbClr val="003399"/>
                </a:solidFill>
                <a:effectLst/>
              </a:rPr>
              <a:t>Travel</a:t>
            </a:r>
          </a:p>
          <a:p>
            <a:pPr>
              <a:spcBef>
                <a:spcPct val="0"/>
              </a:spcBef>
              <a:buFontTx/>
              <a:buNone/>
            </a:pPr>
            <a:r>
              <a:rPr lang="en-US" altLang="en-US" sz="4400">
                <a:solidFill>
                  <a:srgbClr val="003399"/>
                </a:solidFill>
                <a:effectLst/>
              </a:rPr>
              <a:t>Medical</a:t>
            </a:r>
          </a:p>
        </p:txBody>
      </p:sp>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8" name="Rectangle 4"/>
          <p:cNvSpPr>
            <a:spLocks noGrp="1" noChangeArrowheads="1"/>
          </p:cNvSpPr>
          <p:nvPr>
            <p:ph type="title"/>
          </p:nvPr>
        </p:nvSpPr>
        <p:spPr/>
        <p:txBody>
          <a:bodyPr/>
          <a:lstStyle/>
          <a:p>
            <a:pPr>
              <a:defRPr/>
            </a:pPr>
            <a:r>
              <a:rPr lang="en-US" altLang="en-US" dirty="0" smtClean="0"/>
              <a:t>Security</a:t>
            </a:r>
          </a:p>
        </p:txBody>
      </p:sp>
      <p:pic>
        <p:nvPicPr>
          <p:cNvPr id="18435" name="Picture 6" descr="_Pearlington_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41550" y="1739900"/>
            <a:ext cx="662622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6" name="Rectangle 6"/>
          <p:cNvSpPr>
            <a:spLocks noGrp="1" noChangeArrowheads="1"/>
          </p:cNvSpPr>
          <p:nvPr>
            <p:ph type="title"/>
          </p:nvPr>
        </p:nvSpPr>
        <p:spPr/>
        <p:txBody>
          <a:bodyPr/>
          <a:lstStyle/>
          <a:p>
            <a:pPr>
              <a:defRPr/>
            </a:pPr>
            <a:r>
              <a:rPr lang="en-US" altLang="en-US" dirty="0" smtClean="0"/>
              <a:t>Shelter</a:t>
            </a:r>
          </a:p>
        </p:txBody>
      </p:sp>
      <p:pic>
        <p:nvPicPr>
          <p:cNvPr id="19459" name="Picture 7" descr="FL_1539_DMATS836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1738" y="1752600"/>
            <a:ext cx="7072312"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8588" y="1952625"/>
            <a:ext cx="2185987" cy="1446213"/>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9" descr="FL_1561_DMAT_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9088" y="4710113"/>
            <a:ext cx="2170112" cy="144303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6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3388" y="1931988"/>
            <a:ext cx="2632075" cy="1974850"/>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p:txBody>
          <a:bodyPr/>
          <a:lstStyle/>
          <a:p>
            <a:pPr>
              <a:defRPr/>
            </a:pPr>
            <a:r>
              <a:rPr lang="en-US" altLang="en-US" dirty="0" smtClean="0"/>
              <a:t>Shelter</a:t>
            </a:r>
          </a:p>
        </p:txBody>
      </p:sp>
      <p:pic>
        <p:nvPicPr>
          <p:cNvPr id="20483" name="Picture 3" descr="_hammock_cok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4875" y="1752600"/>
            <a:ext cx="6472238"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pPr>
              <a:defRPr/>
            </a:pPr>
            <a:r>
              <a:rPr lang="en-US" altLang="en-US" smtClean="0"/>
              <a:t>Water</a:t>
            </a:r>
          </a:p>
        </p:txBody>
      </p:sp>
      <p:pic>
        <p:nvPicPr>
          <p:cNvPr id="21507" name="Picture 4" descr="_DMAT_Showers_Sink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7850" y="1752600"/>
            <a:ext cx="6437313"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p:txBody>
          <a:bodyPr/>
          <a:lstStyle/>
          <a:p>
            <a:pPr>
              <a:defRPr/>
            </a:pPr>
            <a:r>
              <a:rPr lang="en-US" altLang="en-US" dirty="0" smtClean="0"/>
              <a:t>Water</a:t>
            </a:r>
          </a:p>
        </p:txBody>
      </p:sp>
      <p:pic>
        <p:nvPicPr>
          <p:cNvPr id="2253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 y="2243138"/>
            <a:ext cx="1524000"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r="5740" b="-464"/>
          <a:stretch>
            <a:fillRect/>
          </a:stretch>
        </p:blipFill>
        <p:spPr bwMode="auto">
          <a:xfrm>
            <a:off x="2144713" y="1577975"/>
            <a:ext cx="6854825"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 Box 7"/>
          <p:cNvSpPr txBox="1">
            <a:spLocks noChangeArrowheads="1"/>
          </p:cNvSpPr>
          <p:nvPr/>
        </p:nvSpPr>
        <p:spPr bwMode="auto">
          <a:xfrm>
            <a:off x="2700338" y="6096000"/>
            <a:ext cx="62499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VAGRounded BT" pitchFamily="34" charset="0"/>
              </a:defRPr>
            </a:lvl1pPr>
            <a:lvl2pPr marL="742950" indent="-285750">
              <a:defRPr sz="2400">
                <a:solidFill>
                  <a:schemeClr val="bg1"/>
                </a:solidFill>
                <a:latin typeface="VAGRounded BT" pitchFamily="34" charset="0"/>
              </a:defRPr>
            </a:lvl2pPr>
            <a:lvl3pPr marL="1143000" indent="-228600">
              <a:defRPr sz="2400">
                <a:solidFill>
                  <a:schemeClr val="bg1"/>
                </a:solidFill>
                <a:latin typeface="VAGRounded BT" pitchFamily="34" charset="0"/>
              </a:defRPr>
            </a:lvl3pPr>
            <a:lvl4pPr marL="1600200" indent="-228600">
              <a:defRPr sz="2400">
                <a:solidFill>
                  <a:schemeClr val="bg1"/>
                </a:solidFill>
                <a:latin typeface="VAGRounded BT" pitchFamily="34" charset="0"/>
              </a:defRPr>
            </a:lvl4pPr>
            <a:lvl5pPr marL="2057400" indent="-228600">
              <a:defRPr sz="2400">
                <a:solidFill>
                  <a:schemeClr val="bg1"/>
                </a:solidFill>
                <a:latin typeface="VAGRounded BT" pitchFamily="34" charset="0"/>
              </a:defRPr>
            </a:lvl5pPr>
            <a:lvl6pPr marL="2514600" indent="-228600" eaLnBrk="0" fontAlgn="base" hangingPunct="0">
              <a:spcBef>
                <a:spcPct val="0"/>
              </a:spcBef>
              <a:spcAft>
                <a:spcPct val="0"/>
              </a:spcAft>
              <a:defRPr sz="2400">
                <a:solidFill>
                  <a:schemeClr val="bg1"/>
                </a:solidFill>
                <a:latin typeface="VAGRounded BT" pitchFamily="34" charset="0"/>
              </a:defRPr>
            </a:lvl6pPr>
            <a:lvl7pPr marL="2971800" indent="-228600" eaLnBrk="0" fontAlgn="base" hangingPunct="0">
              <a:spcBef>
                <a:spcPct val="0"/>
              </a:spcBef>
              <a:spcAft>
                <a:spcPct val="0"/>
              </a:spcAft>
              <a:defRPr sz="2400">
                <a:solidFill>
                  <a:schemeClr val="bg1"/>
                </a:solidFill>
                <a:latin typeface="VAGRounded BT" pitchFamily="34" charset="0"/>
              </a:defRPr>
            </a:lvl7pPr>
            <a:lvl8pPr marL="3429000" indent="-228600" eaLnBrk="0" fontAlgn="base" hangingPunct="0">
              <a:spcBef>
                <a:spcPct val="0"/>
              </a:spcBef>
              <a:spcAft>
                <a:spcPct val="0"/>
              </a:spcAft>
              <a:defRPr sz="2400">
                <a:solidFill>
                  <a:schemeClr val="bg1"/>
                </a:solidFill>
                <a:latin typeface="VAGRounded BT" pitchFamily="34" charset="0"/>
              </a:defRPr>
            </a:lvl8pPr>
            <a:lvl9pPr marL="3886200" indent="-228600" eaLnBrk="0" fontAlgn="base" hangingPunct="0">
              <a:spcBef>
                <a:spcPct val="0"/>
              </a:spcBef>
              <a:spcAft>
                <a:spcPct val="0"/>
              </a:spcAft>
              <a:defRPr sz="2400">
                <a:solidFill>
                  <a:schemeClr val="bg1"/>
                </a:solidFill>
                <a:latin typeface="VAGRounded BT" pitchFamily="34" charset="0"/>
              </a:defRPr>
            </a:lvl9pPr>
          </a:lstStyle>
          <a:p>
            <a:pPr>
              <a:spcBef>
                <a:spcPct val="50000"/>
              </a:spcBef>
            </a:pPr>
            <a:r>
              <a:rPr lang="en-US" altLang="en-US" sz="4400">
                <a:effectLst/>
                <a:latin typeface="VAG Round" pitchFamily="82" charset="0"/>
              </a:rPr>
              <a:t>www.conovers.org/ftp</a:t>
            </a:r>
          </a:p>
        </p:txBody>
      </p:sp>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40" name="Rectangle 4"/>
          <p:cNvSpPr>
            <a:spLocks noGrp="1" noChangeArrowheads="1"/>
          </p:cNvSpPr>
          <p:nvPr>
            <p:ph type="title"/>
          </p:nvPr>
        </p:nvSpPr>
        <p:spPr/>
        <p:txBody>
          <a:bodyPr/>
          <a:lstStyle/>
          <a:p>
            <a:pPr>
              <a:defRPr/>
            </a:pPr>
            <a:r>
              <a:rPr lang="en-US" altLang="en-US" smtClean="0"/>
              <a:t>Goals</a:t>
            </a:r>
          </a:p>
        </p:txBody>
      </p:sp>
      <p:sp>
        <p:nvSpPr>
          <p:cNvPr id="6147" name="Rectangle 5"/>
          <p:cNvSpPr>
            <a:spLocks noGrp="1" noChangeArrowheads="1"/>
          </p:cNvSpPr>
          <p:nvPr>
            <p:ph type="body" idx="1"/>
          </p:nvPr>
        </p:nvSpPr>
        <p:spPr>
          <a:xfrm>
            <a:off x="1543050" y="1581150"/>
            <a:ext cx="7138988" cy="4814888"/>
          </a:xfrm>
        </p:spPr>
        <p:txBody>
          <a:bodyPr/>
          <a:lstStyle/>
          <a:p>
            <a:r>
              <a:rPr lang="en-US" altLang="en-US" sz="3600" dirty="0" smtClean="0"/>
              <a:t>For those responding individually to disasters: </a:t>
            </a:r>
          </a:p>
          <a:p>
            <a:pPr lvl="1"/>
            <a:r>
              <a:rPr lang="en-US" altLang="en-US" sz="3200" dirty="0" smtClean="0"/>
              <a:t>Explain how to avoid being kicked out as a nuisance.</a:t>
            </a:r>
          </a:p>
          <a:p>
            <a:pPr lvl="1"/>
            <a:r>
              <a:rPr lang="en-US" altLang="en-US" sz="3200" dirty="0" smtClean="0"/>
              <a:t>Identify the major differences in medical needs before and after catastrophic disasters.</a:t>
            </a:r>
          </a:p>
          <a:p>
            <a:pPr lvl="1"/>
            <a:r>
              <a:rPr lang="en-US" altLang="en-US" sz="3200" dirty="0" smtClean="0"/>
              <a:t>Identify your major logistical needs.</a:t>
            </a:r>
          </a:p>
          <a:p>
            <a:pPr lvl="1"/>
            <a:r>
              <a:rPr lang="en-US" altLang="en-US" sz="3200" dirty="0" smtClean="0"/>
              <a:t>Identify your major training needs. </a:t>
            </a:r>
          </a:p>
        </p:txBody>
      </p:sp>
      <p:sp>
        <p:nvSpPr>
          <p:cNvPr id="6148" name="Rectangle 7"/>
          <p:cNvSpPr>
            <a:spLocks noChangeArrowheads="1"/>
          </p:cNvSpPr>
          <p:nvPr/>
        </p:nvSpPr>
        <p:spPr bwMode="auto">
          <a:xfrm>
            <a:off x="2171700" y="1903413"/>
            <a:ext cx="6362700" cy="81280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b="1">
                <a:solidFill>
                  <a:srgbClr val="99CCFF"/>
                </a:solidFill>
                <a:latin typeface="Abadi MT Cn Lt" pitchFamily="34" charset="0"/>
              </a:defRPr>
            </a:lvl1pPr>
            <a:lvl2pPr marL="742950" indent="-285750">
              <a:spcBef>
                <a:spcPct val="20000"/>
              </a:spcBef>
              <a:buChar char="–"/>
              <a:defRPr sz="2800">
                <a:solidFill>
                  <a:srgbClr val="FFFFCC"/>
                </a:solidFill>
                <a:latin typeface="Abadi MT Cn Lt" pitchFamily="34" charset="0"/>
              </a:defRPr>
            </a:lvl2pPr>
            <a:lvl3pPr marL="1143000" indent="-228600">
              <a:spcBef>
                <a:spcPct val="20000"/>
              </a:spcBef>
              <a:buChar char="•"/>
              <a:defRPr sz="2400" b="1">
                <a:solidFill>
                  <a:srgbClr val="FFFFCC"/>
                </a:solidFill>
                <a:latin typeface="Abadi MT Cn Lt" pitchFamily="34" charset="0"/>
              </a:defRPr>
            </a:lvl3pPr>
            <a:lvl4pPr marL="1600200" indent="-228600">
              <a:spcBef>
                <a:spcPct val="20000"/>
              </a:spcBef>
              <a:buChar char="–"/>
              <a:defRPr sz="2000" b="1">
                <a:solidFill>
                  <a:srgbClr val="FFFFCC"/>
                </a:solidFill>
                <a:latin typeface="Abadi MT Cn Lt" pitchFamily="34" charset="0"/>
              </a:defRPr>
            </a:lvl4pPr>
            <a:lvl5pPr marL="2057400" indent="-228600">
              <a:spcBef>
                <a:spcPct val="20000"/>
              </a:spcBef>
              <a:buChar char="»"/>
              <a:defRPr sz="2000" b="1">
                <a:solidFill>
                  <a:srgbClr val="FFFFCC"/>
                </a:solidFill>
                <a:latin typeface="Abadi MT Cn Lt" pitchFamily="34" charset="0"/>
              </a:defRPr>
            </a:lvl5pPr>
            <a:lvl6pPr marL="2514600" indent="-228600" eaLnBrk="0" fontAlgn="base" hangingPunct="0">
              <a:spcBef>
                <a:spcPct val="20000"/>
              </a:spcBef>
              <a:spcAft>
                <a:spcPct val="0"/>
              </a:spcAft>
              <a:buChar char="»"/>
              <a:defRPr sz="2000" b="1">
                <a:solidFill>
                  <a:srgbClr val="FFFFCC"/>
                </a:solidFill>
                <a:latin typeface="Abadi MT Cn Lt" pitchFamily="34" charset="0"/>
              </a:defRPr>
            </a:lvl6pPr>
            <a:lvl7pPr marL="2971800" indent="-228600" eaLnBrk="0" fontAlgn="base" hangingPunct="0">
              <a:spcBef>
                <a:spcPct val="20000"/>
              </a:spcBef>
              <a:spcAft>
                <a:spcPct val="0"/>
              </a:spcAft>
              <a:buChar char="»"/>
              <a:defRPr sz="2000" b="1">
                <a:solidFill>
                  <a:srgbClr val="FFFFCC"/>
                </a:solidFill>
                <a:latin typeface="Abadi MT Cn Lt" pitchFamily="34" charset="0"/>
              </a:defRPr>
            </a:lvl7pPr>
            <a:lvl8pPr marL="3429000" indent="-228600" eaLnBrk="0" fontAlgn="base" hangingPunct="0">
              <a:spcBef>
                <a:spcPct val="20000"/>
              </a:spcBef>
              <a:spcAft>
                <a:spcPct val="0"/>
              </a:spcAft>
              <a:buChar char="»"/>
              <a:defRPr sz="2000" b="1">
                <a:solidFill>
                  <a:srgbClr val="FFFFCC"/>
                </a:solidFill>
                <a:latin typeface="Abadi MT Cn Lt" pitchFamily="34" charset="0"/>
              </a:defRPr>
            </a:lvl8pPr>
            <a:lvl9pPr marL="3886200" indent="-228600" eaLnBrk="0" fontAlgn="base" hangingPunct="0">
              <a:spcBef>
                <a:spcPct val="20000"/>
              </a:spcBef>
              <a:spcAft>
                <a:spcPct val="0"/>
              </a:spcAft>
              <a:buChar char="»"/>
              <a:defRPr sz="2000" b="1">
                <a:solidFill>
                  <a:srgbClr val="FFFFCC"/>
                </a:solidFill>
                <a:latin typeface="Abadi MT Cn Lt" pitchFamily="34" charset="0"/>
              </a:defRPr>
            </a:lvl9pPr>
          </a:lstStyle>
          <a:p>
            <a:endParaRPr lang="en-US" altLang="en-US" sz="2400">
              <a:effectLst/>
            </a:endParaRPr>
          </a:p>
        </p:txBody>
      </p:sp>
      <p:sp>
        <p:nvSpPr>
          <p:cNvPr id="6149" name="Rectangle 8"/>
          <p:cNvSpPr>
            <a:spLocks noChangeArrowheads="1"/>
          </p:cNvSpPr>
          <p:nvPr/>
        </p:nvSpPr>
        <p:spPr bwMode="auto">
          <a:xfrm>
            <a:off x="1936750" y="1714500"/>
            <a:ext cx="6440488" cy="7921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b="1">
                <a:solidFill>
                  <a:srgbClr val="99CCFF"/>
                </a:solidFill>
                <a:latin typeface="Abadi MT Cn Lt" pitchFamily="34" charset="0"/>
              </a:defRPr>
            </a:lvl1pPr>
            <a:lvl2pPr marL="742950" indent="-285750">
              <a:spcBef>
                <a:spcPct val="20000"/>
              </a:spcBef>
              <a:buChar char="–"/>
              <a:defRPr sz="2800">
                <a:solidFill>
                  <a:srgbClr val="FFFFCC"/>
                </a:solidFill>
                <a:latin typeface="Abadi MT Cn Lt" pitchFamily="34" charset="0"/>
              </a:defRPr>
            </a:lvl2pPr>
            <a:lvl3pPr marL="1143000" indent="-228600">
              <a:spcBef>
                <a:spcPct val="20000"/>
              </a:spcBef>
              <a:buChar char="•"/>
              <a:defRPr sz="2400" b="1">
                <a:solidFill>
                  <a:srgbClr val="FFFFCC"/>
                </a:solidFill>
                <a:latin typeface="Abadi MT Cn Lt" pitchFamily="34" charset="0"/>
              </a:defRPr>
            </a:lvl3pPr>
            <a:lvl4pPr marL="1600200" indent="-228600">
              <a:spcBef>
                <a:spcPct val="20000"/>
              </a:spcBef>
              <a:buChar char="–"/>
              <a:defRPr sz="2000" b="1">
                <a:solidFill>
                  <a:srgbClr val="FFFFCC"/>
                </a:solidFill>
                <a:latin typeface="Abadi MT Cn Lt" pitchFamily="34" charset="0"/>
              </a:defRPr>
            </a:lvl4pPr>
            <a:lvl5pPr marL="2057400" indent="-228600">
              <a:spcBef>
                <a:spcPct val="20000"/>
              </a:spcBef>
              <a:buChar char="»"/>
              <a:defRPr sz="2000" b="1">
                <a:solidFill>
                  <a:srgbClr val="FFFFCC"/>
                </a:solidFill>
                <a:latin typeface="Abadi MT Cn Lt" pitchFamily="34" charset="0"/>
              </a:defRPr>
            </a:lvl5pPr>
            <a:lvl6pPr marL="2514600" indent="-228600" eaLnBrk="0" fontAlgn="base" hangingPunct="0">
              <a:spcBef>
                <a:spcPct val="20000"/>
              </a:spcBef>
              <a:spcAft>
                <a:spcPct val="0"/>
              </a:spcAft>
              <a:buChar char="»"/>
              <a:defRPr sz="2000" b="1">
                <a:solidFill>
                  <a:srgbClr val="FFFFCC"/>
                </a:solidFill>
                <a:latin typeface="Abadi MT Cn Lt" pitchFamily="34" charset="0"/>
              </a:defRPr>
            </a:lvl6pPr>
            <a:lvl7pPr marL="2971800" indent="-228600" eaLnBrk="0" fontAlgn="base" hangingPunct="0">
              <a:spcBef>
                <a:spcPct val="20000"/>
              </a:spcBef>
              <a:spcAft>
                <a:spcPct val="0"/>
              </a:spcAft>
              <a:buChar char="»"/>
              <a:defRPr sz="2000" b="1">
                <a:solidFill>
                  <a:srgbClr val="FFFFCC"/>
                </a:solidFill>
                <a:latin typeface="Abadi MT Cn Lt" pitchFamily="34" charset="0"/>
              </a:defRPr>
            </a:lvl7pPr>
            <a:lvl8pPr marL="3429000" indent="-228600" eaLnBrk="0" fontAlgn="base" hangingPunct="0">
              <a:spcBef>
                <a:spcPct val="20000"/>
              </a:spcBef>
              <a:spcAft>
                <a:spcPct val="0"/>
              </a:spcAft>
              <a:buChar char="»"/>
              <a:defRPr sz="2000" b="1">
                <a:solidFill>
                  <a:srgbClr val="FFFFCC"/>
                </a:solidFill>
                <a:latin typeface="Abadi MT Cn Lt" pitchFamily="34" charset="0"/>
              </a:defRPr>
            </a:lvl8pPr>
            <a:lvl9pPr marL="3886200" indent="-228600" eaLnBrk="0" fontAlgn="base" hangingPunct="0">
              <a:spcBef>
                <a:spcPct val="20000"/>
              </a:spcBef>
              <a:spcAft>
                <a:spcPct val="0"/>
              </a:spcAft>
              <a:buChar char="»"/>
              <a:defRPr sz="2000" b="1">
                <a:solidFill>
                  <a:srgbClr val="FFFFCC"/>
                </a:solidFill>
                <a:latin typeface="Abadi MT Cn Lt" pitchFamily="34" charset="0"/>
              </a:defRPr>
            </a:lvl9pPr>
          </a:lstStyle>
          <a:p>
            <a:endParaRPr lang="en-US" altLang="en-US" sz="2800">
              <a:effectLst/>
            </a:endParaRPr>
          </a:p>
        </p:txBody>
      </p:sp>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p:txBody>
          <a:bodyPr/>
          <a:lstStyle/>
          <a:p>
            <a:pPr>
              <a:defRPr/>
            </a:pPr>
            <a:r>
              <a:rPr lang="en-US" altLang="en-US" smtClean="0"/>
              <a:t>Food</a:t>
            </a:r>
          </a:p>
        </p:txBody>
      </p:sp>
      <p:pic>
        <p:nvPicPr>
          <p:cNvPr id="2355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6013" y="2516188"/>
            <a:ext cx="5187950" cy="408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98675" y="454025"/>
            <a:ext cx="1952625" cy="259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6" descr="mr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8338" y="3624263"/>
            <a:ext cx="36798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a:lstStyle/>
          <a:p>
            <a:pPr>
              <a:defRPr/>
            </a:pPr>
            <a:r>
              <a:rPr lang="en-US" altLang="en-US" dirty="0" smtClean="0"/>
              <a:t>Food</a:t>
            </a:r>
          </a:p>
        </p:txBody>
      </p:sp>
      <p:pic>
        <p:nvPicPr>
          <p:cNvPr id="24579"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97550" y="1752600"/>
            <a:ext cx="24098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38225" y="1752600"/>
            <a:ext cx="20955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3375" y="4500563"/>
            <a:ext cx="14097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86175" y="4244975"/>
            <a:ext cx="19050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91338" y="5033963"/>
            <a:ext cx="142875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4" name="Picture 1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55988" y="1409700"/>
            <a:ext cx="21431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p:txBody>
          <a:bodyPr/>
          <a:lstStyle/>
          <a:p>
            <a:pPr>
              <a:defRPr/>
            </a:pPr>
            <a:r>
              <a:rPr lang="en-US" altLang="en-US" smtClean="0"/>
              <a:t>Comms</a:t>
            </a:r>
          </a:p>
        </p:txBody>
      </p:sp>
      <p:pic>
        <p:nvPicPr>
          <p:cNvPr id="25603"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3550" y="2220913"/>
            <a:ext cx="4333875" cy="3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11"/>
          <p:cNvPicPr>
            <a:picLocks noChangeAspect="1" noChangeArrowheads="1"/>
          </p:cNvPicPr>
          <p:nvPr/>
        </p:nvPicPr>
        <p:blipFill>
          <a:blip r:embed="rId4">
            <a:lum contrast="6000"/>
            <a:extLst>
              <a:ext uri="{28A0092B-C50C-407E-A947-70E740481C1C}">
                <a14:useLocalDpi xmlns:a14="http://schemas.microsoft.com/office/drawing/2010/main"/>
              </a:ext>
            </a:extLst>
          </a:blip>
          <a:srcRect/>
          <a:stretch>
            <a:fillRect/>
          </a:stretch>
        </p:blipFill>
        <p:spPr bwMode="auto">
          <a:xfrm>
            <a:off x="1249363" y="1979613"/>
            <a:ext cx="2471737"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p:txBody>
          <a:bodyPr/>
          <a:lstStyle/>
          <a:p>
            <a:pPr>
              <a:defRPr/>
            </a:pPr>
            <a:r>
              <a:rPr lang="en-US" altLang="en-US" dirty="0" err="1" smtClean="0"/>
              <a:t>Comms</a:t>
            </a:r>
            <a:endParaRPr lang="en-US" altLang="en-US" dirty="0" smtClean="0"/>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92613" y="2073275"/>
            <a:ext cx="3217862"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96125" y="3482975"/>
            <a:ext cx="180975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8813" y="2516188"/>
            <a:ext cx="34385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p:txBody>
          <a:bodyPr/>
          <a:lstStyle/>
          <a:p>
            <a:pPr>
              <a:defRPr/>
            </a:pPr>
            <a:r>
              <a:rPr lang="en-US" altLang="en-US" smtClean="0"/>
              <a:t>Navigation</a:t>
            </a:r>
          </a:p>
        </p:txBody>
      </p:sp>
      <p:pic>
        <p:nvPicPr>
          <p:cNvPr id="27651" name="Picture 5"/>
          <p:cNvPicPr>
            <a:picLocks noChangeAspect="1" noChangeArrowheads="1"/>
          </p:cNvPicPr>
          <p:nvPr/>
        </p:nvPicPr>
        <p:blipFill>
          <a:blip r:embed="rId3" cstate="screen">
            <a:lum contrast="12000"/>
            <a:extLst>
              <a:ext uri="{28A0092B-C50C-407E-A947-70E740481C1C}">
                <a14:useLocalDpi xmlns:a14="http://schemas.microsoft.com/office/drawing/2010/main"/>
              </a:ext>
            </a:extLst>
          </a:blip>
          <a:srcRect/>
          <a:stretch>
            <a:fillRect/>
          </a:stretch>
        </p:blipFill>
        <p:spPr bwMode="auto">
          <a:xfrm>
            <a:off x="1622425" y="4351338"/>
            <a:ext cx="30226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6"/>
          <p:cNvPicPr>
            <a:picLocks noChangeAspect="1" noChangeArrowheads="1"/>
          </p:cNvPicPr>
          <p:nvPr/>
        </p:nvPicPr>
        <p:blipFill>
          <a:blip r:embed="rId4">
            <a:lum contrast="6000"/>
            <a:extLst>
              <a:ext uri="{28A0092B-C50C-407E-A947-70E740481C1C}">
                <a14:useLocalDpi xmlns:a14="http://schemas.microsoft.com/office/drawing/2010/main"/>
              </a:ext>
            </a:extLst>
          </a:blip>
          <a:srcRect/>
          <a:stretch>
            <a:fillRect/>
          </a:stretch>
        </p:blipFill>
        <p:spPr bwMode="auto">
          <a:xfrm>
            <a:off x="5765800" y="4441825"/>
            <a:ext cx="28575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6275" y="1890713"/>
            <a:ext cx="2935288" cy="220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30738" y="1960563"/>
            <a:ext cx="2851150" cy="213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2"/>
          <p:cNvSpPr>
            <a:spLocks noGrp="1" noChangeArrowheads="1"/>
          </p:cNvSpPr>
          <p:nvPr>
            <p:ph type="title"/>
          </p:nvPr>
        </p:nvSpPr>
        <p:spPr/>
        <p:txBody>
          <a:bodyPr/>
          <a:lstStyle/>
          <a:p>
            <a:pPr>
              <a:defRPr/>
            </a:pPr>
            <a:r>
              <a:rPr lang="en-US" altLang="en-US" dirty="0" smtClean="0"/>
              <a:t>Directions</a:t>
            </a:r>
          </a:p>
        </p:txBody>
      </p:sp>
      <p:pic>
        <p:nvPicPr>
          <p:cNvPr id="28675"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9838" y="1766888"/>
            <a:ext cx="60928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2" name="Rectangle 4"/>
          <p:cNvSpPr>
            <a:spLocks noGrp="1" noChangeArrowheads="1"/>
          </p:cNvSpPr>
          <p:nvPr>
            <p:ph type="title"/>
          </p:nvPr>
        </p:nvSpPr>
        <p:spPr/>
        <p:txBody>
          <a:bodyPr/>
          <a:lstStyle/>
          <a:p>
            <a:pPr>
              <a:defRPr/>
            </a:pPr>
            <a:r>
              <a:rPr lang="en-US" altLang="en-US" dirty="0" smtClean="0"/>
              <a:t>Navigation</a:t>
            </a:r>
          </a:p>
        </p:txBody>
      </p:sp>
      <p:pic>
        <p:nvPicPr>
          <p:cNvPr id="29699"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25688" y="1549400"/>
            <a:ext cx="1673225" cy="370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l="5313" r="5678"/>
          <a:stretch>
            <a:fillRect/>
          </a:stretch>
        </p:blipFill>
        <p:spPr bwMode="auto">
          <a:xfrm>
            <a:off x="5743575" y="2020888"/>
            <a:ext cx="3162300"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7688" y="1949450"/>
            <a:ext cx="1614487"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86013" y="4686300"/>
            <a:ext cx="197167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14" descr="gpsmap60csx"/>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3388" y="2074863"/>
            <a:ext cx="1757362"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2" name="Rectangle 4"/>
          <p:cNvSpPr>
            <a:spLocks noGrp="1" noChangeArrowheads="1"/>
          </p:cNvSpPr>
          <p:nvPr>
            <p:ph type="title"/>
          </p:nvPr>
        </p:nvSpPr>
        <p:spPr>
          <a:xfrm>
            <a:off x="622300" y="1641065"/>
            <a:ext cx="1638300" cy="4920602"/>
          </a:xfrm>
        </p:spPr>
        <p:txBody>
          <a:bodyPr vert="vert270"/>
          <a:lstStyle/>
          <a:p>
            <a:pPr>
              <a:defRPr/>
            </a:pPr>
            <a:r>
              <a:rPr lang="en-US" altLang="en-US" dirty="0" smtClean="0"/>
              <a:t>Google Maps: Download Tiles</a:t>
            </a:r>
          </a:p>
        </p:txBody>
      </p:sp>
      <p:pic>
        <p:nvPicPr>
          <p:cNvPr id="31748" name="Picture 4" descr="C:\clipart\Disaster\Search-Google-Map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7200" y="467021"/>
            <a:ext cx="3513666" cy="62465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2" name="Rectangle 4"/>
          <p:cNvSpPr>
            <a:spLocks noGrp="1" noChangeArrowheads="1"/>
          </p:cNvSpPr>
          <p:nvPr>
            <p:ph type="title"/>
          </p:nvPr>
        </p:nvSpPr>
        <p:spPr>
          <a:xfrm>
            <a:off x="622300" y="1641065"/>
            <a:ext cx="1638300" cy="4920602"/>
          </a:xfrm>
        </p:spPr>
        <p:txBody>
          <a:bodyPr vert="vert270"/>
          <a:lstStyle/>
          <a:p>
            <a:pPr>
              <a:defRPr/>
            </a:pPr>
            <a:r>
              <a:rPr lang="en-US" altLang="en-US" dirty="0" smtClean="0"/>
              <a:t>Google Maps: Download Tiles</a:t>
            </a:r>
          </a:p>
        </p:txBody>
      </p:sp>
      <p:pic>
        <p:nvPicPr>
          <p:cNvPr id="210946" name="Picture 2" descr="C:\clipart\Disaster\Search-Result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27363" y="516467"/>
            <a:ext cx="3466570" cy="6162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978464"/>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2" name="Rectangle 4"/>
          <p:cNvSpPr>
            <a:spLocks noGrp="1" noChangeArrowheads="1"/>
          </p:cNvSpPr>
          <p:nvPr>
            <p:ph type="title"/>
          </p:nvPr>
        </p:nvSpPr>
        <p:spPr>
          <a:xfrm>
            <a:off x="622300" y="1641065"/>
            <a:ext cx="1638300" cy="4920602"/>
          </a:xfrm>
        </p:spPr>
        <p:txBody>
          <a:bodyPr vert="vert270"/>
          <a:lstStyle/>
          <a:p>
            <a:pPr>
              <a:defRPr/>
            </a:pPr>
            <a:r>
              <a:rPr lang="en-US" altLang="en-US" dirty="0" smtClean="0"/>
              <a:t>Google Maps: Download Tiles</a:t>
            </a:r>
          </a:p>
        </p:txBody>
      </p:sp>
      <p:pic>
        <p:nvPicPr>
          <p:cNvPr id="211970" name="Picture 2" descr="C:\clipart\Disaster\Save-a-new-online-map.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7214" y="456670"/>
            <a:ext cx="3476923" cy="6181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612172"/>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Auf der Heide"/>
          <p:cNvPicPr>
            <a:picLocks noChangeAspect="1" noChangeArrowheads="1"/>
          </p:cNvPicPr>
          <p:nvPr/>
        </p:nvPicPr>
        <p:blipFill>
          <a:blip r:embed="rId3" cstate="screen">
            <a:extLst>
              <a:ext uri="{28A0092B-C50C-407E-A947-70E740481C1C}">
                <a14:useLocalDpi xmlns:a14="http://schemas.microsoft.com/office/drawing/2010/main"/>
              </a:ext>
            </a:extLst>
          </a:blip>
          <a:srcRect b="156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2" name="Rectangle 4"/>
          <p:cNvSpPr>
            <a:spLocks noGrp="1" noChangeArrowheads="1"/>
          </p:cNvSpPr>
          <p:nvPr>
            <p:ph type="title"/>
          </p:nvPr>
        </p:nvSpPr>
        <p:spPr/>
        <p:txBody>
          <a:bodyPr/>
          <a:lstStyle/>
          <a:p>
            <a:pPr>
              <a:defRPr/>
            </a:pPr>
            <a:r>
              <a:rPr lang="en-US" altLang="en-US" dirty="0" smtClean="0"/>
              <a:t>Android Backcountry Navigator: </a:t>
            </a:r>
            <a:br>
              <a:rPr lang="en-US" altLang="en-US" dirty="0" smtClean="0"/>
            </a:br>
            <a:r>
              <a:rPr lang="en-US" altLang="en-US" dirty="0" smtClean="0"/>
              <a:t>Download Topo Maps</a:t>
            </a:r>
          </a:p>
        </p:txBody>
      </p:sp>
      <p:pic>
        <p:nvPicPr>
          <p:cNvPr id="33795" name="Picture 3" descr="C:\clipart\Disaster\BCnav2.png"/>
          <p:cNvPicPr>
            <a:picLocks noChangeAspect="1" noChangeArrowheads="1"/>
          </p:cNvPicPr>
          <p:nvPr/>
        </p:nvPicPr>
        <p:blipFill>
          <a:blip r:embed="rId3" cstate="screen">
            <a:extLst>
              <a:ext uri="{28A0092B-C50C-407E-A947-70E740481C1C}">
                <a14:useLocalDpi xmlns:a14="http://schemas.microsoft.com/office/drawing/2010/main"/>
              </a:ext>
            </a:extLst>
          </a:blip>
          <a:srcRect t="2348" b="5865"/>
          <a:stretch>
            <a:fillRect/>
          </a:stretch>
        </p:blipFill>
        <p:spPr bwMode="auto">
          <a:xfrm>
            <a:off x="1452563" y="1852613"/>
            <a:ext cx="3332162"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C:\clipart\Disaster\BCnav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67325" y="1852613"/>
            <a:ext cx="309562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2" name="Rectangle 4"/>
          <p:cNvSpPr>
            <a:spLocks noGrp="1" noChangeArrowheads="1"/>
          </p:cNvSpPr>
          <p:nvPr>
            <p:ph type="title"/>
          </p:nvPr>
        </p:nvSpPr>
        <p:spPr/>
        <p:txBody>
          <a:bodyPr/>
          <a:lstStyle/>
          <a:p>
            <a:pPr>
              <a:defRPr/>
            </a:pPr>
            <a:r>
              <a:rPr lang="en-US" altLang="en-US" dirty="0" smtClean="0"/>
              <a:t>Chargers for cellphone?</a:t>
            </a:r>
          </a:p>
        </p:txBody>
      </p:sp>
      <p:pic>
        <p:nvPicPr>
          <p:cNvPr id="34819" name="Picture 2" descr="C:\clipart\Disaster\Motorola-P4000-Dual-Charging-4000mAh-Ultra-Slim-Power-Pack.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5175" y="1624013"/>
            <a:ext cx="8128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2" name="Rectangle 4"/>
          <p:cNvSpPr>
            <a:spLocks noGrp="1" noChangeArrowheads="1"/>
          </p:cNvSpPr>
          <p:nvPr>
            <p:ph type="title"/>
          </p:nvPr>
        </p:nvSpPr>
        <p:spPr/>
        <p:txBody>
          <a:bodyPr/>
          <a:lstStyle/>
          <a:p>
            <a:pPr>
              <a:defRPr/>
            </a:pPr>
            <a:r>
              <a:rPr lang="en-US" altLang="en-US" dirty="0" smtClean="0"/>
              <a:t>Chargers for cellphone?</a:t>
            </a:r>
          </a:p>
        </p:txBody>
      </p:sp>
      <p:pic>
        <p:nvPicPr>
          <p:cNvPr id="35843" name="Picture 2" descr="C:\clipart\Disaster\Everyday-Emergency-Ki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8125" y="1562100"/>
            <a:ext cx="7445375"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2" name="Rectangle 4"/>
          <p:cNvSpPr>
            <a:spLocks noGrp="1" noChangeArrowheads="1"/>
          </p:cNvSpPr>
          <p:nvPr>
            <p:ph type="title"/>
          </p:nvPr>
        </p:nvSpPr>
        <p:spPr/>
        <p:txBody>
          <a:bodyPr/>
          <a:lstStyle/>
          <a:p>
            <a:pPr>
              <a:defRPr/>
            </a:pPr>
            <a:r>
              <a:rPr lang="en-US" altLang="en-US" dirty="0" smtClean="0"/>
              <a:t>Chargers for cellphone?</a:t>
            </a:r>
          </a:p>
        </p:txBody>
      </p:sp>
      <p:pic>
        <p:nvPicPr>
          <p:cNvPr id="36867" name="Picture 2" descr="C:\clipart\Disaster\Keith-Charger-Ba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7213" y="1422400"/>
            <a:ext cx="650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2" name="Rectangle 4"/>
          <p:cNvSpPr>
            <a:spLocks noGrp="1" noChangeArrowheads="1"/>
          </p:cNvSpPr>
          <p:nvPr>
            <p:ph type="title"/>
          </p:nvPr>
        </p:nvSpPr>
        <p:spPr/>
        <p:txBody>
          <a:bodyPr/>
          <a:lstStyle/>
          <a:p>
            <a:pPr>
              <a:defRPr/>
            </a:pPr>
            <a:r>
              <a:rPr lang="en-US" altLang="en-US" dirty="0" smtClean="0"/>
              <a:t>conovers.org/ftp</a:t>
            </a:r>
          </a:p>
        </p:txBody>
      </p:sp>
      <p:pic>
        <p:nvPicPr>
          <p:cNvPr id="37891" name="Picture 2" descr="C:\clipart\Disaster\SAR-Gear.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6425" y="1641475"/>
            <a:ext cx="6765925"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2" name="Rectangle 4"/>
          <p:cNvSpPr>
            <a:spLocks noGrp="1" noChangeArrowheads="1"/>
          </p:cNvSpPr>
          <p:nvPr>
            <p:ph type="title"/>
          </p:nvPr>
        </p:nvSpPr>
        <p:spPr/>
        <p:txBody>
          <a:bodyPr/>
          <a:lstStyle/>
          <a:p>
            <a:pPr>
              <a:defRPr/>
            </a:pPr>
            <a:r>
              <a:rPr lang="en-US" altLang="en-US" smtClean="0"/>
              <a:t>Travel</a:t>
            </a:r>
          </a:p>
        </p:txBody>
      </p:sp>
      <p:pic>
        <p:nvPicPr>
          <p:cNvPr id="30723" name="Picture 5" descr="wabc_091505_deep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727325"/>
            <a:ext cx="39370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_Gulfport_Cas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9488" y="2720975"/>
            <a:ext cx="3941762"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p:txBody>
          <a:bodyPr/>
          <a:lstStyle/>
          <a:p>
            <a:pPr>
              <a:defRPr/>
            </a:pPr>
            <a:r>
              <a:rPr lang="en-US" altLang="en-US" smtClean="0"/>
              <a:t>Travel</a:t>
            </a:r>
          </a:p>
        </p:txBody>
      </p:sp>
      <p:pic>
        <p:nvPicPr>
          <p:cNvPr id="38915" name="Picture 4"/>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757238" y="2051050"/>
            <a:ext cx="3489325" cy="407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7625" y="2255838"/>
            <a:ext cx="4932363" cy="369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8" name="Rectangle 4"/>
          <p:cNvSpPr>
            <a:spLocks noGrp="1" noChangeArrowheads="1"/>
          </p:cNvSpPr>
          <p:nvPr>
            <p:ph type="title"/>
          </p:nvPr>
        </p:nvSpPr>
        <p:spPr/>
        <p:txBody>
          <a:bodyPr/>
          <a:lstStyle/>
          <a:p>
            <a:pPr>
              <a:defRPr/>
            </a:pPr>
            <a:r>
              <a:rPr lang="en-US" altLang="en-US" smtClean="0"/>
              <a:t>Travel</a:t>
            </a:r>
          </a:p>
        </p:txBody>
      </p:sp>
      <p:pic>
        <p:nvPicPr>
          <p:cNvPr id="3993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600" y="2114550"/>
            <a:ext cx="2728913" cy="2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01950" y="1933575"/>
            <a:ext cx="2581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4725" y="3459163"/>
            <a:ext cx="2517775"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77000" y="1970088"/>
            <a:ext cx="2454275" cy="391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a:xfrm>
            <a:off x="2019300" y="457200"/>
            <a:ext cx="6218238" cy="1143000"/>
          </a:xfrm>
        </p:spPr>
        <p:txBody>
          <a:bodyPr/>
          <a:lstStyle/>
          <a:p>
            <a:pPr>
              <a:defRPr/>
            </a:pPr>
            <a:r>
              <a:rPr lang="en-US" altLang="en-US" dirty="0" smtClean="0"/>
              <a:t>Travel-Medical</a:t>
            </a:r>
          </a:p>
        </p:txBody>
      </p:sp>
      <p:pic>
        <p:nvPicPr>
          <p:cNvPr id="40963" name="Picture 7" descr="Emergency Portable Light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9113" y="1909763"/>
            <a:ext cx="7521575"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9"/>
          <p:cNvSpPr txBox="1">
            <a:spLocks noChangeArrowheads="1"/>
          </p:cNvSpPr>
          <p:nvPr/>
        </p:nvSpPr>
        <p:spPr bwMode="auto">
          <a:xfrm>
            <a:off x="2727325" y="6067425"/>
            <a:ext cx="52657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VAGRounded BT" pitchFamily="34" charset="0"/>
              </a:defRPr>
            </a:lvl1pPr>
            <a:lvl2pPr marL="742950" indent="-285750">
              <a:defRPr sz="2400">
                <a:solidFill>
                  <a:schemeClr val="bg1"/>
                </a:solidFill>
                <a:latin typeface="VAGRounded BT" pitchFamily="34" charset="0"/>
              </a:defRPr>
            </a:lvl2pPr>
            <a:lvl3pPr marL="1143000" indent="-228600">
              <a:defRPr sz="2400">
                <a:solidFill>
                  <a:schemeClr val="bg1"/>
                </a:solidFill>
                <a:latin typeface="VAGRounded BT" pitchFamily="34" charset="0"/>
              </a:defRPr>
            </a:lvl3pPr>
            <a:lvl4pPr marL="1600200" indent="-228600">
              <a:defRPr sz="2400">
                <a:solidFill>
                  <a:schemeClr val="bg1"/>
                </a:solidFill>
                <a:latin typeface="VAGRounded BT" pitchFamily="34" charset="0"/>
              </a:defRPr>
            </a:lvl4pPr>
            <a:lvl5pPr marL="2057400" indent="-228600">
              <a:defRPr sz="2400">
                <a:solidFill>
                  <a:schemeClr val="bg1"/>
                </a:solidFill>
                <a:latin typeface="VAGRounded BT" pitchFamily="34" charset="0"/>
              </a:defRPr>
            </a:lvl5pPr>
            <a:lvl6pPr marL="2514600" indent="-228600" eaLnBrk="0" fontAlgn="base" hangingPunct="0">
              <a:spcBef>
                <a:spcPct val="0"/>
              </a:spcBef>
              <a:spcAft>
                <a:spcPct val="0"/>
              </a:spcAft>
              <a:defRPr sz="2400">
                <a:solidFill>
                  <a:schemeClr val="bg1"/>
                </a:solidFill>
                <a:latin typeface="VAGRounded BT" pitchFamily="34" charset="0"/>
              </a:defRPr>
            </a:lvl6pPr>
            <a:lvl7pPr marL="2971800" indent="-228600" eaLnBrk="0" fontAlgn="base" hangingPunct="0">
              <a:spcBef>
                <a:spcPct val="0"/>
              </a:spcBef>
              <a:spcAft>
                <a:spcPct val="0"/>
              </a:spcAft>
              <a:defRPr sz="2400">
                <a:solidFill>
                  <a:schemeClr val="bg1"/>
                </a:solidFill>
                <a:latin typeface="VAGRounded BT" pitchFamily="34" charset="0"/>
              </a:defRPr>
            </a:lvl7pPr>
            <a:lvl8pPr marL="3429000" indent="-228600" eaLnBrk="0" fontAlgn="base" hangingPunct="0">
              <a:spcBef>
                <a:spcPct val="0"/>
              </a:spcBef>
              <a:spcAft>
                <a:spcPct val="0"/>
              </a:spcAft>
              <a:defRPr sz="2400">
                <a:solidFill>
                  <a:schemeClr val="bg1"/>
                </a:solidFill>
                <a:latin typeface="VAGRounded BT" pitchFamily="34" charset="0"/>
              </a:defRPr>
            </a:lvl8pPr>
            <a:lvl9pPr marL="3886200" indent="-228600" eaLnBrk="0" fontAlgn="base" hangingPunct="0">
              <a:spcBef>
                <a:spcPct val="0"/>
              </a:spcBef>
              <a:spcAft>
                <a:spcPct val="0"/>
              </a:spcAft>
              <a:defRPr sz="2400">
                <a:solidFill>
                  <a:schemeClr val="bg1"/>
                </a:solidFill>
                <a:latin typeface="VAGRounded BT" pitchFamily="34" charset="0"/>
              </a:defRPr>
            </a:lvl9pPr>
          </a:lstStyle>
          <a:p>
            <a:pPr>
              <a:spcBef>
                <a:spcPct val="50000"/>
              </a:spcBef>
            </a:pPr>
            <a:r>
              <a:rPr lang="en-US" altLang="en-US" sz="4400">
                <a:effectLst/>
                <a:latin typeface="VAG Round" pitchFamily="82" charset="0"/>
              </a:rPr>
              <a:t>conovers.org/ftp</a:t>
            </a:r>
          </a:p>
        </p:txBody>
      </p:sp>
      <p:pic>
        <p:nvPicPr>
          <p:cNvPr id="40965" name="Picture 13" descr="C:\clipart\Disaster\Petzl_Tikka_XP_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57663" y="2898775"/>
            <a:ext cx="4919662"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1986" name="Picture 2" descr="C:\Clipart\Austere EMS\DMAT Cache Rubbermaid Tot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8" name="Rectangle 4"/>
          <p:cNvSpPr>
            <a:spLocks noGrp="1" noChangeArrowheads="1"/>
          </p:cNvSpPr>
          <p:nvPr>
            <p:ph type="title"/>
          </p:nvPr>
        </p:nvSpPr>
        <p:spPr/>
        <p:txBody>
          <a:bodyPr/>
          <a:lstStyle/>
          <a:p>
            <a:pPr>
              <a:defRPr/>
            </a:pPr>
            <a:endParaRPr lang="en-US" altLang="en-US" dirty="0" smtClean="0"/>
          </a:p>
        </p:txBody>
      </p:sp>
      <p:pic>
        <p:nvPicPr>
          <p:cNvPr id="819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15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2" name="Rectangle 4"/>
          <p:cNvSpPr>
            <a:spLocks noGrp="1" noChangeArrowheads="1"/>
          </p:cNvSpPr>
          <p:nvPr>
            <p:ph type="title"/>
          </p:nvPr>
        </p:nvSpPr>
        <p:spPr>
          <a:xfrm>
            <a:off x="2019300" y="457200"/>
            <a:ext cx="5873750" cy="1143000"/>
          </a:xfrm>
        </p:spPr>
        <p:txBody>
          <a:bodyPr/>
          <a:lstStyle/>
          <a:p>
            <a:pPr>
              <a:defRPr/>
            </a:pPr>
            <a:r>
              <a:rPr lang="en-US" altLang="en-US" smtClean="0"/>
              <a:t>Medical</a:t>
            </a:r>
          </a:p>
        </p:txBody>
      </p:sp>
      <p:pic>
        <p:nvPicPr>
          <p:cNvPr id="4301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4038" y="1752600"/>
            <a:ext cx="3019425" cy="226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725" y="4424363"/>
            <a:ext cx="29591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54713" y="1752600"/>
            <a:ext cx="2949575" cy="235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6625" y="4330700"/>
            <a:ext cx="287972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p:txBody>
          <a:bodyPr/>
          <a:lstStyle/>
          <a:p>
            <a:pPr>
              <a:defRPr/>
            </a:pPr>
            <a:r>
              <a:rPr lang="en-US" altLang="en-US" smtClean="0"/>
              <a:t>Medical – Strike Team</a:t>
            </a:r>
          </a:p>
        </p:txBody>
      </p:sp>
      <p:pic>
        <p:nvPicPr>
          <p:cNvPr id="44035" name="Picture 4" descr="PICT03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7850" y="1752600"/>
            <a:ext cx="6615113"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5058" name="Picture 2" descr="C:\Clipart\Austere EMS\DMAT-Cache-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8138" y="30163"/>
            <a:ext cx="85344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6082" name="Picture 3" descr="C:\Clipart\Austere EMS\DMAT-MMK.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p:txBody>
          <a:bodyPr/>
          <a:lstStyle/>
          <a:p>
            <a:pPr>
              <a:defRPr/>
            </a:pPr>
            <a:r>
              <a:rPr lang="en-US" altLang="en-US" smtClean="0"/>
              <a:t>Medical – Force Protection</a:t>
            </a:r>
          </a:p>
        </p:txBody>
      </p:sp>
      <p:pic>
        <p:nvPicPr>
          <p:cNvPr id="4710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938" y="2719388"/>
            <a:ext cx="3035300"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8" name="Text Box 7"/>
          <p:cNvSpPr txBox="1">
            <a:spLocks noChangeArrowheads="1"/>
          </p:cNvSpPr>
          <p:nvPr/>
        </p:nvSpPr>
        <p:spPr bwMode="auto">
          <a:xfrm>
            <a:off x="2566988" y="6067425"/>
            <a:ext cx="54260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VAGRounded BT" pitchFamily="34" charset="0"/>
              </a:defRPr>
            </a:lvl1pPr>
            <a:lvl2pPr marL="742950" indent="-285750">
              <a:defRPr sz="2400">
                <a:solidFill>
                  <a:schemeClr val="bg1"/>
                </a:solidFill>
                <a:latin typeface="VAGRounded BT" pitchFamily="34" charset="0"/>
              </a:defRPr>
            </a:lvl2pPr>
            <a:lvl3pPr marL="1143000" indent="-228600">
              <a:defRPr sz="2400">
                <a:solidFill>
                  <a:schemeClr val="bg1"/>
                </a:solidFill>
                <a:latin typeface="VAGRounded BT" pitchFamily="34" charset="0"/>
              </a:defRPr>
            </a:lvl3pPr>
            <a:lvl4pPr marL="1600200" indent="-228600">
              <a:defRPr sz="2400">
                <a:solidFill>
                  <a:schemeClr val="bg1"/>
                </a:solidFill>
                <a:latin typeface="VAGRounded BT" pitchFamily="34" charset="0"/>
              </a:defRPr>
            </a:lvl4pPr>
            <a:lvl5pPr marL="2057400" indent="-228600">
              <a:defRPr sz="2400">
                <a:solidFill>
                  <a:schemeClr val="bg1"/>
                </a:solidFill>
                <a:latin typeface="VAGRounded BT" pitchFamily="34" charset="0"/>
              </a:defRPr>
            </a:lvl5pPr>
            <a:lvl6pPr marL="2514600" indent="-228600" eaLnBrk="0" fontAlgn="base" hangingPunct="0">
              <a:spcBef>
                <a:spcPct val="0"/>
              </a:spcBef>
              <a:spcAft>
                <a:spcPct val="0"/>
              </a:spcAft>
              <a:defRPr sz="2400">
                <a:solidFill>
                  <a:schemeClr val="bg1"/>
                </a:solidFill>
                <a:latin typeface="VAGRounded BT" pitchFamily="34" charset="0"/>
              </a:defRPr>
            </a:lvl6pPr>
            <a:lvl7pPr marL="2971800" indent="-228600" eaLnBrk="0" fontAlgn="base" hangingPunct="0">
              <a:spcBef>
                <a:spcPct val="0"/>
              </a:spcBef>
              <a:spcAft>
                <a:spcPct val="0"/>
              </a:spcAft>
              <a:defRPr sz="2400">
                <a:solidFill>
                  <a:schemeClr val="bg1"/>
                </a:solidFill>
                <a:latin typeface="VAGRounded BT" pitchFamily="34" charset="0"/>
              </a:defRPr>
            </a:lvl7pPr>
            <a:lvl8pPr marL="3429000" indent="-228600" eaLnBrk="0" fontAlgn="base" hangingPunct="0">
              <a:spcBef>
                <a:spcPct val="0"/>
              </a:spcBef>
              <a:spcAft>
                <a:spcPct val="0"/>
              </a:spcAft>
              <a:defRPr sz="2400">
                <a:solidFill>
                  <a:schemeClr val="bg1"/>
                </a:solidFill>
                <a:latin typeface="VAGRounded BT" pitchFamily="34" charset="0"/>
              </a:defRPr>
            </a:lvl8pPr>
            <a:lvl9pPr marL="3886200" indent="-228600" eaLnBrk="0" fontAlgn="base" hangingPunct="0">
              <a:spcBef>
                <a:spcPct val="0"/>
              </a:spcBef>
              <a:spcAft>
                <a:spcPct val="0"/>
              </a:spcAft>
              <a:defRPr sz="2400">
                <a:solidFill>
                  <a:schemeClr val="bg1"/>
                </a:solidFill>
                <a:latin typeface="VAGRounded BT" pitchFamily="34" charset="0"/>
              </a:defRPr>
            </a:lvl9pPr>
          </a:lstStyle>
          <a:p>
            <a:pPr>
              <a:spcBef>
                <a:spcPct val="50000"/>
              </a:spcBef>
            </a:pPr>
            <a:r>
              <a:rPr lang="en-US" altLang="en-US" sz="4400">
                <a:effectLst/>
                <a:latin typeface="VAG Round" pitchFamily="82" charset="0"/>
              </a:rPr>
              <a:t>conovers.org/ftp</a:t>
            </a:r>
          </a:p>
        </p:txBody>
      </p:sp>
      <p:pic>
        <p:nvPicPr>
          <p:cNvPr id="47109" name="Picture 8" descr="C:\clipart\Disaster\WEMSI-Medkit.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73525" y="1471613"/>
            <a:ext cx="4799013"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4" name="Rectangle 4"/>
          <p:cNvSpPr>
            <a:spLocks noGrp="1" noChangeArrowheads="1"/>
          </p:cNvSpPr>
          <p:nvPr>
            <p:ph type="title"/>
          </p:nvPr>
        </p:nvSpPr>
        <p:spPr/>
        <p:txBody>
          <a:bodyPr/>
          <a:lstStyle/>
          <a:p>
            <a:pPr>
              <a:defRPr/>
            </a:pPr>
            <a:r>
              <a:rPr lang="en-US" altLang="en-US" smtClean="0"/>
              <a:t>bring your own infrastructure… </a:t>
            </a:r>
          </a:p>
        </p:txBody>
      </p:sp>
      <p:pic>
        <p:nvPicPr>
          <p:cNvPr id="48131" name="Picture 5" descr="_Hancock_Medical_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9300" y="1752600"/>
            <a:ext cx="434975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32" name="Object 6"/>
          <p:cNvGraphicFramePr>
            <a:graphicFrameLocks noChangeAspect="1"/>
          </p:cNvGraphicFramePr>
          <p:nvPr/>
        </p:nvGraphicFramePr>
        <p:xfrm>
          <a:off x="4237038" y="3143250"/>
          <a:ext cx="4594225" cy="3446463"/>
        </p:xfrm>
        <a:graphic>
          <a:graphicData uri="http://schemas.openxmlformats.org/presentationml/2006/ole">
            <mc:AlternateContent xmlns:mc="http://schemas.openxmlformats.org/markup-compatibility/2006">
              <mc:Choice xmlns:v="urn:schemas-microsoft-com:vml" Requires="v">
                <p:oleObj spid="_x0000_s48145" name="Slide" r:id="rId5" imgW="4572147" imgH="3428904" progId="PowerPoint.Slide.8">
                  <p:embed/>
                </p:oleObj>
              </mc:Choice>
              <mc:Fallback>
                <p:oleObj name="Slide" r:id="rId5" imgW="4572147" imgH="3428904" progId="PowerPoint.Slide.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7038" y="3143250"/>
                        <a:ext cx="4594225"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4" name="Picture 2" descr="400-ra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4718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Handline bela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92650" y="0"/>
            <a:ext cx="445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4"/>
          <p:cNvSpPr>
            <a:spLocks noGrp="1" noChangeArrowheads="1"/>
          </p:cNvSpPr>
          <p:nvPr>
            <p:ph type="body" idx="1"/>
          </p:nvPr>
        </p:nvSpPr>
        <p:spPr>
          <a:xfrm>
            <a:off x="1371600" y="762000"/>
            <a:ext cx="6553200" cy="4114800"/>
          </a:xfrm>
        </p:spPr>
        <p:txBody>
          <a:bodyPr/>
          <a:lstStyle/>
          <a:p>
            <a:pPr algn="ctr">
              <a:buFontTx/>
              <a:buNone/>
            </a:pPr>
            <a:r>
              <a:rPr lang="en-US" altLang="en-US" sz="4400" b="0" smtClean="0">
                <a:latin typeface="Flare Gothic" pitchFamily="18" charset="0"/>
              </a:rPr>
              <a:t>Time</a:t>
            </a:r>
          </a:p>
          <a:p>
            <a:pPr algn="ctr">
              <a:buFontTx/>
              <a:buNone/>
            </a:pPr>
            <a:r>
              <a:rPr lang="en-US" altLang="en-US" sz="4400" b="0" smtClean="0">
                <a:latin typeface="Flare Gothic" pitchFamily="18" charset="0"/>
              </a:rPr>
              <a:t>Distance</a:t>
            </a:r>
          </a:p>
          <a:p>
            <a:pPr algn="ctr">
              <a:buFontTx/>
              <a:buNone/>
            </a:pPr>
            <a:r>
              <a:rPr lang="en-US" altLang="en-US" sz="4400" b="0" smtClean="0">
                <a:latin typeface="Flare Gothic" pitchFamily="18" charset="0"/>
              </a:rPr>
              <a:t>Equipment</a:t>
            </a:r>
          </a:p>
          <a:p>
            <a:pPr algn="ctr">
              <a:buFontTx/>
              <a:buNone/>
            </a:pPr>
            <a:r>
              <a:rPr lang="en-US" altLang="en-US" sz="4400" b="0" smtClean="0">
                <a:latin typeface="Flare Gothic" pitchFamily="18" charset="0"/>
              </a:rPr>
              <a:t>Terrain</a:t>
            </a:r>
          </a:p>
          <a:p>
            <a:pPr algn="ctr">
              <a:buFontTx/>
              <a:buNone/>
            </a:pPr>
            <a:r>
              <a:rPr lang="en-US" altLang="en-US" sz="4400" b="0" smtClean="0">
                <a:latin typeface="Flare Gothic" pitchFamily="18" charset="0"/>
              </a:rPr>
              <a:t>Weather</a:t>
            </a:r>
          </a:p>
        </p:txBody>
      </p:sp>
      <p:pic>
        <p:nvPicPr>
          <p:cNvPr id="49157" name="Picture 6" descr="starlife blue orange Hot Edges"/>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1025" y="590550"/>
            <a:ext cx="8858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p:txBody>
          <a:bodyPr/>
          <a:lstStyle/>
          <a:p>
            <a:pPr>
              <a:defRPr/>
            </a:pPr>
            <a:r>
              <a:rPr lang="en-US" altLang="en-US" smtClean="0"/>
              <a:t>SAR Boot Camp</a:t>
            </a:r>
          </a:p>
        </p:txBody>
      </p:sp>
      <p:sp>
        <p:nvSpPr>
          <p:cNvPr id="50179" name="Rectangle 3"/>
          <p:cNvSpPr>
            <a:spLocks noGrp="1" noChangeArrowheads="1"/>
          </p:cNvSpPr>
          <p:nvPr>
            <p:ph type="body" idx="1"/>
          </p:nvPr>
        </p:nvSpPr>
        <p:spPr/>
        <p:txBody>
          <a:bodyPr/>
          <a:lstStyle/>
          <a:p>
            <a:r>
              <a:rPr lang="en-US" altLang="en-US" smtClean="0">
                <a:solidFill>
                  <a:srgbClr val="FFFF00"/>
                </a:solidFill>
              </a:rPr>
              <a:t>Survival</a:t>
            </a:r>
          </a:p>
        </p:txBody>
      </p:sp>
      <p:sp>
        <p:nvSpPr>
          <p:cNvPr id="50180" name="Rectangle 4"/>
          <p:cNvSpPr>
            <a:spLocks noChangeArrowheads="1"/>
          </p:cNvSpPr>
          <p:nvPr/>
        </p:nvSpPr>
        <p:spPr bwMode="auto">
          <a:xfrm>
            <a:off x="450850" y="4029075"/>
            <a:ext cx="5664200" cy="2592388"/>
          </a:xfrm>
          <a:prstGeom prst="rect">
            <a:avLst/>
          </a:prstGeom>
          <a:solidFill>
            <a:srgbClr val="FFFFFF"/>
          </a:solidFill>
          <a:ln>
            <a:noFill/>
          </a:ln>
          <a:effectLst>
            <a:outerShdw dist="28398" dir="1593903"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b="1">
                <a:solidFill>
                  <a:srgbClr val="99CCFF"/>
                </a:solidFill>
                <a:latin typeface="Abadi MT Cn Lt" pitchFamily="34" charset="0"/>
              </a:defRPr>
            </a:lvl1pPr>
            <a:lvl2pPr marL="742950" indent="-285750">
              <a:spcBef>
                <a:spcPct val="20000"/>
              </a:spcBef>
              <a:buChar char="–"/>
              <a:defRPr sz="2800">
                <a:solidFill>
                  <a:srgbClr val="FFFFCC"/>
                </a:solidFill>
                <a:latin typeface="Abadi MT Cn Lt" pitchFamily="34" charset="0"/>
              </a:defRPr>
            </a:lvl2pPr>
            <a:lvl3pPr marL="1143000" indent="-228600">
              <a:spcBef>
                <a:spcPct val="20000"/>
              </a:spcBef>
              <a:buChar char="•"/>
              <a:defRPr sz="2400" b="1">
                <a:solidFill>
                  <a:srgbClr val="FFFFCC"/>
                </a:solidFill>
                <a:latin typeface="Abadi MT Cn Lt" pitchFamily="34" charset="0"/>
              </a:defRPr>
            </a:lvl3pPr>
            <a:lvl4pPr marL="1600200" indent="-228600">
              <a:spcBef>
                <a:spcPct val="20000"/>
              </a:spcBef>
              <a:buChar char="–"/>
              <a:defRPr sz="2000" b="1">
                <a:solidFill>
                  <a:srgbClr val="FFFFCC"/>
                </a:solidFill>
                <a:latin typeface="Abadi MT Cn Lt" pitchFamily="34" charset="0"/>
              </a:defRPr>
            </a:lvl4pPr>
            <a:lvl5pPr marL="2057400" indent="-228600">
              <a:spcBef>
                <a:spcPct val="20000"/>
              </a:spcBef>
              <a:buChar char="»"/>
              <a:defRPr sz="2000" b="1">
                <a:solidFill>
                  <a:srgbClr val="FFFFCC"/>
                </a:solidFill>
                <a:latin typeface="Abadi MT Cn Lt" pitchFamily="34" charset="0"/>
              </a:defRPr>
            </a:lvl5pPr>
            <a:lvl6pPr marL="2514600" indent="-228600" eaLnBrk="0" fontAlgn="base" hangingPunct="0">
              <a:spcBef>
                <a:spcPct val="20000"/>
              </a:spcBef>
              <a:spcAft>
                <a:spcPct val="0"/>
              </a:spcAft>
              <a:buChar char="»"/>
              <a:defRPr sz="2000" b="1">
                <a:solidFill>
                  <a:srgbClr val="FFFFCC"/>
                </a:solidFill>
                <a:latin typeface="Abadi MT Cn Lt" pitchFamily="34" charset="0"/>
              </a:defRPr>
            </a:lvl6pPr>
            <a:lvl7pPr marL="2971800" indent="-228600" eaLnBrk="0" fontAlgn="base" hangingPunct="0">
              <a:spcBef>
                <a:spcPct val="20000"/>
              </a:spcBef>
              <a:spcAft>
                <a:spcPct val="0"/>
              </a:spcAft>
              <a:buChar char="»"/>
              <a:defRPr sz="2000" b="1">
                <a:solidFill>
                  <a:srgbClr val="FFFFCC"/>
                </a:solidFill>
                <a:latin typeface="Abadi MT Cn Lt" pitchFamily="34" charset="0"/>
              </a:defRPr>
            </a:lvl7pPr>
            <a:lvl8pPr marL="3429000" indent="-228600" eaLnBrk="0" fontAlgn="base" hangingPunct="0">
              <a:spcBef>
                <a:spcPct val="20000"/>
              </a:spcBef>
              <a:spcAft>
                <a:spcPct val="0"/>
              </a:spcAft>
              <a:buChar char="»"/>
              <a:defRPr sz="2000" b="1">
                <a:solidFill>
                  <a:srgbClr val="FFFFCC"/>
                </a:solidFill>
                <a:latin typeface="Abadi MT Cn Lt" pitchFamily="34" charset="0"/>
              </a:defRPr>
            </a:lvl8pPr>
            <a:lvl9pPr marL="3886200" indent="-228600" eaLnBrk="0" fontAlgn="base" hangingPunct="0">
              <a:spcBef>
                <a:spcPct val="20000"/>
              </a:spcBef>
              <a:spcAft>
                <a:spcPct val="0"/>
              </a:spcAft>
              <a:buChar char="»"/>
              <a:defRPr sz="2000" b="1">
                <a:solidFill>
                  <a:srgbClr val="FFFFCC"/>
                </a:solidFill>
                <a:latin typeface="Abadi MT Cn Lt" pitchFamily="34" charset="0"/>
              </a:defRPr>
            </a:lvl9pPr>
          </a:lstStyle>
          <a:p>
            <a:pPr>
              <a:buFontTx/>
              <a:buNone/>
            </a:pPr>
            <a:r>
              <a:rPr lang="en-US" altLang="en-US" sz="2800">
                <a:solidFill>
                  <a:schemeClr val="accent2"/>
                </a:solidFill>
                <a:effectLst/>
                <a:latin typeface="ToneAndDebs" pitchFamily="18" charset="0"/>
              </a:rPr>
              <a:t>	</a:t>
            </a:r>
            <a:r>
              <a:rPr lang="en-US" altLang="en-US" sz="3600">
                <a:solidFill>
                  <a:schemeClr val="accent2"/>
                </a:solidFill>
                <a:effectLst/>
                <a:latin typeface="ToneAndDebs" pitchFamily="18" charset="0"/>
              </a:rPr>
              <a:t>Hypothermia: </a:t>
            </a:r>
            <a:br>
              <a:rPr lang="en-US" altLang="en-US" sz="3600">
                <a:solidFill>
                  <a:schemeClr val="accent2"/>
                </a:solidFill>
                <a:effectLst/>
                <a:latin typeface="ToneAndDebs" pitchFamily="18" charset="0"/>
              </a:rPr>
            </a:br>
            <a:r>
              <a:rPr lang="en-US" altLang="en-US" sz="3600">
                <a:solidFill>
                  <a:schemeClr val="accent2"/>
                </a:solidFill>
                <a:effectLst/>
                <a:latin typeface="ToneAndDebs" pitchFamily="18" charset="0"/>
              </a:rPr>
              <a:t>Killer </a:t>
            </a:r>
            <a:br>
              <a:rPr lang="en-US" altLang="en-US" sz="3600">
                <a:solidFill>
                  <a:schemeClr val="accent2"/>
                </a:solidFill>
                <a:effectLst/>
                <a:latin typeface="ToneAndDebs" pitchFamily="18" charset="0"/>
              </a:rPr>
            </a:br>
            <a:r>
              <a:rPr lang="en-US" altLang="en-US" sz="3600">
                <a:solidFill>
                  <a:schemeClr val="accent2"/>
                </a:solidFill>
                <a:effectLst/>
                <a:latin typeface="ToneAndDebs" pitchFamily="18" charset="0"/>
              </a:rPr>
              <a:t>of the </a:t>
            </a:r>
            <a:br>
              <a:rPr lang="en-US" altLang="en-US" sz="3600">
                <a:solidFill>
                  <a:schemeClr val="accent2"/>
                </a:solidFill>
                <a:effectLst/>
                <a:latin typeface="ToneAndDebs" pitchFamily="18" charset="0"/>
              </a:rPr>
            </a:br>
            <a:r>
              <a:rPr lang="en-US" altLang="en-US" sz="3600">
                <a:solidFill>
                  <a:schemeClr val="accent2"/>
                </a:solidFill>
                <a:effectLst/>
                <a:latin typeface="ToneAndDebs" pitchFamily="18" charset="0"/>
              </a:rPr>
              <a:t>Unprepared</a:t>
            </a:r>
            <a:endParaRPr lang="en-US" altLang="en-US" sz="1800">
              <a:solidFill>
                <a:schemeClr val="accent2"/>
              </a:solidFill>
              <a:effectLst/>
              <a:latin typeface="ToneAndDebs" pitchFamily="18" charset="0"/>
            </a:endParaRPr>
          </a:p>
        </p:txBody>
      </p:sp>
      <p:pic>
        <p:nvPicPr>
          <p:cNvPr id="50181" name="Picture 5" descr="brrrr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5538" y="4270375"/>
            <a:ext cx="235108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FUNSAR Survival Shelter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1752600"/>
            <a:ext cx="3344863"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p:txBody>
          <a:bodyPr/>
          <a:lstStyle/>
          <a:p>
            <a:pPr>
              <a:defRPr/>
            </a:pPr>
            <a:r>
              <a:rPr lang="en-US" altLang="en-US" smtClean="0"/>
              <a:t>SAR Boot Camp</a:t>
            </a:r>
          </a:p>
        </p:txBody>
      </p:sp>
      <p:sp>
        <p:nvSpPr>
          <p:cNvPr id="51203" name="Rectangle 3"/>
          <p:cNvSpPr>
            <a:spLocks noGrp="1" noChangeArrowheads="1"/>
          </p:cNvSpPr>
          <p:nvPr>
            <p:ph type="body" idx="1"/>
          </p:nvPr>
        </p:nvSpPr>
        <p:spPr/>
        <p:txBody>
          <a:bodyPr/>
          <a:lstStyle/>
          <a:p>
            <a:r>
              <a:rPr lang="en-US" altLang="en-US" smtClean="0"/>
              <a:t>Survival</a:t>
            </a:r>
          </a:p>
          <a:p>
            <a:r>
              <a:rPr lang="en-US" altLang="en-US" smtClean="0">
                <a:solidFill>
                  <a:srgbClr val="FFFF00"/>
                </a:solidFill>
              </a:rPr>
              <a:t>Wilderness Travel</a:t>
            </a:r>
          </a:p>
        </p:txBody>
      </p:sp>
      <p:pic>
        <p:nvPicPr>
          <p:cNvPr id="51204" name="Picture 4" descr="FUNSAR Stream Cross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5375" y="2390775"/>
            <a:ext cx="4238625"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FUNSAR Footgea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8650" y="3605213"/>
            <a:ext cx="3810000"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a:defRPr/>
            </a:pPr>
            <a:r>
              <a:rPr lang="en-US" altLang="en-US" dirty="0" smtClean="0"/>
              <a:t>Saturday, Oct 24, 2015</a:t>
            </a:r>
          </a:p>
        </p:txBody>
      </p:sp>
      <p:pic>
        <p:nvPicPr>
          <p:cNvPr id="9219" name="Picture 5" descr="wabc_091505_deep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0" y="2695575"/>
            <a:ext cx="380365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NYPDWithBuck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81525" y="2663825"/>
            <a:ext cx="434657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p:txBody>
          <a:bodyPr/>
          <a:lstStyle/>
          <a:p>
            <a:pPr>
              <a:defRPr/>
            </a:pPr>
            <a:r>
              <a:rPr lang="en-US" altLang="en-US" smtClean="0"/>
              <a:t>SAR Boot Camp</a:t>
            </a:r>
          </a:p>
        </p:txBody>
      </p:sp>
      <p:sp>
        <p:nvSpPr>
          <p:cNvPr id="52227" name="Rectangle 3"/>
          <p:cNvSpPr>
            <a:spLocks noGrp="1" noChangeArrowheads="1"/>
          </p:cNvSpPr>
          <p:nvPr>
            <p:ph type="body" idx="1"/>
          </p:nvPr>
        </p:nvSpPr>
        <p:spPr/>
        <p:txBody>
          <a:bodyPr/>
          <a:lstStyle/>
          <a:p>
            <a:r>
              <a:rPr lang="en-US" altLang="en-US" smtClean="0"/>
              <a:t>Survival</a:t>
            </a:r>
          </a:p>
          <a:p>
            <a:r>
              <a:rPr lang="en-US" altLang="en-US" smtClean="0"/>
              <a:t>Wilderness Travel</a:t>
            </a:r>
          </a:p>
          <a:p>
            <a:r>
              <a:rPr lang="en-US" altLang="en-US" smtClean="0">
                <a:solidFill>
                  <a:srgbClr val="FFFF00"/>
                </a:solidFill>
              </a:rPr>
              <a:t>Land Navigation</a:t>
            </a:r>
          </a:p>
        </p:txBody>
      </p:sp>
      <p:pic>
        <p:nvPicPr>
          <p:cNvPr id="52228" name="Picture 4" descr="FUNSAR Compa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3150" y="3963988"/>
            <a:ext cx="2886075"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FUNSAR Ma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2638" y="1752600"/>
            <a:ext cx="3059112"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pPr>
              <a:defRPr/>
            </a:pPr>
            <a:r>
              <a:rPr lang="en-US" altLang="en-US" dirty="0" smtClean="0"/>
              <a:t>SAR Boot Camp</a:t>
            </a:r>
          </a:p>
        </p:txBody>
      </p:sp>
      <p:sp>
        <p:nvSpPr>
          <p:cNvPr id="53251" name="Rectangle 3"/>
          <p:cNvSpPr>
            <a:spLocks noGrp="1" noChangeArrowheads="1"/>
          </p:cNvSpPr>
          <p:nvPr>
            <p:ph type="body" idx="1"/>
          </p:nvPr>
        </p:nvSpPr>
        <p:spPr/>
        <p:txBody>
          <a:bodyPr/>
          <a:lstStyle/>
          <a:p>
            <a:r>
              <a:rPr lang="en-US" altLang="en-US" dirty="0" smtClean="0"/>
              <a:t>Survival</a:t>
            </a:r>
          </a:p>
          <a:p>
            <a:r>
              <a:rPr lang="en-US" altLang="en-US" dirty="0" smtClean="0"/>
              <a:t>Wilderness Travel</a:t>
            </a:r>
          </a:p>
          <a:p>
            <a:r>
              <a:rPr lang="en-US" altLang="en-US" dirty="0" smtClean="0"/>
              <a:t>Land Navigation</a:t>
            </a:r>
          </a:p>
          <a:p>
            <a:r>
              <a:rPr lang="en-US" altLang="en-US" dirty="0" smtClean="0">
                <a:solidFill>
                  <a:srgbClr val="FFFF00"/>
                </a:solidFill>
              </a:rPr>
              <a:t>Communications</a:t>
            </a:r>
          </a:p>
        </p:txBody>
      </p:sp>
      <p:pic>
        <p:nvPicPr>
          <p:cNvPr id="53252" name="Picture 4" descr="3op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05350" y="3870325"/>
            <a:ext cx="421005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2"/>
          <p:cNvSpPr>
            <a:spLocks noGrp="1" noChangeArrowheads="1"/>
          </p:cNvSpPr>
          <p:nvPr>
            <p:ph type="title"/>
          </p:nvPr>
        </p:nvSpPr>
        <p:spPr/>
        <p:txBody>
          <a:bodyPr/>
          <a:lstStyle/>
          <a:p>
            <a:pPr>
              <a:defRPr/>
            </a:pPr>
            <a:r>
              <a:rPr lang="en-US" altLang="en-US" smtClean="0"/>
              <a:t>SAR Boot Camp</a:t>
            </a:r>
          </a:p>
        </p:txBody>
      </p:sp>
      <p:sp>
        <p:nvSpPr>
          <p:cNvPr id="54275" name="Rectangle 3"/>
          <p:cNvSpPr>
            <a:spLocks noGrp="1" noChangeArrowheads="1"/>
          </p:cNvSpPr>
          <p:nvPr>
            <p:ph type="body" idx="1"/>
          </p:nvPr>
        </p:nvSpPr>
        <p:spPr/>
        <p:txBody>
          <a:bodyPr/>
          <a:lstStyle/>
          <a:p>
            <a:r>
              <a:rPr lang="en-US" altLang="en-US" smtClean="0"/>
              <a:t>Survival</a:t>
            </a:r>
          </a:p>
          <a:p>
            <a:r>
              <a:rPr lang="en-US" altLang="en-US" smtClean="0"/>
              <a:t>Wilderness Travel</a:t>
            </a:r>
          </a:p>
          <a:p>
            <a:r>
              <a:rPr lang="en-US" altLang="en-US" smtClean="0"/>
              <a:t>Land Navigation</a:t>
            </a:r>
          </a:p>
          <a:p>
            <a:r>
              <a:rPr lang="en-US" altLang="en-US" smtClean="0"/>
              <a:t>Communications</a:t>
            </a:r>
          </a:p>
          <a:p>
            <a:r>
              <a:rPr lang="en-US" altLang="en-US" smtClean="0">
                <a:solidFill>
                  <a:srgbClr val="FFFF00"/>
                </a:solidFill>
              </a:rPr>
              <a:t>Improvised Rescue</a:t>
            </a:r>
          </a:p>
        </p:txBody>
      </p:sp>
      <p:pic>
        <p:nvPicPr>
          <p:cNvPr id="54276" name="Picture 4" descr="rope-stretch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4438" y="4013200"/>
            <a:ext cx="3900487"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5 WEMT Dublin Field Helicopt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3434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charc5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2743200"/>
            <a:ext cx="37528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barbara=sta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91000" y="3530600"/>
            <a:ext cx="49530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mra-logo Plasma - Carved"/>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228600"/>
            <a:ext cx="112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5 RAF Helicopter Closeup"/>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191000" y="0"/>
            <a:ext cx="495300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8711" name="Rectangle 7"/>
          <p:cNvSpPr>
            <a:spLocks noGrp="1" noChangeArrowheads="1"/>
          </p:cNvSpPr>
          <p:nvPr>
            <p:ph type="title"/>
          </p:nvPr>
        </p:nvSpPr>
        <p:spPr>
          <a:effectLst>
            <a:outerShdw dist="17961" dir="2700000" algn="ctr" rotWithShape="0">
              <a:schemeClr val="tx1"/>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defRPr/>
            </a:pPr>
            <a:r>
              <a:rPr lang="en-US" altLang="en-US" smtClean="0"/>
              <a:t>Wilderness Rescue</a:t>
            </a:r>
          </a:p>
        </p:txBody>
      </p:sp>
    </p:spTree>
    <p:custDataLst>
      <p:tags r:id="rId1"/>
    </p:custDataLst>
  </p:cSld>
  <p:clrMapOvr>
    <a:masterClrMapping/>
  </p:clrMapOvr>
  <p:transition spd="slow">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Water pass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0" y="0"/>
            <a:ext cx="4419600"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Slanted litter"/>
          <p:cNvPicPr>
            <a:picLocks noChangeAspect="1" noChangeArrowheads="1"/>
          </p:cNvPicPr>
          <p:nvPr/>
        </p:nvPicPr>
        <p:blipFill>
          <a:blip r:embed="rId5" cstate="screen">
            <a:lum contrast="12000"/>
            <a:extLst>
              <a:ext uri="{28A0092B-C50C-407E-A947-70E740481C1C}">
                <a14:useLocalDpi xmlns:a14="http://schemas.microsoft.com/office/drawing/2010/main"/>
              </a:ext>
            </a:extLst>
          </a:blip>
          <a:srcRect/>
          <a:stretch>
            <a:fillRect/>
          </a:stretch>
        </p:blipFill>
        <p:spPr bwMode="auto">
          <a:xfrm>
            <a:off x="4038600" y="3475038"/>
            <a:ext cx="51054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Turtl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468688"/>
            <a:ext cx="5029200"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Turtl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50292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0758" name="Rectangle 6"/>
          <p:cNvSpPr>
            <a:spLocks noGrp="1" noChangeArrowheads="1"/>
          </p:cNvSpPr>
          <p:nvPr>
            <p:ph type="title"/>
          </p:nvPr>
        </p:nvSpPr>
        <p:spPr>
          <a:xfrm>
            <a:off x="2019300" y="457200"/>
            <a:ext cx="6591300" cy="2413000"/>
          </a:xfrm>
          <a:effectLst>
            <a:outerShdw dist="17961" dir="2700000" algn="ctr" rotWithShape="0">
              <a:schemeClr val="tx1"/>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defRPr/>
            </a:pPr>
            <a:r>
              <a:rPr lang="en-US" altLang="en-US" dirty="0" smtClean="0"/>
              <a:t>Wilderness Rescue:</a:t>
            </a:r>
            <a:br>
              <a:rPr lang="en-US" altLang="en-US" dirty="0" smtClean="0"/>
            </a:br>
            <a:r>
              <a:rPr lang="en-US" altLang="en-US" dirty="0" smtClean="0"/>
              <a:t>conovers.org/ftp/</a:t>
            </a:r>
            <a:br>
              <a:rPr lang="en-US" altLang="en-US" dirty="0" smtClean="0"/>
            </a:br>
            <a:r>
              <a:rPr lang="en-US" altLang="en-US" dirty="0" smtClean="0"/>
              <a:t>SAR-Evacs.pdf</a:t>
            </a:r>
          </a:p>
        </p:txBody>
      </p:sp>
    </p:spTree>
    <p:custDataLst>
      <p:tags r:id="rId1"/>
    </p:custDataLst>
  </p:cSld>
  <p:clrMapOvr>
    <a:masterClrMapping/>
  </p:clrMapOvr>
  <p:transition spd="slow">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Grp="1" noChangeArrowheads="1"/>
          </p:cNvSpPr>
          <p:nvPr>
            <p:ph type="title"/>
          </p:nvPr>
        </p:nvSpPr>
        <p:spPr/>
        <p:txBody>
          <a:bodyPr/>
          <a:lstStyle/>
          <a:p>
            <a:pPr>
              <a:defRPr/>
            </a:pPr>
            <a:r>
              <a:rPr lang="en-US" altLang="en-US" smtClean="0"/>
              <a:t>SAR Boot Camp</a:t>
            </a:r>
          </a:p>
        </p:txBody>
      </p:sp>
      <p:sp>
        <p:nvSpPr>
          <p:cNvPr id="57347" name="Rectangle 3"/>
          <p:cNvSpPr>
            <a:spLocks noGrp="1" noChangeArrowheads="1"/>
          </p:cNvSpPr>
          <p:nvPr>
            <p:ph type="body" idx="1"/>
          </p:nvPr>
        </p:nvSpPr>
        <p:spPr/>
        <p:txBody>
          <a:bodyPr/>
          <a:lstStyle/>
          <a:p>
            <a:r>
              <a:rPr lang="en-US" altLang="en-US" smtClean="0"/>
              <a:t>Survival</a:t>
            </a:r>
          </a:p>
          <a:p>
            <a:r>
              <a:rPr lang="en-US" altLang="en-US" smtClean="0"/>
              <a:t>Wilderness Travel</a:t>
            </a:r>
          </a:p>
          <a:p>
            <a:r>
              <a:rPr lang="en-US" altLang="en-US" smtClean="0"/>
              <a:t>Land Navigation</a:t>
            </a:r>
          </a:p>
          <a:p>
            <a:r>
              <a:rPr lang="en-US" altLang="en-US" smtClean="0"/>
              <a:t>Communications</a:t>
            </a:r>
          </a:p>
          <a:p>
            <a:r>
              <a:rPr lang="en-US" altLang="en-US" smtClean="0"/>
              <a:t>Improvised Rescue</a:t>
            </a:r>
          </a:p>
          <a:p>
            <a:r>
              <a:rPr lang="en-US" altLang="en-US" smtClean="0">
                <a:solidFill>
                  <a:srgbClr val="FFFF00"/>
                </a:solidFill>
              </a:rPr>
              <a:t>Wilderness First Aid</a:t>
            </a:r>
          </a:p>
        </p:txBody>
      </p:sp>
      <p:pic>
        <p:nvPicPr>
          <p:cNvPr id="57348" name="Picture 4" descr="10 When Help is Delay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7988" y="1752600"/>
            <a:ext cx="3321050"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p:txBody>
          <a:bodyPr/>
          <a:lstStyle/>
          <a:p>
            <a:pPr>
              <a:defRPr/>
            </a:pPr>
            <a:r>
              <a:rPr lang="en-US" altLang="en-US" smtClean="0"/>
              <a:t>SAR Boot Camp</a:t>
            </a:r>
          </a:p>
        </p:txBody>
      </p:sp>
      <p:sp>
        <p:nvSpPr>
          <p:cNvPr id="58371" name="Rectangle 3"/>
          <p:cNvSpPr>
            <a:spLocks noGrp="1" noChangeArrowheads="1"/>
          </p:cNvSpPr>
          <p:nvPr>
            <p:ph type="body" idx="1"/>
          </p:nvPr>
        </p:nvSpPr>
        <p:spPr/>
        <p:txBody>
          <a:bodyPr/>
          <a:lstStyle/>
          <a:p>
            <a:r>
              <a:rPr lang="en-US" altLang="en-US" dirty="0" smtClean="0"/>
              <a:t>Survival</a:t>
            </a:r>
          </a:p>
          <a:p>
            <a:r>
              <a:rPr lang="en-US" altLang="en-US" dirty="0" smtClean="0"/>
              <a:t>Wilderness Travel</a:t>
            </a:r>
          </a:p>
          <a:p>
            <a:r>
              <a:rPr lang="en-US" altLang="en-US" dirty="0" smtClean="0"/>
              <a:t>Land Navigation</a:t>
            </a:r>
          </a:p>
          <a:p>
            <a:r>
              <a:rPr lang="en-US" altLang="en-US" dirty="0" smtClean="0"/>
              <a:t>Communications</a:t>
            </a:r>
          </a:p>
          <a:p>
            <a:r>
              <a:rPr lang="en-US" altLang="en-US" dirty="0" smtClean="0"/>
              <a:t>Improvised Rescue</a:t>
            </a:r>
          </a:p>
          <a:p>
            <a:r>
              <a:rPr lang="en-US" altLang="en-US" dirty="0" smtClean="0">
                <a:solidFill>
                  <a:srgbClr val="FFFF00"/>
                </a:solidFill>
              </a:rPr>
              <a:t>Wilderness First Aid</a:t>
            </a:r>
          </a:p>
        </p:txBody>
      </p:sp>
      <p:pic>
        <p:nvPicPr>
          <p:cNvPr id="58372" name="Picture 4" descr="10 WMS-NSC Wilderness First Ai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1200" y="1752600"/>
            <a:ext cx="2973388"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p:txBody>
          <a:bodyPr/>
          <a:lstStyle/>
          <a:p>
            <a:pPr>
              <a:defRPr/>
            </a:pPr>
            <a:r>
              <a:rPr lang="en-US" altLang="en-US" smtClean="0"/>
              <a:t>SAR Boot Camp</a:t>
            </a:r>
          </a:p>
        </p:txBody>
      </p:sp>
      <p:sp>
        <p:nvSpPr>
          <p:cNvPr id="59395" name="Rectangle 3"/>
          <p:cNvSpPr>
            <a:spLocks noGrp="1" noChangeArrowheads="1"/>
          </p:cNvSpPr>
          <p:nvPr>
            <p:ph type="body" idx="1"/>
          </p:nvPr>
        </p:nvSpPr>
        <p:spPr/>
        <p:txBody>
          <a:bodyPr/>
          <a:lstStyle/>
          <a:p>
            <a:r>
              <a:rPr lang="en-US" altLang="en-US" smtClean="0"/>
              <a:t>Survival</a:t>
            </a:r>
          </a:p>
          <a:p>
            <a:r>
              <a:rPr lang="en-US" altLang="en-US" smtClean="0"/>
              <a:t>Wilderness Travel</a:t>
            </a:r>
          </a:p>
          <a:p>
            <a:r>
              <a:rPr lang="en-US" altLang="en-US" smtClean="0"/>
              <a:t>Land Navigation</a:t>
            </a:r>
          </a:p>
          <a:p>
            <a:r>
              <a:rPr lang="en-US" altLang="en-US" smtClean="0"/>
              <a:t>Communications</a:t>
            </a:r>
          </a:p>
          <a:p>
            <a:r>
              <a:rPr lang="en-US" altLang="en-US" smtClean="0"/>
              <a:t>Improvised Rescue</a:t>
            </a:r>
          </a:p>
          <a:p>
            <a:r>
              <a:rPr lang="en-US" altLang="en-US" smtClean="0">
                <a:solidFill>
                  <a:srgbClr val="FFFF00"/>
                </a:solidFill>
              </a:rPr>
              <a:t>Wilderness First Aid</a:t>
            </a:r>
          </a:p>
        </p:txBody>
      </p:sp>
      <p:pic>
        <p:nvPicPr>
          <p:cNvPr id="59396" name="Picture 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18175" y="1752600"/>
            <a:ext cx="3128963" cy="454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spd="slow">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p:txBody>
          <a:bodyPr/>
          <a:lstStyle/>
          <a:p>
            <a:pPr>
              <a:defRPr/>
            </a:pPr>
            <a:r>
              <a:rPr lang="en-US" altLang="en-US" smtClean="0"/>
              <a:t>SAR Boot Camp</a:t>
            </a:r>
          </a:p>
        </p:txBody>
      </p:sp>
      <p:sp>
        <p:nvSpPr>
          <p:cNvPr id="60419" name="Rectangle 3"/>
          <p:cNvSpPr>
            <a:spLocks noGrp="1" noChangeArrowheads="1"/>
          </p:cNvSpPr>
          <p:nvPr>
            <p:ph type="body" idx="1"/>
          </p:nvPr>
        </p:nvSpPr>
        <p:spPr/>
        <p:txBody>
          <a:bodyPr/>
          <a:lstStyle/>
          <a:p>
            <a:r>
              <a:rPr lang="en-US" altLang="en-US" smtClean="0"/>
              <a:t>Survival</a:t>
            </a:r>
          </a:p>
          <a:p>
            <a:r>
              <a:rPr lang="en-US" altLang="en-US" smtClean="0"/>
              <a:t>Wilderness Travel</a:t>
            </a:r>
          </a:p>
          <a:p>
            <a:r>
              <a:rPr lang="en-US" altLang="en-US" smtClean="0"/>
              <a:t>Land Navigation</a:t>
            </a:r>
          </a:p>
          <a:p>
            <a:r>
              <a:rPr lang="en-US" altLang="en-US" smtClean="0"/>
              <a:t>Communications</a:t>
            </a:r>
          </a:p>
          <a:p>
            <a:r>
              <a:rPr lang="en-US" altLang="en-US" smtClean="0"/>
              <a:t>Improvised Rescue</a:t>
            </a:r>
          </a:p>
          <a:p>
            <a:r>
              <a:rPr lang="en-US" altLang="en-US" smtClean="0">
                <a:solidFill>
                  <a:srgbClr val="FFFF00"/>
                </a:solidFill>
              </a:rPr>
              <a:t>Wilderness First Aid</a:t>
            </a:r>
          </a:p>
        </p:txBody>
      </p:sp>
      <p:pic>
        <p:nvPicPr>
          <p:cNvPr id="60420" name="Picture 4" descr="DSC_013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68888" y="1752600"/>
            <a:ext cx="3808412"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descr="WEMT Backgroun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3850" y="4638675"/>
            <a:ext cx="2224088"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7"/>
          <p:cNvSpPr txBox="1">
            <a:spLocks noChangeArrowheads="1"/>
          </p:cNvSpPr>
          <p:nvPr/>
        </p:nvSpPr>
        <p:spPr bwMode="auto">
          <a:xfrm>
            <a:off x="2162175" y="5711825"/>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VAGRounded BT" pitchFamily="34" charset="0"/>
              </a:defRPr>
            </a:lvl1pPr>
            <a:lvl2pPr marL="742950" indent="-285750">
              <a:defRPr sz="2400">
                <a:solidFill>
                  <a:schemeClr val="bg1"/>
                </a:solidFill>
                <a:latin typeface="VAGRounded BT" pitchFamily="34" charset="0"/>
              </a:defRPr>
            </a:lvl2pPr>
            <a:lvl3pPr marL="1143000" indent="-228600">
              <a:defRPr sz="2400">
                <a:solidFill>
                  <a:schemeClr val="bg1"/>
                </a:solidFill>
                <a:latin typeface="VAGRounded BT" pitchFamily="34" charset="0"/>
              </a:defRPr>
            </a:lvl3pPr>
            <a:lvl4pPr marL="1600200" indent="-228600">
              <a:defRPr sz="2400">
                <a:solidFill>
                  <a:schemeClr val="bg1"/>
                </a:solidFill>
                <a:latin typeface="VAGRounded BT" pitchFamily="34" charset="0"/>
              </a:defRPr>
            </a:lvl4pPr>
            <a:lvl5pPr marL="2057400" indent="-228600">
              <a:defRPr sz="2400">
                <a:solidFill>
                  <a:schemeClr val="bg1"/>
                </a:solidFill>
                <a:latin typeface="VAGRounded BT" pitchFamily="34" charset="0"/>
              </a:defRPr>
            </a:lvl5pPr>
            <a:lvl6pPr marL="2514600" indent="-228600" eaLnBrk="0" fontAlgn="base" hangingPunct="0">
              <a:spcBef>
                <a:spcPct val="0"/>
              </a:spcBef>
              <a:spcAft>
                <a:spcPct val="0"/>
              </a:spcAft>
              <a:defRPr sz="2400">
                <a:solidFill>
                  <a:schemeClr val="bg1"/>
                </a:solidFill>
                <a:latin typeface="VAGRounded BT" pitchFamily="34" charset="0"/>
              </a:defRPr>
            </a:lvl6pPr>
            <a:lvl7pPr marL="2971800" indent="-228600" eaLnBrk="0" fontAlgn="base" hangingPunct="0">
              <a:spcBef>
                <a:spcPct val="0"/>
              </a:spcBef>
              <a:spcAft>
                <a:spcPct val="0"/>
              </a:spcAft>
              <a:defRPr sz="2400">
                <a:solidFill>
                  <a:schemeClr val="bg1"/>
                </a:solidFill>
                <a:latin typeface="VAGRounded BT" pitchFamily="34" charset="0"/>
              </a:defRPr>
            </a:lvl7pPr>
            <a:lvl8pPr marL="3429000" indent="-228600" eaLnBrk="0" fontAlgn="base" hangingPunct="0">
              <a:spcBef>
                <a:spcPct val="0"/>
              </a:spcBef>
              <a:spcAft>
                <a:spcPct val="0"/>
              </a:spcAft>
              <a:defRPr sz="2400">
                <a:solidFill>
                  <a:schemeClr val="bg1"/>
                </a:solidFill>
                <a:latin typeface="VAGRounded BT" pitchFamily="34" charset="0"/>
              </a:defRPr>
            </a:lvl8pPr>
            <a:lvl9pPr marL="3886200" indent="-228600" eaLnBrk="0" fontAlgn="base" hangingPunct="0">
              <a:spcBef>
                <a:spcPct val="0"/>
              </a:spcBef>
              <a:spcAft>
                <a:spcPct val="0"/>
              </a:spcAft>
              <a:defRPr sz="2400">
                <a:solidFill>
                  <a:schemeClr val="bg1"/>
                </a:solidFill>
                <a:latin typeface="VAGRounded BT" pitchFamily="34" charset="0"/>
              </a:defRPr>
            </a:lvl9pPr>
          </a:lstStyle>
          <a:p>
            <a:pPr>
              <a:spcBef>
                <a:spcPct val="50000"/>
              </a:spcBef>
            </a:pPr>
            <a:r>
              <a:rPr lang="en-US" altLang="en-US">
                <a:solidFill>
                  <a:srgbClr val="FFFF00"/>
                </a:solidFill>
                <a:effectLst/>
              </a:rPr>
              <a:t>www.cdsoutdoor.com</a:t>
            </a:r>
          </a:p>
        </p:txBody>
      </p:sp>
    </p:spTree>
    <p:custDataLst>
      <p:tags r:id="rId1"/>
    </p:custDataLst>
  </p:cSld>
  <p:clrMapOvr>
    <a:masterClrMapping/>
  </p:clrMapOvr>
  <p:transition spd="slow">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p:txBody>
          <a:bodyPr/>
          <a:lstStyle/>
          <a:p>
            <a:pPr>
              <a:defRPr/>
            </a:pPr>
            <a:r>
              <a:rPr lang="en-US" altLang="en-US" smtClean="0"/>
              <a:t>SAR Boot Camp</a:t>
            </a:r>
          </a:p>
        </p:txBody>
      </p:sp>
      <p:sp>
        <p:nvSpPr>
          <p:cNvPr id="61443" name="Rectangle 3"/>
          <p:cNvSpPr>
            <a:spLocks noGrp="1" noChangeArrowheads="1"/>
          </p:cNvSpPr>
          <p:nvPr>
            <p:ph type="body" idx="1"/>
          </p:nvPr>
        </p:nvSpPr>
        <p:spPr/>
        <p:txBody>
          <a:bodyPr/>
          <a:lstStyle/>
          <a:p>
            <a:r>
              <a:rPr lang="en-US" altLang="en-US" dirty="0" smtClean="0"/>
              <a:t>Survival</a:t>
            </a:r>
          </a:p>
          <a:p>
            <a:r>
              <a:rPr lang="en-US" altLang="en-US" dirty="0" smtClean="0"/>
              <a:t>Wilderness Travel</a:t>
            </a:r>
          </a:p>
          <a:p>
            <a:r>
              <a:rPr lang="en-US" altLang="en-US" dirty="0" smtClean="0"/>
              <a:t>Land Navigation</a:t>
            </a:r>
          </a:p>
          <a:p>
            <a:r>
              <a:rPr lang="en-US" altLang="en-US" dirty="0" smtClean="0"/>
              <a:t>Communications</a:t>
            </a:r>
          </a:p>
          <a:p>
            <a:r>
              <a:rPr lang="en-US" altLang="en-US" dirty="0" smtClean="0"/>
              <a:t>Improvised Rescue</a:t>
            </a:r>
          </a:p>
          <a:p>
            <a:r>
              <a:rPr lang="en-US" altLang="en-US" dirty="0" smtClean="0"/>
              <a:t>Wilderness First Aid</a:t>
            </a:r>
          </a:p>
          <a:p>
            <a:r>
              <a:rPr lang="en-US" altLang="en-US" dirty="0" smtClean="0">
                <a:solidFill>
                  <a:srgbClr val="FFFF00"/>
                </a:solidFill>
              </a:rPr>
              <a:t>Incident Management… </a:t>
            </a:r>
          </a:p>
        </p:txBody>
      </p:sp>
    </p:spTree>
    <p:custDataLst>
      <p:tags r:id="rId1"/>
    </p:custData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p:txBody>
          <a:bodyPr/>
          <a:lstStyle/>
          <a:p>
            <a:pPr>
              <a:defRPr/>
            </a:pPr>
            <a:r>
              <a:rPr lang="en-US" altLang="en-US" dirty="0" smtClean="0"/>
              <a:t>Sunday, Oct 25, 2015</a:t>
            </a:r>
          </a:p>
        </p:txBody>
      </p:sp>
      <p:pic>
        <p:nvPicPr>
          <p:cNvPr id="10243" name="Picture 4" descr="AboutUs_arial_history_140x82f"/>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5291138" y="2051050"/>
            <a:ext cx="333375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GoodSam Aeri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4688" y="2151063"/>
            <a:ext cx="4176712"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5des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95400" y="1628775"/>
            <a:ext cx="64928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0515" name="Rectangle 3"/>
          <p:cNvSpPr>
            <a:spLocks noGrp="1" noChangeArrowheads="1"/>
          </p:cNvSpPr>
          <p:nvPr>
            <p:ph type="title"/>
          </p:nvPr>
        </p:nvSpPr>
        <p:spPr>
          <a:xfrm>
            <a:off x="1412875" y="195263"/>
            <a:ext cx="7578725" cy="1404937"/>
          </a:xfrm>
        </p:spPr>
        <p:txBody>
          <a:bodyPr/>
          <a:lstStyle/>
          <a:p>
            <a:pPr>
              <a:defRPr/>
            </a:pPr>
            <a:r>
              <a:rPr lang="en-US" altLang="en-US" smtClean="0"/>
              <a:t>Incident Management</a:t>
            </a:r>
          </a:p>
        </p:txBody>
      </p:sp>
    </p:spTree>
    <p:custDataLst>
      <p:tags r:id="rId1"/>
    </p:custDataLst>
  </p:cSld>
  <p:clrMapOvr>
    <a:masterClrMapping/>
  </p:clrMapOvr>
  <p:transition spd="slow">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FUNSAR ICS carto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1681163"/>
            <a:ext cx="5791200"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8467" name="Rectangle 3"/>
          <p:cNvSpPr>
            <a:spLocks noGrp="1" noChangeArrowheads="1"/>
          </p:cNvSpPr>
          <p:nvPr>
            <p:ph type="title"/>
          </p:nvPr>
        </p:nvSpPr>
        <p:spPr/>
        <p:txBody>
          <a:bodyPr/>
          <a:lstStyle/>
          <a:p>
            <a:pPr>
              <a:defRPr/>
            </a:pPr>
            <a:r>
              <a:rPr lang="en-US" altLang="en-US" sz="4000" smtClean="0"/>
              <a:t>Incident Management - ICS Training</a:t>
            </a:r>
          </a:p>
        </p:txBody>
      </p:sp>
    </p:spTree>
    <p:custDataLst>
      <p:tags r:id="rId1"/>
    </p:custDataLst>
  </p:cSld>
  <p:clrMapOvr>
    <a:masterClrMapping/>
  </p:clrMapOvr>
  <p:transition spd="slow">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7250" y="523875"/>
            <a:ext cx="4143375" cy="615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tasking-6-3-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82813" y="433388"/>
            <a:ext cx="6186487"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7506" name="Rectangle 2"/>
          <p:cNvSpPr>
            <a:spLocks noGrp="1" noChangeArrowheads="1"/>
          </p:cNvSpPr>
          <p:nvPr>
            <p:ph type="title"/>
          </p:nvPr>
        </p:nvSpPr>
        <p:spPr/>
        <p:txBody>
          <a:bodyPr/>
          <a:lstStyle/>
          <a:p>
            <a:pPr>
              <a:defRPr/>
            </a:pPr>
            <a:r>
              <a:rPr lang="en-US" altLang="en-US" sz="4000" smtClean="0"/>
              <a:t>Appalachian Search and Rescue</a:t>
            </a:r>
            <a:br>
              <a:rPr lang="en-US" altLang="en-US" sz="4000" smtClean="0"/>
            </a:br>
            <a:r>
              <a:rPr lang="en-US" altLang="en-US" sz="4000" smtClean="0"/>
              <a:t>PA Search and Rescue Council </a:t>
            </a:r>
          </a:p>
        </p:txBody>
      </p:sp>
      <p:sp>
        <p:nvSpPr>
          <p:cNvPr id="65540" name="Rectangle 3"/>
          <p:cNvSpPr>
            <a:spLocks noGrp="1" noChangeArrowheads="1"/>
          </p:cNvSpPr>
          <p:nvPr>
            <p:ph type="body" idx="1"/>
          </p:nvPr>
        </p:nvSpPr>
        <p:spPr/>
        <p:txBody>
          <a:bodyPr/>
          <a:lstStyle/>
          <a:p>
            <a:pPr algn="ctr">
              <a:buFontTx/>
              <a:buNone/>
            </a:pPr>
            <a:r>
              <a:rPr lang="en-US" altLang="en-US" sz="6000" smtClean="0">
                <a:solidFill>
                  <a:srgbClr val="FFFF00"/>
                </a:solidFill>
              </a:rPr>
              <a:t>www.asrc.net</a:t>
            </a:r>
          </a:p>
          <a:p>
            <a:pPr algn="ctr">
              <a:buFontTx/>
              <a:buNone/>
            </a:pPr>
            <a:r>
              <a:rPr lang="en-US" altLang="en-US" sz="6000" smtClean="0">
                <a:solidFill>
                  <a:srgbClr val="FFFF00"/>
                </a:solidFill>
              </a:rPr>
              <a:t>www.psarc.org</a:t>
            </a:r>
          </a:p>
        </p:txBody>
      </p:sp>
    </p:spTree>
  </p:cSld>
  <p:clrMapOvr>
    <a:masterClrMapping/>
  </p:clrMapOvr>
  <p:transition spd="med">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spd="med">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8" name="Rectangle 4"/>
          <p:cNvSpPr>
            <a:spLocks noGrp="1" noChangeArrowheads="1"/>
          </p:cNvSpPr>
          <p:nvPr>
            <p:ph type="ctrTitle"/>
          </p:nvPr>
        </p:nvSpPr>
        <p:spPr>
          <a:xfrm>
            <a:off x="3625850" y="1371600"/>
            <a:ext cx="5130800" cy="927100"/>
          </a:xfrm>
        </p:spPr>
        <p:txBody>
          <a:bodyPr/>
          <a:lstStyle/>
          <a:p>
            <a:pPr>
              <a:defRPr/>
            </a:pPr>
            <a:r>
              <a:rPr lang="en-US" altLang="en-US" sz="5400" smtClean="0"/>
              <a:t>How do I get to go?</a:t>
            </a:r>
          </a:p>
        </p:txBody>
      </p:sp>
      <p:sp>
        <p:nvSpPr>
          <p:cNvPr id="66563" name="Rectangle 5"/>
          <p:cNvSpPr>
            <a:spLocks noGrp="1" noChangeArrowheads="1"/>
          </p:cNvSpPr>
          <p:nvPr>
            <p:ph type="subTitle" idx="1"/>
          </p:nvPr>
        </p:nvSpPr>
        <p:spPr>
          <a:xfrm>
            <a:off x="1371600" y="2589213"/>
            <a:ext cx="7620000" cy="3975100"/>
          </a:xfrm>
        </p:spPr>
        <p:txBody>
          <a:bodyPr/>
          <a:lstStyle/>
          <a:p>
            <a:r>
              <a:rPr lang="en-US" altLang="en-US" sz="6000" smtClean="0"/>
              <a:t>DHS/FEMA</a:t>
            </a:r>
          </a:p>
          <a:p>
            <a:r>
              <a:rPr lang="en-US" altLang="en-US" sz="6000" smtClean="0"/>
              <a:t>DHHS/NDMS</a:t>
            </a:r>
          </a:p>
          <a:p>
            <a:r>
              <a:rPr lang="en-US" altLang="en-US" sz="6000" smtClean="0"/>
              <a:t>EMAC</a:t>
            </a:r>
          </a:p>
          <a:p>
            <a:r>
              <a:rPr lang="en-US" altLang="en-US" sz="6000" smtClean="0"/>
              <a:t>JRC?</a:t>
            </a:r>
          </a:p>
        </p:txBody>
      </p:sp>
    </p:spTree>
  </p:cSld>
  <p:clrMapOvr>
    <a:masterClrMapping/>
  </p:clrMapOvr>
  <p:transition spd="med">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8" name="Rectangle 4"/>
          <p:cNvSpPr>
            <a:spLocks noGrp="1" noChangeArrowheads="1"/>
          </p:cNvSpPr>
          <p:nvPr>
            <p:ph type="title"/>
          </p:nvPr>
        </p:nvSpPr>
        <p:spPr/>
        <p:txBody>
          <a:bodyPr/>
          <a:lstStyle/>
          <a:p>
            <a:pPr>
              <a:defRPr/>
            </a:pPr>
            <a:r>
              <a:rPr lang="en-US" altLang="en-US" smtClean="0"/>
              <a:t>USAR</a:t>
            </a:r>
          </a:p>
        </p:txBody>
      </p:sp>
      <p:pic>
        <p:nvPicPr>
          <p:cNvPr id="67587" name="Picture 5" descr="USAR-124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62175" y="1752600"/>
            <a:ext cx="6505575"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8" name="Rectangle 4"/>
          <p:cNvSpPr>
            <a:spLocks noGrp="1" noChangeArrowheads="1"/>
          </p:cNvSpPr>
          <p:nvPr>
            <p:ph type="title"/>
          </p:nvPr>
        </p:nvSpPr>
        <p:spPr/>
        <p:txBody>
          <a:bodyPr/>
          <a:lstStyle/>
          <a:p>
            <a:pPr>
              <a:defRPr/>
            </a:pPr>
            <a:r>
              <a:rPr lang="en-US" altLang="en-US" smtClean="0"/>
              <a:t>VMAT</a:t>
            </a:r>
          </a:p>
        </p:txBody>
      </p:sp>
      <p:pic>
        <p:nvPicPr>
          <p:cNvPr id="68611" name="Picture 5" descr="VMAT-165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7850" y="1752600"/>
            <a:ext cx="7100888"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6" name="Rectangle 4"/>
          <p:cNvSpPr>
            <a:spLocks noGrp="1" noChangeArrowheads="1"/>
          </p:cNvSpPr>
          <p:nvPr>
            <p:ph type="title"/>
          </p:nvPr>
        </p:nvSpPr>
        <p:spPr/>
        <p:txBody>
          <a:bodyPr/>
          <a:lstStyle/>
          <a:p>
            <a:pPr>
              <a:defRPr/>
            </a:pPr>
            <a:r>
              <a:rPr lang="en-US" altLang="en-US" smtClean="0"/>
              <a:t>DMORT</a:t>
            </a:r>
          </a:p>
        </p:txBody>
      </p:sp>
      <p:pic>
        <p:nvPicPr>
          <p:cNvPr id="69635" name="Picture 5" descr="DMORT-168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7850" y="1895475"/>
            <a:ext cx="7034213"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2" name="Rectangle 4"/>
          <p:cNvSpPr>
            <a:spLocks noGrp="1" noChangeArrowheads="1"/>
          </p:cNvSpPr>
          <p:nvPr>
            <p:ph type="title"/>
          </p:nvPr>
        </p:nvSpPr>
        <p:spPr/>
        <p:txBody>
          <a:bodyPr/>
          <a:lstStyle/>
          <a:p>
            <a:pPr>
              <a:defRPr/>
            </a:pPr>
            <a:r>
              <a:rPr lang="en-US" altLang="en-US" smtClean="0"/>
              <a:t>IMSuRT</a:t>
            </a:r>
          </a:p>
        </p:txBody>
      </p:sp>
      <p:pic>
        <p:nvPicPr>
          <p:cNvPr id="70659" name="Picture 5" descr="IMSuRT133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75260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p:txBody>
          <a:bodyPr/>
          <a:lstStyle/>
          <a:p>
            <a:pPr>
              <a:defRPr/>
            </a:pPr>
            <a:r>
              <a:rPr lang="en-US" altLang="en-US" dirty="0" smtClean="0"/>
              <a:t>Saturday, Oct 25, 2015</a:t>
            </a:r>
          </a:p>
        </p:txBody>
      </p:sp>
      <p:pic>
        <p:nvPicPr>
          <p:cNvPr id="1126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659" t="797" r="1195" b="1167"/>
          <a:stretch>
            <a:fillRect/>
          </a:stretch>
        </p:blipFill>
        <p:spPr bwMode="auto">
          <a:xfrm>
            <a:off x="860425" y="1754188"/>
            <a:ext cx="7608888" cy="510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_DMAT_Hancock_Med_Ct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19300" y="1752600"/>
            <a:ext cx="6823075"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9155" name="Rectangle 3"/>
          <p:cNvSpPr>
            <a:spLocks noGrp="1" noChangeArrowheads="1"/>
          </p:cNvSpPr>
          <p:nvPr>
            <p:ph type="title"/>
          </p:nvPr>
        </p:nvSpPr>
        <p:spPr/>
        <p:txBody>
          <a:bodyPr/>
          <a:lstStyle/>
          <a:p>
            <a:pPr>
              <a:defRPr/>
            </a:pPr>
            <a:r>
              <a:rPr lang="en-US" altLang="en-US" dirty="0" smtClean="0"/>
              <a:t>DMAT</a:t>
            </a:r>
          </a:p>
        </p:txBody>
      </p:sp>
    </p:spTree>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_Hancock_Medical_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_DMAT_Interi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_Pearlington_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_Gulfport_Better_P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_Offloading_Food_Pearlingt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_Pearlington_F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_Pearlington_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_Pass_Christian_US90_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964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_Bay_High_School"/>
          <p:cNvPicPr>
            <a:picLocks noChangeAspect="1" noChangeArrowheads="1"/>
          </p:cNvPicPr>
          <p:nvPr/>
        </p:nvPicPr>
        <p:blipFill>
          <a:blip r:embed="rId3" cstate="screen">
            <a:extLst>
              <a:ext uri="{28A0092B-C50C-407E-A947-70E740481C1C}">
                <a14:useLocalDpi xmlns:a14="http://schemas.microsoft.com/office/drawing/2010/main"/>
              </a:ext>
            </a:extLst>
          </a:blip>
          <a:srcRect b="-217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_Hancock_Medical_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1922" name="Picture 2" descr="C:\clipart\Disaster\Shelter-Operation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007475"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6" name="Rectangle 4"/>
          <p:cNvSpPr>
            <a:spLocks noGrp="1" noChangeArrowheads="1"/>
          </p:cNvSpPr>
          <p:nvPr>
            <p:ph type="ctrTitle"/>
          </p:nvPr>
        </p:nvSpPr>
        <p:spPr/>
        <p:txBody>
          <a:bodyPr/>
          <a:lstStyle/>
          <a:p>
            <a:pPr>
              <a:defRPr/>
            </a:pPr>
            <a:r>
              <a:rPr lang="en-US" altLang="en-US" sz="4400" smtClean="0"/>
              <a:t>Disaster Medical Assistance Teams</a:t>
            </a:r>
          </a:p>
        </p:txBody>
      </p:sp>
      <p:sp>
        <p:nvSpPr>
          <p:cNvPr id="82947" name="Rectangle 5"/>
          <p:cNvSpPr>
            <a:spLocks noGrp="1" noChangeArrowheads="1"/>
          </p:cNvSpPr>
          <p:nvPr>
            <p:ph type="subTitle" idx="1"/>
          </p:nvPr>
        </p:nvSpPr>
        <p:spPr/>
        <p:txBody>
          <a:bodyPr/>
          <a:lstStyle/>
          <a:p>
            <a:r>
              <a:rPr lang="en-US" altLang="en-US" sz="5400" smtClean="0"/>
              <a:t>www.dmatpa-1.com</a:t>
            </a:r>
          </a:p>
          <a:p>
            <a:r>
              <a:rPr lang="en-US" altLang="en-US" sz="5400" smtClean="0"/>
              <a:t>www.dmatpa3.com</a:t>
            </a:r>
          </a:p>
          <a:p>
            <a:r>
              <a:rPr lang="en-US" altLang="en-US" sz="5400" smtClean="0"/>
              <a:t>www.pa4dmat.org</a:t>
            </a:r>
          </a:p>
          <a:p>
            <a:endParaRPr lang="en-US" altLang="en-US" sz="5400" smtClean="0"/>
          </a:p>
        </p:txBody>
      </p:sp>
    </p:spTree>
  </p:cSld>
  <p:clrMapOvr>
    <a:masterClrMapping/>
  </p:clrMapOvr>
  <p:transition spd="med">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
          <p:cNvSpPr>
            <a:spLocks noGrp="1" noChangeArrowheads="1"/>
          </p:cNvSpPr>
          <p:nvPr>
            <p:ph type="title"/>
          </p:nvPr>
        </p:nvSpPr>
        <p:spPr/>
        <p:txBody>
          <a:bodyPr/>
          <a:lstStyle/>
          <a:p>
            <a:pPr>
              <a:defRPr/>
            </a:pPr>
            <a:r>
              <a:rPr lang="en-US" altLang="en-US" smtClean="0"/>
              <a:t>MRC – disaster vaporware?</a:t>
            </a:r>
          </a:p>
        </p:txBody>
      </p:sp>
      <p:sp>
        <p:nvSpPr>
          <p:cNvPr id="83971" name="Rectangle 3"/>
          <p:cNvSpPr>
            <a:spLocks noGrp="1" noChangeArrowheads="1"/>
          </p:cNvSpPr>
          <p:nvPr>
            <p:ph type="body" idx="1"/>
          </p:nvPr>
        </p:nvSpPr>
        <p:spPr>
          <a:xfrm>
            <a:off x="825500" y="1981200"/>
            <a:ext cx="7632700" cy="4414838"/>
          </a:xfrm>
        </p:spPr>
        <p:txBody>
          <a:bodyPr/>
          <a:lstStyle/>
          <a:p>
            <a:pPr>
              <a:lnSpc>
                <a:spcPct val="90000"/>
              </a:lnSpc>
              <a:buFontTx/>
              <a:buNone/>
            </a:pPr>
            <a:r>
              <a:rPr lang="en-US" altLang="en-US" smtClean="0"/>
              <a:t>	</a:t>
            </a:r>
          </a:p>
        </p:txBody>
      </p:sp>
      <p:pic>
        <p:nvPicPr>
          <p:cNvPr id="83972" name="Picture 4" descr="MR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1038" y="1666875"/>
            <a:ext cx="82613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p:txBody>
          <a:bodyPr/>
          <a:lstStyle/>
          <a:p>
            <a:pPr>
              <a:defRPr/>
            </a:pPr>
            <a:r>
              <a:rPr lang="en-US" altLang="en-US" dirty="0" smtClean="0"/>
              <a:t>EMAC</a:t>
            </a:r>
          </a:p>
        </p:txBody>
      </p:sp>
      <p:pic>
        <p:nvPicPr>
          <p:cNvPr id="8499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7850" y="1752600"/>
            <a:ext cx="6448425" cy="487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5" name="Rectangle 5"/>
          <p:cNvSpPr>
            <a:spLocks noGrp="1" noChangeArrowheads="1"/>
          </p:cNvSpPr>
          <p:nvPr>
            <p:ph type="title"/>
          </p:nvPr>
        </p:nvSpPr>
        <p:spPr/>
        <p:txBody>
          <a:bodyPr/>
          <a:lstStyle/>
          <a:p>
            <a:pPr>
              <a:defRPr/>
            </a:pPr>
            <a:r>
              <a:rPr lang="en-US" altLang="en-US" b="1" dirty="0" smtClean="0"/>
              <a:t>ESAR-VHP</a:t>
            </a:r>
          </a:p>
        </p:txBody>
      </p:sp>
      <p:pic>
        <p:nvPicPr>
          <p:cNvPr id="86019"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r="9836" b="-638"/>
          <a:stretch>
            <a:fillRect/>
          </a:stretch>
        </p:blipFill>
        <p:spPr bwMode="auto">
          <a:xfrm>
            <a:off x="0" y="0"/>
            <a:ext cx="9144000" cy="700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Rectangle 2"/>
          <p:cNvSpPr>
            <a:spLocks noGrp="1" noChangeArrowheads="1"/>
          </p:cNvSpPr>
          <p:nvPr>
            <p:ph type="title"/>
          </p:nvPr>
        </p:nvSpPr>
        <p:spPr/>
        <p:txBody>
          <a:bodyPr/>
          <a:lstStyle/>
          <a:p>
            <a:pPr>
              <a:defRPr/>
            </a:pPr>
            <a:r>
              <a:rPr lang="en-US" altLang="en-US" smtClean="0"/>
              <a:t>RJRC</a:t>
            </a:r>
          </a:p>
        </p:txBody>
      </p:sp>
      <p:pic>
        <p:nvPicPr>
          <p:cNvPr id="8704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p:txBody>
          <a:bodyPr/>
          <a:lstStyle/>
          <a:p>
            <a:pPr>
              <a:defRPr/>
            </a:pPr>
            <a:r>
              <a:rPr lang="en-US" altLang="en-US" smtClean="0"/>
              <a:t>CERT</a:t>
            </a:r>
          </a:p>
        </p:txBody>
      </p:sp>
      <p:pic>
        <p:nvPicPr>
          <p:cNvPr id="88067" name="Picture 4" descr="CERT-C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3838" y="1420813"/>
            <a:ext cx="5197475"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ctrTitle"/>
          </p:nvPr>
        </p:nvSpPr>
        <p:spPr/>
        <p:txBody>
          <a:bodyPr/>
          <a:lstStyle/>
          <a:p>
            <a:pPr>
              <a:defRPr/>
            </a:pPr>
            <a:r>
              <a:rPr lang="en-US" altLang="en-US" smtClean="0"/>
              <a:t>Will I get in trouble?</a:t>
            </a:r>
          </a:p>
        </p:txBody>
      </p:sp>
      <p:sp>
        <p:nvSpPr>
          <p:cNvPr id="89091" name="Rectangle 3"/>
          <p:cNvSpPr>
            <a:spLocks noGrp="1" noChangeArrowheads="1"/>
          </p:cNvSpPr>
          <p:nvPr>
            <p:ph type="subTitle" idx="1"/>
          </p:nvPr>
        </p:nvSpPr>
        <p:spPr/>
        <p:txBody>
          <a:bodyPr/>
          <a:lstStyle/>
          <a:p>
            <a:r>
              <a:rPr lang="en-US" altLang="en-US" sz="4000" smtClean="0"/>
              <a:t>Are you licensed where you are going?</a:t>
            </a:r>
          </a:p>
          <a:p>
            <a:r>
              <a:rPr lang="en-US" altLang="en-US" sz="4000" smtClean="0"/>
              <a:t>Will you have malpractice coverage?</a:t>
            </a:r>
          </a:p>
          <a:p>
            <a:r>
              <a:rPr lang="en-US" altLang="en-US" sz="4000" smtClean="0"/>
              <a:t>Federal teams: sovereign immunity</a:t>
            </a:r>
          </a:p>
          <a:p>
            <a:r>
              <a:rPr lang="en-US" altLang="en-US" sz="4000" smtClean="0"/>
              <a:t>EMAC request: licensure waived</a:t>
            </a:r>
          </a:p>
          <a:p>
            <a:endParaRPr lang="en-US" altLang="en-US" sz="4000" smtClean="0"/>
          </a:p>
        </p:txBody>
      </p:sp>
    </p:spTree>
  </p:cSld>
  <p:clrMapOvr>
    <a:masterClrMapping/>
  </p:clrMapOvr>
  <p:transition spd="med">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p:txBody>
          <a:bodyPr/>
          <a:lstStyle/>
          <a:p>
            <a:pPr>
              <a:defRPr/>
            </a:pPr>
            <a:r>
              <a:rPr lang="en-US" altLang="en-US" smtClean="0"/>
              <a:t>UEVHPA</a:t>
            </a:r>
          </a:p>
        </p:txBody>
      </p:sp>
      <p:pic>
        <p:nvPicPr>
          <p:cNvPr id="90115" name="Picture 5" descr="UEVHPA"/>
          <p:cNvPicPr>
            <a:picLocks noChangeAspect="1" noChangeArrowheads="1"/>
          </p:cNvPicPr>
          <p:nvPr/>
        </p:nvPicPr>
        <p:blipFill>
          <a:blip r:embed="rId3" cstate="screen">
            <a:extLst>
              <a:ext uri="{28A0092B-C50C-407E-A947-70E740481C1C}">
                <a14:useLocalDpi xmlns:a14="http://schemas.microsoft.com/office/drawing/2010/main"/>
              </a:ext>
            </a:extLst>
          </a:blip>
          <a:srcRect b="703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327" name="Slide" r:id="rId4" imgW="4572147" imgH="3428904" progId="PowerPoint.Slide.8">
                  <p:embed/>
                </p:oleObj>
              </mc:Choice>
              <mc:Fallback>
                <p:oleObj name="Slide" r:id="rId4" imgW="4572147" imgH="3428904" progId="PowerPoint.Slid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ChangeArrowheads="1"/>
          </p:cNvSpPr>
          <p:nvPr>
            <p:ph type="ctrTitle"/>
          </p:nvPr>
        </p:nvSpPr>
        <p:spPr>
          <a:xfrm>
            <a:off x="3416300" y="1447800"/>
            <a:ext cx="5567363" cy="1143000"/>
          </a:xfrm>
        </p:spPr>
        <p:txBody>
          <a:bodyPr/>
          <a:lstStyle/>
          <a:p>
            <a:pPr>
              <a:defRPr/>
            </a:pPr>
            <a:r>
              <a:rPr lang="en-US" altLang="en-US" sz="5400" dirty="0" smtClean="0"/>
              <a:t>The “What If?” Lifestyle</a:t>
            </a:r>
          </a:p>
        </p:txBody>
      </p:sp>
      <p:sp>
        <p:nvSpPr>
          <p:cNvPr id="91139" name="Rectangle 3"/>
          <p:cNvSpPr>
            <a:spLocks noGrp="1" noChangeArrowheads="1"/>
          </p:cNvSpPr>
          <p:nvPr>
            <p:ph type="subTitle" idx="1"/>
          </p:nvPr>
        </p:nvSpPr>
        <p:spPr/>
        <p:txBody>
          <a:bodyPr/>
          <a:lstStyle/>
          <a:p>
            <a:r>
              <a:rPr lang="en-US" altLang="en-US" sz="12900" b="0" smtClean="0">
                <a:solidFill>
                  <a:schemeClr val="tx1"/>
                </a:solidFill>
                <a:latin typeface="Abadi MT Cn Ex Bd" pitchFamily="34" charset="0"/>
              </a:rPr>
              <a:t>List, Pack</a:t>
            </a:r>
          </a:p>
        </p:txBody>
      </p:sp>
    </p:spTree>
  </p:cSld>
  <p:clrMapOvr>
    <a:masterClrMapping/>
  </p:clrMapOvr>
  <p:transition spd="med">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2" name="Rectangle 4"/>
          <p:cNvSpPr>
            <a:spLocks noGrp="1" noChangeArrowheads="1"/>
          </p:cNvSpPr>
          <p:nvPr>
            <p:ph type="title"/>
          </p:nvPr>
        </p:nvSpPr>
        <p:spPr/>
        <p:txBody>
          <a:bodyPr/>
          <a:lstStyle/>
          <a:p>
            <a:pPr>
              <a:defRPr/>
            </a:pPr>
            <a:r>
              <a:rPr lang="en-US" altLang="en-US" dirty="0" smtClean="0"/>
              <a:t>conovers.org/ftp</a:t>
            </a:r>
          </a:p>
        </p:txBody>
      </p:sp>
      <p:pic>
        <p:nvPicPr>
          <p:cNvPr id="92163" name="Picture 2" descr="C:\clipart\Disaster\SAR-Gear.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6425" y="1641475"/>
            <a:ext cx="6765925"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p:txBody>
          <a:bodyPr/>
          <a:lstStyle/>
          <a:p>
            <a:pPr>
              <a:defRPr/>
            </a:pPr>
            <a:r>
              <a:rPr lang="en-US" altLang="en-US" smtClean="0"/>
              <a:t>The “What If?” Lifestyle</a:t>
            </a:r>
          </a:p>
        </p:txBody>
      </p:sp>
      <p:sp>
        <p:nvSpPr>
          <p:cNvPr id="93187" name="Rectangle 3"/>
          <p:cNvSpPr>
            <a:spLocks noGrp="1" noChangeArrowheads="1"/>
          </p:cNvSpPr>
          <p:nvPr>
            <p:ph type="subTitle" idx="1"/>
          </p:nvPr>
        </p:nvSpPr>
        <p:spPr/>
        <p:txBody>
          <a:bodyPr/>
          <a:lstStyle/>
          <a:p>
            <a:r>
              <a:rPr lang="en-US" altLang="en-US" sz="12900" b="0" smtClean="0">
                <a:solidFill>
                  <a:schemeClr val="tx1"/>
                </a:solidFill>
                <a:latin typeface="Abadi MT Cn Ex Bd" pitchFamily="34" charset="0"/>
              </a:rPr>
              <a:t>Spares</a:t>
            </a:r>
          </a:p>
        </p:txBody>
      </p:sp>
    </p:spTree>
  </p:cSld>
  <p:clrMapOvr>
    <a:masterClrMapping/>
  </p:clrMapOvr>
  <p:transition spd="med">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ChangeArrowheads="1"/>
          </p:cNvSpPr>
          <p:nvPr>
            <p:ph type="ctrTitle"/>
          </p:nvPr>
        </p:nvSpPr>
        <p:spPr>
          <a:xfrm>
            <a:off x="3641725" y="1447800"/>
            <a:ext cx="5283200" cy="1143000"/>
          </a:xfrm>
        </p:spPr>
        <p:txBody>
          <a:bodyPr/>
          <a:lstStyle/>
          <a:p>
            <a:pPr>
              <a:defRPr/>
            </a:pPr>
            <a:r>
              <a:rPr lang="en-US" altLang="en-US" smtClean="0"/>
              <a:t>The “What If?” Lifestyle</a:t>
            </a:r>
          </a:p>
        </p:txBody>
      </p:sp>
      <p:sp>
        <p:nvSpPr>
          <p:cNvPr id="94211" name="Rectangle 3"/>
          <p:cNvSpPr>
            <a:spLocks noGrp="1" noChangeArrowheads="1"/>
          </p:cNvSpPr>
          <p:nvPr>
            <p:ph type="subTitle" idx="1"/>
          </p:nvPr>
        </p:nvSpPr>
        <p:spPr/>
        <p:txBody>
          <a:bodyPr/>
          <a:lstStyle/>
          <a:p>
            <a:r>
              <a:rPr lang="en-US" altLang="en-US" sz="12900" b="0" smtClean="0">
                <a:solidFill>
                  <a:schemeClr val="tx1"/>
                </a:solidFill>
                <a:latin typeface="Abadi MT Cn Ex Bd" pitchFamily="34" charset="0"/>
              </a:rPr>
              <a:t>Practice</a:t>
            </a:r>
          </a:p>
        </p:txBody>
      </p:sp>
    </p:spTree>
  </p:cSld>
  <p:clrMapOvr>
    <a:masterClrMapping/>
  </p:clrMapOvr>
  <p:transition spd="med">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Grp="1" noChangeArrowheads="1"/>
          </p:cNvSpPr>
          <p:nvPr>
            <p:ph type="ctrTitle"/>
          </p:nvPr>
        </p:nvSpPr>
        <p:spPr>
          <a:xfrm>
            <a:off x="3641725" y="1447800"/>
            <a:ext cx="5283200" cy="1143000"/>
          </a:xfrm>
        </p:spPr>
        <p:txBody>
          <a:bodyPr/>
          <a:lstStyle/>
          <a:p>
            <a:pPr>
              <a:defRPr/>
            </a:pPr>
            <a:r>
              <a:rPr lang="en-US" altLang="en-US" dirty="0" smtClean="0"/>
              <a:t>The “What If?” Lifestyle</a:t>
            </a:r>
          </a:p>
        </p:txBody>
      </p:sp>
      <p:sp>
        <p:nvSpPr>
          <p:cNvPr id="95235" name="Rectangle 3"/>
          <p:cNvSpPr>
            <a:spLocks noGrp="1" noChangeArrowheads="1"/>
          </p:cNvSpPr>
          <p:nvPr>
            <p:ph type="subTitle" idx="1"/>
          </p:nvPr>
        </p:nvSpPr>
        <p:spPr/>
        <p:txBody>
          <a:bodyPr/>
          <a:lstStyle/>
          <a:p>
            <a:r>
              <a:rPr lang="en-US" altLang="en-US" sz="12900" b="0" dirty="0" smtClean="0">
                <a:solidFill>
                  <a:schemeClr val="tx1"/>
                </a:solidFill>
                <a:latin typeface="Abadi MT Cn Ex Bd" pitchFamily="34" charset="0"/>
              </a:rPr>
              <a:t>Decisions</a:t>
            </a:r>
          </a:p>
        </p:txBody>
      </p:sp>
    </p:spTree>
  </p:cSld>
  <p:clrMapOvr>
    <a:masterClrMapping/>
  </p:clrMapOvr>
  <p:transition spd="med">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2"/>
          <p:cNvSpPr>
            <a:spLocks noGrp="1" noChangeArrowheads="1"/>
          </p:cNvSpPr>
          <p:nvPr>
            <p:ph type="ctrTitle"/>
          </p:nvPr>
        </p:nvSpPr>
        <p:spPr>
          <a:xfrm>
            <a:off x="3641725" y="1447800"/>
            <a:ext cx="5283200" cy="1143000"/>
          </a:xfrm>
        </p:spPr>
        <p:txBody>
          <a:bodyPr/>
          <a:lstStyle/>
          <a:p>
            <a:pPr>
              <a:defRPr/>
            </a:pPr>
            <a:r>
              <a:rPr lang="en-US" altLang="en-US" smtClean="0"/>
              <a:t>The “What If?” Lifestyle</a:t>
            </a:r>
          </a:p>
        </p:txBody>
      </p:sp>
      <p:sp>
        <p:nvSpPr>
          <p:cNvPr id="96259" name="Rectangle 3"/>
          <p:cNvSpPr>
            <a:spLocks noGrp="1" noChangeArrowheads="1"/>
          </p:cNvSpPr>
          <p:nvPr>
            <p:ph type="subTitle" idx="1"/>
          </p:nvPr>
        </p:nvSpPr>
        <p:spPr/>
        <p:txBody>
          <a:bodyPr/>
          <a:lstStyle/>
          <a:p>
            <a:r>
              <a:rPr lang="en-US" altLang="en-US" sz="12900" b="0" smtClean="0">
                <a:solidFill>
                  <a:schemeClr val="tx1"/>
                </a:solidFill>
                <a:latin typeface="Abadi MT Cn Ex Bd" pitchFamily="34" charset="0"/>
              </a:rPr>
              <a:t>Worry</a:t>
            </a:r>
          </a:p>
        </p:txBody>
      </p:sp>
    </p:spTree>
  </p:cSld>
  <p:clrMapOvr>
    <a:masterClrMapping/>
  </p:clrMapOvr>
  <p:transition spd="med">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4" name="Rectangle 2"/>
          <p:cNvSpPr>
            <a:spLocks noGrp="1" noChangeArrowheads="1"/>
          </p:cNvSpPr>
          <p:nvPr>
            <p:ph type="ctrTitle"/>
          </p:nvPr>
        </p:nvSpPr>
        <p:spPr>
          <a:xfrm>
            <a:off x="3641725" y="1447800"/>
            <a:ext cx="5283200" cy="1143000"/>
          </a:xfrm>
        </p:spPr>
        <p:txBody>
          <a:bodyPr/>
          <a:lstStyle/>
          <a:p>
            <a:pPr>
              <a:defRPr/>
            </a:pPr>
            <a:r>
              <a:rPr lang="en-US" altLang="en-US" smtClean="0"/>
              <a:t>The “What If?” Lifestyle</a:t>
            </a:r>
          </a:p>
        </p:txBody>
      </p:sp>
      <p:sp>
        <p:nvSpPr>
          <p:cNvPr id="97283" name="Rectangle 3"/>
          <p:cNvSpPr>
            <a:spLocks noGrp="1" noChangeArrowheads="1"/>
          </p:cNvSpPr>
          <p:nvPr>
            <p:ph type="subTitle" idx="1"/>
          </p:nvPr>
        </p:nvSpPr>
        <p:spPr/>
        <p:txBody>
          <a:bodyPr/>
          <a:lstStyle/>
          <a:p>
            <a:r>
              <a:rPr lang="en-US" altLang="en-US" sz="12900" b="0" smtClean="0">
                <a:solidFill>
                  <a:schemeClr val="tx1"/>
                </a:solidFill>
                <a:latin typeface="Abadi MT Cn Ex Bd" pitchFamily="34" charset="0"/>
              </a:rPr>
              <a:t>Shape up</a:t>
            </a:r>
          </a:p>
        </p:txBody>
      </p:sp>
    </p:spTree>
  </p:cSld>
  <p:clrMapOvr>
    <a:masterClrMapping/>
  </p:clrMapOvr>
  <p:transition spd="med">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2"/>
          <p:cNvSpPr>
            <a:spLocks noGrp="1" noChangeArrowheads="1"/>
          </p:cNvSpPr>
          <p:nvPr>
            <p:ph type="ctrTitle"/>
          </p:nvPr>
        </p:nvSpPr>
        <p:spPr>
          <a:xfrm>
            <a:off x="3641725" y="1447800"/>
            <a:ext cx="5283200" cy="1143000"/>
          </a:xfrm>
        </p:spPr>
        <p:txBody>
          <a:bodyPr/>
          <a:lstStyle/>
          <a:p>
            <a:pPr>
              <a:defRPr/>
            </a:pPr>
            <a:r>
              <a:rPr lang="en-US" altLang="en-US" smtClean="0"/>
              <a:t>The “What If?” Lifestyle</a:t>
            </a:r>
          </a:p>
        </p:txBody>
      </p:sp>
      <p:sp>
        <p:nvSpPr>
          <p:cNvPr id="98307" name="Rectangle 3"/>
          <p:cNvSpPr>
            <a:spLocks noGrp="1" noChangeArrowheads="1"/>
          </p:cNvSpPr>
          <p:nvPr>
            <p:ph type="subTitle" idx="1"/>
          </p:nvPr>
        </p:nvSpPr>
        <p:spPr>
          <a:xfrm>
            <a:off x="1371600" y="3255963"/>
            <a:ext cx="7620000" cy="3308350"/>
          </a:xfrm>
        </p:spPr>
        <p:txBody>
          <a:bodyPr/>
          <a:lstStyle/>
          <a:p>
            <a:pPr>
              <a:lnSpc>
                <a:spcPct val="80000"/>
              </a:lnSpc>
            </a:pPr>
            <a:r>
              <a:rPr lang="en-US" altLang="en-US" sz="11500" b="0" smtClean="0">
                <a:solidFill>
                  <a:schemeClr val="tx1"/>
                </a:solidFill>
                <a:latin typeface="Abadi MT Cn Ex Bd" pitchFamily="34" charset="0"/>
              </a:rPr>
              <a:t>Shape up your mind</a:t>
            </a:r>
          </a:p>
        </p:txBody>
      </p:sp>
    </p:spTree>
  </p:cSld>
  <p:clrMapOvr>
    <a:masterClrMapping/>
  </p:clrMapOvr>
  <p:transition spd="med">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2"/>
          <p:cNvSpPr>
            <a:spLocks noGrp="1" noChangeArrowheads="1"/>
          </p:cNvSpPr>
          <p:nvPr>
            <p:ph type="title"/>
          </p:nvPr>
        </p:nvSpPr>
        <p:spPr/>
        <p:txBody>
          <a:bodyPr/>
          <a:lstStyle/>
          <a:p>
            <a:pPr>
              <a:defRPr/>
            </a:pPr>
            <a:r>
              <a:rPr lang="en-US" altLang="en-US" dirty="0" smtClean="0"/>
              <a:t>Goals</a:t>
            </a:r>
          </a:p>
        </p:txBody>
      </p:sp>
      <p:sp>
        <p:nvSpPr>
          <p:cNvPr id="99331" name="Rectangle 3"/>
          <p:cNvSpPr>
            <a:spLocks noGrp="1" noChangeArrowheads="1"/>
          </p:cNvSpPr>
          <p:nvPr>
            <p:ph type="body" idx="1"/>
          </p:nvPr>
        </p:nvSpPr>
        <p:spPr>
          <a:xfrm>
            <a:off x="1543050" y="1581150"/>
            <a:ext cx="7138988" cy="4814888"/>
          </a:xfrm>
        </p:spPr>
        <p:txBody>
          <a:bodyPr/>
          <a:lstStyle/>
          <a:p>
            <a:r>
              <a:rPr lang="en-US" altLang="en-US" sz="3600" dirty="0" smtClean="0"/>
              <a:t>For those responding individually to disasters: </a:t>
            </a:r>
          </a:p>
          <a:p>
            <a:pPr lvl="1"/>
            <a:r>
              <a:rPr lang="en-US" altLang="en-US" sz="3200" dirty="0" smtClean="0"/>
              <a:t>Explain how to avoid being kicked out as a nuisance.</a:t>
            </a:r>
          </a:p>
          <a:p>
            <a:pPr lvl="1"/>
            <a:r>
              <a:rPr lang="en-US" altLang="en-US" sz="3200" dirty="0" smtClean="0"/>
              <a:t>Identify the major differences in medical needs before and after catastrophic disasters.</a:t>
            </a:r>
          </a:p>
          <a:p>
            <a:pPr lvl="1"/>
            <a:r>
              <a:rPr lang="en-US" altLang="en-US" sz="3200" dirty="0" smtClean="0"/>
              <a:t>Identify your major logistical needs.</a:t>
            </a:r>
          </a:p>
          <a:p>
            <a:pPr lvl="1"/>
            <a:r>
              <a:rPr lang="en-US" altLang="en-US" sz="3200" dirty="0" smtClean="0"/>
              <a:t>Identify your major training needs. </a:t>
            </a:r>
          </a:p>
        </p:txBody>
      </p:sp>
      <p:sp>
        <p:nvSpPr>
          <p:cNvPr id="99332" name="Rectangle 4"/>
          <p:cNvSpPr>
            <a:spLocks noChangeArrowheads="1"/>
          </p:cNvSpPr>
          <p:nvPr/>
        </p:nvSpPr>
        <p:spPr bwMode="auto">
          <a:xfrm>
            <a:off x="2171700" y="1903413"/>
            <a:ext cx="6362700" cy="81280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b="1">
                <a:solidFill>
                  <a:srgbClr val="99CCFF"/>
                </a:solidFill>
                <a:latin typeface="Abadi MT Cn Lt" pitchFamily="34" charset="0"/>
              </a:defRPr>
            </a:lvl1pPr>
            <a:lvl2pPr marL="742950" indent="-285750">
              <a:spcBef>
                <a:spcPct val="20000"/>
              </a:spcBef>
              <a:buChar char="–"/>
              <a:defRPr sz="2800">
                <a:solidFill>
                  <a:srgbClr val="FFFFCC"/>
                </a:solidFill>
                <a:latin typeface="Abadi MT Cn Lt" pitchFamily="34" charset="0"/>
              </a:defRPr>
            </a:lvl2pPr>
            <a:lvl3pPr marL="1143000" indent="-228600">
              <a:spcBef>
                <a:spcPct val="20000"/>
              </a:spcBef>
              <a:buChar char="•"/>
              <a:defRPr sz="2400" b="1">
                <a:solidFill>
                  <a:srgbClr val="FFFFCC"/>
                </a:solidFill>
                <a:latin typeface="Abadi MT Cn Lt" pitchFamily="34" charset="0"/>
              </a:defRPr>
            </a:lvl3pPr>
            <a:lvl4pPr marL="1600200" indent="-228600">
              <a:spcBef>
                <a:spcPct val="20000"/>
              </a:spcBef>
              <a:buChar char="–"/>
              <a:defRPr sz="2000" b="1">
                <a:solidFill>
                  <a:srgbClr val="FFFFCC"/>
                </a:solidFill>
                <a:latin typeface="Abadi MT Cn Lt" pitchFamily="34" charset="0"/>
              </a:defRPr>
            </a:lvl4pPr>
            <a:lvl5pPr marL="2057400" indent="-228600">
              <a:spcBef>
                <a:spcPct val="20000"/>
              </a:spcBef>
              <a:buChar char="»"/>
              <a:defRPr sz="2000" b="1">
                <a:solidFill>
                  <a:srgbClr val="FFFFCC"/>
                </a:solidFill>
                <a:latin typeface="Abadi MT Cn Lt" pitchFamily="34" charset="0"/>
              </a:defRPr>
            </a:lvl5pPr>
            <a:lvl6pPr marL="2514600" indent="-228600" eaLnBrk="0" fontAlgn="base" hangingPunct="0">
              <a:spcBef>
                <a:spcPct val="20000"/>
              </a:spcBef>
              <a:spcAft>
                <a:spcPct val="0"/>
              </a:spcAft>
              <a:buChar char="»"/>
              <a:defRPr sz="2000" b="1">
                <a:solidFill>
                  <a:srgbClr val="FFFFCC"/>
                </a:solidFill>
                <a:latin typeface="Abadi MT Cn Lt" pitchFamily="34" charset="0"/>
              </a:defRPr>
            </a:lvl6pPr>
            <a:lvl7pPr marL="2971800" indent="-228600" eaLnBrk="0" fontAlgn="base" hangingPunct="0">
              <a:spcBef>
                <a:spcPct val="20000"/>
              </a:spcBef>
              <a:spcAft>
                <a:spcPct val="0"/>
              </a:spcAft>
              <a:buChar char="»"/>
              <a:defRPr sz="2000" b="1">
                <a:solidFill>
                  <a:srgbClr val="FFFFCC"/>
                </a:solidFill>
                <a:latin typeface="Abadi MT Cn Lt" pitchFamily="34" charset="0"/>
              </a:defRPr>
            </a:lvl7pPr>
            <a:lvl8pPr marL="3429000" indent="-228600" eaLnBrk="0" fontAlgn="base" hangingPunct="0">
              <a:spcBef>
                <a:spcPct val="20000"/>
              </a:spcBef>
              <a:spcAft>
                <a:spcPct val="0"/>
              </a:spcAft>
              <a:buChar char="»"/>
              <a:defRPr sz="2000" b="1">
                <a:solidFill>
                  <a:srgbClr val="FFFFCC"/>
                </a:solidFill>
                <a:latin typeface="Abadi MT Cn Lt" pitchFamily="34" charset="0"/>
              </a:defRPr>
            </a:lvl8pPr>
            <a:lvl9pPr marL="3886200" indent="-228600" eaLnBrk="0" fontAlgn="base" hangingPunct="0">
              <a:spcBef>
                <a:spcPct val="20000"/>
              </a:spcBef>
              <a:spcAft>
                <a:spcPct val="0"/>
              </a:spcAft>
              <a:buChar char="»"/>
              <a:defRPr sz="2000" b="1">
                <a:solidFill>
                  <a:srgbClr val="FFFFCC"/>
                </a:solidFill>
                <a:latin typeface="Abadi MT Cn Lt" pitchFamily="34" charset="0"/>
              </a:defRPr>
            </a:lvl9pPr>
          </a:lstStyle>
          <a:p>
            <a:endParaRPr lang="en-US" altLang="en-US" sz="2400">
              <a:effectLst/>
            </a:endParaRPr>
          </a:p>
        </p:txBody>
      </p:sp>
      <p:sp>
        <p:nvSpPr>
          <p:cNvPr id="99333" name="Rectangle 5"/>
          <p:cNvSpPr>
            <a:spLocks noChangeArrowheads="1"/>
          </p:cNvSpPr>
          <p:nvPr/>
        </p:nvSpPr>
        <p:spPr bwMode="auto">
          <a:xfrm>
            <a:off x="1936750" y="1714500"/>
            <a:ext cx="6440488" cy="7921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b="1">
                <a:solidFill>
                  <a:srgbClr val="99CCFF"/>
                </a:solidFill>
                <a:latin typeface="Abadi MT Cn Lt" pitchFamily="34" charset="0"/>
              </a:defRPr>
            </a:lvl1pPr>
            <a:lvl2pPr marL="742950" indent="-285750">
              <a:spcBef>
                <a:spcPct val="20000"/>
              </a:spcBef>
              <a:buChar char="–"/>
              <a:defRPr sz="2800">
                <a:solidFill>
                  <a:srgbClr val="FFFFCC"/>
                </a:solidFill>
                <a:latin typeface="Abadi MT Cn Lt" pitchFamily="34" charset="0"/>
              </a:defRPr>
            </a:lvl2pPr>
            <a:lvl3pPr marL="1143000" indent="-228600">
              <a:spcBef>
                <a:spcPct val="20000"/>
              </a:spcBef>
              <a:buChar char="•"/>
              <a:defRPr sz="2400" b="1">
                <a:solidFill>
                  <a:srgbClr val="FFFFCC"/>
                </a:solidFill>
                <a:latin typeface="Abadi MT Cn Lt" pitchFamily="34" charset="0"/>
              </a:defRPr>
            </a:lvl3pPr>
            <a:lvl4pPr marL="1600200" indent="-228600">
              <a:spcBef>
                <a:spcPct val="20000"/>
              </a:spcBef>
              <a:buChar char="–"/>
              <a:defRPr sz="2000" b="1">
                <a:solidFill>
                  <a:srgbClr val="FFFFCC"/>
                </a:solidFill>
                <a:latin typeface="Abadi MT Cn Lt" pitchFamily="34" charset="0"/>
              </a:defRPr>
            </a:lvl4pPr>
            <a:lvl5pPr marL="2057400" indent="-228600">
              <a:spcBef>
                <a:spcPct val="20000"/>
              </a:spcBef>
              <a:buChar char="»"/>
              <a:defRPr sz="2000" b="1">
                <a:solidFill>
                  <a:srgbClr val="FFFFCC"/>
                </a:solidFill>
                <a:latin typeface="Abadi MT Cn Lt" pitchFamily="34" charset="0"/>
              </a:defRPr>
            </a:lvl5pPr>
            <a:lvl6pPr marL="2514600" indent="-228600" eaLnBrk="0" fontAlgn="base" hangingPunct="0">
              <a:spcBef>
                <a:spcPct val="20000"/>
              </a:spcBef>
              <a:spcAft>
                <a:spcPct val="0"/>
              </a:spcAft>
              <a:buChar char="»"/>
              <a:defRPr sz="2000" b="1">
                <a:solidFill>
                  <a:srgbClr val="FFFFCC"/>
                </a:solidFill>
                <a:latin typeface="Abadi MT Cn Lt" pitchFamily="34" charset="0"/>
              </a:defRPr>
            </a:lvl6pPr>
            <a:lvl7pPr marL="2971800" indent="-228600" eaLnBrk="0" fontAlgn="base" hangingPunct="0">
              <a:spcBef>
                <a:spcPct val="20000"/>
              </a:spcBef>
              <a:spcAft>
                <a:spcPct val="0"/>
              </a:spcAft>
              <a:buChar char="»"/>
              <a:defRPr sz="2000" b="1">
                <a:solidFill>
                  <a:srgbClr val="FFFFCC"/>
                </a:solidFill>
                <a:latin typeface="Abadi MT Cn Lt" pitchFamily="34" charset="0"/>
              </a:defRPr>
            </a:lvl7pPr>
            <a:lvl8pPr marL="3429000" indent="-228600" eaLnBrk="0" fontAlgn="base" hangingPunct="0">
              <a:spcBef>
                <a:spcPct val="20000"/>
              </a:spcBef>
              <a:spcAft>
                <a:spcPct val="0"/>
              </a:spcAft>
              <a:buChar char="»"/>
              <a:defRPr sz="2000" b="1">
                <a:solidFill>
                  <a:srgbClr val="FFFFCC"/>
                </a:solidFill>
                <a:latin typeface="Abadi MT Cn Lt" pitchFamily="34" charset="0"/>
              </a:defRPr>
            </a:lvl8pPr>
            <a:lvl9pPr marL="3886200" indent="-228600" eaLnBrk="0" fontAlgn="base" hangingPunct="0">
              <a:spcBef>
                <a:spcPct val="20000"/>
              </a:spcBef>
              <a:spcAft>
                <a:spcPct val="0"/>
              </a:spcAft>
              <a:buChar char="»"/>
              <a:defRPr sz="2000" b="1">
                <a:solidFill>
                  <a:srgbClr val="FFFFCC"/>
                </a:solidFill>
                <a:latin typeface="Abadi MT Cn Lt" pitchFamily="34" charset="0"/>
              </a:defRPr>
            </a:lvl9pPr>
          </a:lstStyle>
          <a:p>
            <a:endParaRPr lang="en-US" altLang="en-US" sz="2800">
              <a:effectLst/>
            </a:endParaRPr>
          </a:p>
        </p:txBody>
      </p:sp>
    </p:spTree>
  </p:cSld>
  <p:clrMapOvr>
    <a:masterClrMapping/>
  </p:clrMapOvr>
  <p:transition spd="med">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_Bayou_Sunse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ubTitle" idx="1"/>
          </p:nvPr>
        </p:nvSpPr>
        <p:spPr>
          <a:xfrm>
            <a:off x="434975" y="3279775"/>
            <a:ext cx="8556625" cy="3284538"/>
          </a:xfrm>
        </p:spPr>
        <p:txBody>
          <a:bodyPr/>
          <a:lstStyle/>
          <a:p>
            <a:pPr algn="l"/>
            <a:r>
              <a:rPr lang="en-US" altLang="en-US" sz="4800" smtClean="0"/>
              <a:t>conovers.org/ftp</a:t>
            </a:r>
            <a:r>
              <a:rPr lang="en-US" altLang="en-US" sz="4800" dirty="0" smtClean="0"/>
              <a:t/>
            </a:r>
            <a:br>
              <a:rPr lang="en-US" altLang="en-US" sz="4800" dirty="0" smtClean="0"/>
            </a:br>
            <a:r>
              <a:rPr lang="en-US" altLang="en-US" sz="4800" dirty="0" smtClean="0"/>
              <a:t>www.psarc.org</a:t>
            </a:r>
            <a:br>
              <a:rPr lang="en-US" altLang="en-US" sz="4800" dirty="0" smtClean="0"/>
            </a:br>
            <a:r>
              <a:rPr lang="en-US" altLang="en-US" sz="4800" dirty="0" smtClean="0"/>
              <a:t>www.asrc.net </a:t>
            </a:r>
            <a:br>
              <a:rPr lang="en-US" altLang="en-US" sz="4800" dirty="0" smtClean="0"/>
            </a:br>
            <a:r>
              <a:rPr lang="en-US" altLang="en-US" sz="4800" dirty="0" smtClean="0"/>
              <a:t>www.cdsoutdoor.com</a:t>
            </a:r>
          </a:p>
          <a:p>
            <a:pPr algn="l"/>
            <a:endParaRPr lang="en-US" altLang="en-US" sz="4800" dirty="0" smtClean="0"/>
          </a:p>
        </p:txBody>
      </p:sp>
    </p:spTree>
  </p:cSld>
  <p:clrMapOvr>
    <a:masterClrMapping/>
  </p:clrMapOvr>
  <p:transition spd="med">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Tsquares.p3d 2"/>
  <p:tag name="POWER3D OPTIONS" val="Medium "/>
</p:tagLst>
</file>

<file path=ppt/tags/tag10.xml><?xml version="1.0" encoding="utf-8"?>
<p:tagLst xmlns:a="http://schemas.openxmlformats.org/drawingml/2006/main" xmlns:r="http://schemas.openxmlformats.org/officeDocument/2006/relationships" xmlns:p="http://schemas.openxmlformats.org/presentationml/2006/main">
  <p:tag name="POWER3D TRANSITION" val="Spring.p3d 5"/>
  <p:tag name="POWER3D OPTIONS" val="Medium "/>
</p:tagLst>
</file>

<file path=ppt/tags/tag11.xml><?xml version="1.0" encoding="utf-8"?>
<p:tagLst xmlns:a="http://schemas.openxmlformats.org/drawingml/2006/main" xmlns:r="http://schemas.openxmlformats.org/officeDocument/2006/relationships" xmlns:p="http://schemas.openxmlformats.org/presentationml/2006/main">
  <p:tag name="POWER3D TRANSITION" val="Spring.p3d 5"/>
  <p:tag name="POWER3D OPTIONS" val="Medium "/>
</p:tagLst>
</file>

<file path=ppt/tags/tag12.xml><?xml version="1.0" encoding="utf-8"?>
<p:tagLst xmlns:a="http://schemas.openxmlformats.org/drawingml/2006/main" xmlns:r="http://schemas.openxmlformats.org/officeDocument/2006/relationships" xmlns:p="http://schemas.openxmlformats.org/presentationml/2006/main">
  <p:tag name="POWER3D TRANSITION" val="Spring.p3d 5"/>
  <p:tag name="POWER3D OPTIONS" val="Medium "/>
</p:tagLst>
</file>

<file path=ppt/tags/tag13.xml><?xml version="1.0" encoding="utf-8"?>
<p:tagLst xmlns:a="http://schemas.openxmlformats.org/drawingml/2006/main" xmlns:r="http://schemas.openxmlformats.org/officeDocument/2006/relationships" xmlns:p="http://schemas.openxmlformats.org/presentationml/2006/main">
  <p:tag name="POWER3D TRANSITION" val="Spring.p3d 5"/>
  <p:tag name="POWER3D OPTIONS" val="Medium "/>
</p:tagLst>
</file>

<file path=ppt/tags/tag14.xml><?xml version="1.0" encoding="utf-8"?>
<p:tagLst xmlns:a="http://schemas.openxmlformats.org/drawingml/2006/main" xmlns:r="http://schemas.openxmlformats.org/officeDocument/2006/relationships" xmlns:p="http://schemas.openxmlformats.org/presentationml/2006/main">
  <p:tag name="POWER3D TRANSITION" val="Tcircles.p3d 3"/>
  <p:tag name="POWER3D OPTIONS" val="Medium "/>
</p:tagLst>
</file>

<file path=ppt/tags/tag15.xml><?xml version="1.0" encoding="utf-8"?>
<p:tagLst xmlns:a="http://schemas.openxmlformats.org/drawingml/2006/main" xmlns:r="http://schemas.openxmlformats.org/officeDocument/2006/relationships" xmlns:p="http://schemas.openxmlformats.org/presentationml/2006/main">
  <p:tag name="POWER3D TRANSITION" val="Tsquares.p3d 1"/>
  <p:tag name="POWER3D OPTIONS" val="Medium "/>
</p:tagLst>
</file>

<file path=ppt/tags/tag2.xml><?xml version="1.0" encoding="utf-8"?>
<p:tagLst xmlns:a="http://schemas.openxmlformats.org/drawingml/2006/main" xmlns:r="http://schemas.openxmlformats.org/officeDocument/2006/relationships" xmlns:p="http://schemas.openxmlformats.org/presentationml/2006/main">
  <p:tag name="POWER3D TRANSITION" val="Spring.p3d 5"/>
  <p:tag name="POWER3D OPTIONS" val="Medium "/>
</p:tagLst>
</file>

<file path=ppt/tags/tag3.xml><?xml version="1.0" encoding="utf-8"?>
<p:tagLst xmlns:a="http://schemas.openxmlformats.org/drawingml/2006/main" xmlns:r="http://schemas.openxmlformats.org/officeDocument/2006/relationships" xmlns:p="http://schemas.openxmlformats.org/presentationml/2006/main">
  <p:tag name="POWER3D TRANSITION" val="Spring.p3d 5"/>
  <p:tag name="POWER3D OPTIONS" val="Medium "/>
</p:tagLst>
</file>

<file path=ppt/tags/tag4.xml><?xml version="1.0" encoding="utf-8"?>
<p:tagLst xmlns:a="http://schemas.openxmlformats.org/drawingml/2006/main" xmlns:r="http://schemas.openxmlformats.org/officeDocument/2006/relationships" xmlns:p="http://schemas.openxmlformats.org/presentationml/2006/main">
  <p:tag name="POWER3D TRANSITION" val="Spring.p3d 5"/>
  <p:tag name="POWER3D OPTIONS" val="Medium "/>
</p:tagLst>
</file>

<file path=ppt/tags/tag5.xml><?xml version="1.0" encoding="utf-8"?>
<p:tagLst xmlns:a="http://schemas.openxmlformats.org/drawingml/2006/main" xmlns:r="http://schemas.openxmlformats.org/officeDocument/2006/relationships" xmlns:p="http://schemas.openxmlformats.org/presentationml/2006/main">
  <p:tag name="POWER3D TRANSITION" val="Spring.p3d 5"/>
  <p:tag name="POWER3D OPTIONS" val="Medium "/>
</p:tagLst>
</file>

<file path=ppt/tags/tag6.xml><?xml version="1.0" encoding="utf-8"?>
<p:tagLst xmlns:a="http://schemas.openxmlformats.org/drawingml/2006/main" xmlns:r="http://schemas.openxmlformats.org/officeDocument/2006/relationships" xmlns:p="http://schemas.openxmlformats.org/presentationml/2006/main">
  <p:tag name="POWER3D TRANSITION" val="Spring.p3d 5"/>
  <p:tag name="POWER3D OPTIONS" val="Medium "/>
</p:tagLst>
</file>

<file path=ppt/tags/tag7.xml><?xml version="1.0" encoding="utf-8"?>
<p:tagLst xmlns:a="http://schemas.openxmlformats.org/drawingml/2006/main" xmlns:r="http://schemas.openxmlformats.org/officeDocument/2006/relationships" xmlns:p="http://schemas.openxmlformats.org/presentationml/2006/main">
  <p:tag name="POWER3D TRANSITION" val="RasTiles.p3d 1"/>
  <p:tag name="POWER3D OPTIONS" val="Medium "/>
</p:tagLst>
</file>

<file path=ppt/tags/tag8.xml><?xml version="1.0" encoding="utf-8"?>
<p:tagLst xmlns:a="http://schemas.openxmlformats.org/drawingml/2006/main" xmlns:r="http://schemas.openxmlformats.org/officeDocument/2006/relationships" xmlns:p="http://schemas.openxmlformats.org/presentationml/2006/main">
  <p:tag name="POWER3D TRANSITION" val="Pwrpanel.p3d 1"/>
  <p:tag name="POWER3D OPTIONS" val="Medium "/>
</p:tagLst>
</file>

<file path=ppt/tags/tag9.xml><?xml version="1.0" encoding="utf-8"?>
<p:tagLst xmlns:a="http://schemas.openxmlformats.org/drawingml/2006/main" xmlns:r="http://schemas.openxmlformats.org/officeDocument/2006/relationships" xmlns:p="http://schemas.openxmlformats.org/presentationml/2006/main">
  <p:tag name="POWER3D TRANSITION" val="Spring.p3d 5"/>
  <p:tag name="POWER3D OPTIONS" val="Medium "/>
</p:tagLst>
</file>

<file path=ppt/theme/theme1.xml><?xml version="1.0" encoding="utf-8"?>
<a:theme xmlns:a="http://schemas.openxmlformats.org/drawingml/2006/main" name="PowerPlugs BGs 1 B09">
  <a:themeElements>
    <a:clrScheme name="PowerPlugs BGs 1 B0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lugs BGs 1 B09">
      <a:majorFont>
        <a:latin typeface="Abadi MT Cn Lt"/>
        <a:ea typeface=""/>
        <a:cs typeface=""/>
      </a:majorFont>
      <a:minorFont>
        <a:latin typeface="Abadi MT Cn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bg1"/>
            </a:solidFill>
            <a:effectLst>
              <a:outerShdw blurRad="38100" dist="38100" dir="2700000" algn="tl">
                <a:srgbClr val="000000">
                  <a:alpha val="43137"/>
                </a:srgbClr>
              </a:outerShdw>
            </a:effectLst>
            <a:latin typeface="VAGRounded BT"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bg1"/>
            </a:solidFill>
            <a:effectLst>
              <a:outerShdw blurRad="38100" dist="38100" dir="2700000" algn="tl">
                <a:srgbClr val="000000">
                  <a:alpha val="43137"/>
                </a:srgbClr>
              </a:outerShdw>
            </a:effectLst>
            <a:latin typeface="VAGRounded BT" pitchFamily="34" charset="0"/>
          </a:defRPr>
        </a:defPPr>
      </a:lstStyle>
    </a:lnDef>
  </a:objectDefaults>
  <a:extraClrSchemeLst>
    <a:extraClrScheme>
      <a:clrScheme name="PowerPlugs BGs 1 B0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lugs BGs 1 B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lugs BGs 1 B09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lugs BGs 1 B09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lugs BGs 1 B09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lugs BGs 1 B0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lugs BGs 1 B09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owerPlugs BGs 1 B09">
  <a:themeElements>
    <a:clrScheme name="PowerPlugs BGs 1 B0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lugs BGs 1 B09">
      <a:majorFont>
        <a:latin typeface="Abadi MT Cn Lt"/>
        <a:ea typeface=""/>
        <a:cs typeface=""/>
      </a:majorFont>
      <a:minorFont>
        <a:latin typeface="Abadi MT Cn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Stencil BT"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Stencil BT" pitchFamily="18" charset="0"/>
          </a:defRPr>
        </a:defPPr>
      </a:lstStyle>
    </a:lnDef>
  </a:objectDefaults>
  <a:extraClrSchemeLst>
    <a:extraClrScheme>
      <a:clrScheme name="PowerPlugs BGs 1 B0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lugs BGs 1 B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lugs BGs 1 B09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lugs BGs 1 B09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lugs BGs 1 B09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lugs BGs 1 B0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lugs BGs 1 B09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DDDDDD"/>
    </a:lt1>
    <a:dk2>
      <a:srgbClr val="0000FF"/>
    </a:dk2>
    <a:lt2>
      <a:srgbClr val="00CCCC"/>
    </a:lt2>
    <a:accent1>
      <a:srgbClr val="B2B2B2"/>
    </a:accent1>
    <a:accent2>
      <a:srgbClr val="FF9933"/>
    </a:accent2>
    <a:accent3>
      <a:srgbClr val="AAAAFF"/>
    </a:accent3>
    <a:accent4>
      <a:srgbClr val="BDBDBD"/>
    </a:accent4>
    <a:accent5>
      <a:srgbClr val="D5D5D5"/>
    </a:accent5>
    <a:accent6>
      <a:srgbClr val="E78A2D"/>
    </a:accent6>
    <a:hlink>
      <a:srgbClr val="CC00CC"/>
    </a:hlink>
    <a:folHlink>
      <a:srgbClr val="9999FF"/>
    </a:folHlink>
  </a:clrScheme>
</a:themeOverride>
</file>

<file path=docProps/app.xml><?xml version="1.0" encoding="utf-8"?>
<Properties xmlns="http://schemas.openxmlformats.org/officeDocument/2006/extended-properties" xmlns:vt="http://schemas.openxmlformats.org/officeDocument/2006/docPropsVTypes">
  <Template>C:\WINDOWS\Application Data\Microsoft\Templates\PowerPlugs\PowerPlugs BGs 1 B09.pot</Template>
  <TotalTime>7261</TotalTime>
  <Words>1744</Words>
  <Application>Microsoft Macintosh PowerPoint</Application>
  <PresentationFormat>On-screen Show (4:3)</PresentationFormat>
  <Paragraphs>281</Paragraphs>
  <Slides>99</Slides>
  <Notes>99</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99</vt:i4>
      </vt:variant>
    </vt:vector>
  </HeadingPairs>
  <TitlesOfParts>
    <vt:vector size="111" baseType="lpstr">
      <vt:lpstr>VAG Round</vt:lpstr>
      <vt:lpstr>Arial</vt:lpstr>
      <vt:lpstr>ToneAndDebs</vt:lpstr>
      <vt:lpstr>Flare Gothic</vt:lpstr>
      <vt:lpstr>Abadi MT Cn Lt</vt:lpstr>
      <vt:lpstr>VAGRounded BT</vt:lpstr>
      <vt:lpstr>Times New Roman</vt:lpstr>
      <vt:lpstr>Abadi MT Cn Ex Bd</vt:lpstr>
      <vt:lpstr>Stencil BT</vt:lpstr>
      <vt:lpstr>PowerPlugs BGs 1 B09</vt:lpstr>
      <vt:lpstr>1_PowerPlugs BGs 1 B09</vt:lpstr>
      <vt:lpstr>Slide</vt:lpstr>
      <vt:lpstr>Preparing Yourself for Disaster </vt:lpstr>
      <vt:lpstr>Goals</vt:lpstr>
      <vt:lpstr>PowerPoint Presentation</vt:lpstr>
      <vt:lpstr>PowerPoint Presentation</vt:lpstr>
      <vt:lpstr>Saturday, Oct 24, 2015</vt:lpstr>
      <vt:lpstr>Sunday, Oct 25, 2015</vt:lpstr>
      <vt:lpstr>Saturday, Oct 25, 2015</vt:lpstr>
      <vt:lpstr>PowerPoint Presentation</vt:lpstr>
      <vt:lpstr>PowerPoint Presentation</vt:lpstr>
      <vt:lpstr>PowerPoint Presentation</vt:lpstr>
      <vt:lpstr>FEMA-NDMS IST</vt:lpstr>
      <vt:lpstr>What do you pack?</vt:lpstr>
      <vt:lpstr>PowerPoint Presentation</vt:lpstr>
      <vt:lpstr>Task and Threat Analysis</vt:lpstr>
      <vt:lpstr>Security</vt:lpstr>
      <vt:lpstr>Shelter</vt:lpstr>
      <vt:lpstr>Shelter</vt:lpstr>
      <vt:lpstr>Water</vt:lpstr>
      <vt:lpstr>Water</vt:lpstr>
      <vt:lpstr>Food</vt:lpstr>
      <vt:lpstr>Food</vt:lpstr>
      <vt:lpstr>Comms</vt:lpstr>
      <vt:lpstr>Comms</vt:lpstr>
      <vt:lpstr>Navigation</vt:lpstr>
      <vt:lpstr>Directions</vt:lpstr>
      <vt:lpstr>Navigation</vt:lpstr>
      <vt:lpstr>Google Maps: Download Tiles</vt:lpstr>
      <vt:lpstr>Google Maps: Download Tiles</vt:lpstr>
      <vt:lpstr>Google Maps: Download Tiles</vt:lpstr>
      <vt:lpstr>Android Backcountry Navigator:  Download Topo Maps</vt:lpstr>
      <vt:lpstr>Chargers for cellphone?</vt:lpstr>
      <vt:lpstr>Chargers for cellphone?</vt:lpstr>
      <vt:lpstr>Chargers for cellphone?</vt:lpstr>
      <vt:lpstr>conovers.org/ftp</vt:lpstr>
      <vt:lpstr>Travel</vt:lpstr>
      <vt:lpstr>Travel</vt:lpstr>
      <vt:lpstr>Travel</vt:lpstr>
      <vt:lpstr>Travel-Medical</vt:lpstr>
      <vt:lpstr>PowerPoint Presentation</vt:lpstr>
      <vt:lpstr>Medical</vt:lpstr>
      <vt:lpstr>Medical – Strike Team</vt:lpstr>
      <vt:lpstr>PowerPoint Presentation</vt:lpstr>
      <vt:lpstr>PowerPoint Presentation</vt:lpstr>
      <vt:lpstr>Medical – Force Protection</vt:lpstr>
      <vt:lpstr>bring your own infrastructure… </vt:lpstr>
      <vt:lpstr>PowerPoint Presentation</vt:lpstr>
      <vt:lpstr>PowerPoint Presentation</vt:lpstr>
      <vt:lpstr>SAR Boot Camp</vt:lpstr>
      <vt:lpstr>SAR Boot Camp</vt:lpstr>
      <vt:lpstr>SAR Boot Camp</vt:lpstr>
      <vt:lpstr>SAR Boot Camp</vt:lpstr>
      <vt:lpstr>SAR Boot Camp</vt:lpstr>
      <vt:lpstr>Wilderness Rescue</vt:lpstr>
      <vt:lpstr>Wilderness Rescue: conovers.org/ftp/ SAR-Evacs.pdf</vt:lpstr>
      <vt:lpstr>SAR Boot Camp</vt:lpstr>
      <vt:lpstr>SAR Boot Camp</vt:lpstr>
      <vt:lpstr>SAR Boot Camp</vt:lpstr>
      <vt:lpstr>SAR Boot Camp</vt:lpstr>
      <vt:lpstr>SAR Boot Camp</vt:lpstr>
      <vt:lpstr>Incident Management</vt:lpstr>
      <vt:lpstr>Incident Management - ICS Training</vt:lpstr>
      <vt:lpstr>PowerPoint Presentation</vt:lpstr>
      <vt:lpstr>Appalachian Search and Rescue PA Search and Rescue Council </vt:lpstr>
      <vt:lpstr>PowerPoint Presentation</vt:lpstr>
      <vt:lpstr>How do I get to go?</vt:lpstr>
      <vt:lpstr>USAR</vt:lpstr>
      <vt:lpstr>VMAT</vt:lpstr>
      <vt:lpstr>DMORT</vt:lpstr>
      <vt:lpstr>IMSuRT</vt:lpstr>
      <vt:lpstr>DMAT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Disaster Medical Assistance Teams</vt:lpstr>
      <vt:lpstr>MRC – disaster vaporware?</vt:lpstr>
      <vt:lpstr>EMAC</vt:lpstr>
      <vt:lpstr>ESAR-VHP</vt:lpstr>
      <vt:lpstr>RJRC</vt:lpstr>
      <vt:lpstr>CERT</vt:lpstr>
      <vt:lpstr>Will I get in trouble?</vt:lpstr>
      <vt:lpstr>UEVHPA</vt:lpstr>
      <vt:lpstr>PowerPoint Presentation</vt:lpstr>
      <vt:lpstr>The “What If?” Lifestyle</vt:lpstr>
      <vt:lpstr>conovers.org/ftp</vt:lpstr>
      <vt:lpstr>The “What If?” Lifestyle</vt:lpstr>
      <vt:lpstr>The “What If?” Lifestyle</vt:lpstr>
      <vt:lpstr>The “What If?” Lifestyle</vt:lpstr>
      <vt:lpstr>The “What If?” Lifestyle</vt:lpstr>
      <vt:lpstr>The “What If?” Lifestyle</vt:lpstr>
      <vt:lpstr>The “What If?” Lifestyle</vt:lpstr>
      <vt:lpstr>Goals</vt:lpstr>
      <vt:lpstr>PowerPoint Presentation</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 Tracking Systems-- What They Are, and  How to Evaluate Them</dc:title>
  <dc:creator>Keith Conover, M.D.</dc:creator>
  <cp:lastModifiedBy>Alan Masters</cp:lastModifiedBy>
  <cp:revision>421</cp:revision>
  <cp:lastPrinted>2001-01-16T15:16:45Z</cp:lastPrinted>
  <dcterms:created xsi:type="dcterms:W3CDTF">1997-12-07T01:55:48Z</dcterms:created>
  <dcterms:modified xsi:type="dcterms:W3CDTF">2018-09-25T14:42:16Z</dcterms:modified>
</cp:coreProperties>
</file>