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60" r:id="rId3"/>
    <p:sldId id="261" r:id="rId4"/>
    <p:sldId id="264" r:id="rId5"/>
    <p:sldId id="262" r:id="rId6"/>
    <p:sldId id="263" r:id="rId7"/>
    <p:sldId id="268" r:id="rId8"/>
    <p:sldId id="269" r:id="rId9"/>
    <p:sldId id="265" r:id="rId10"/>
    <p:sldId id="266" r:id="rId11"/>
    <p:sldId id="267" r:id="rId12"/>
    <p:sldId id="270" r:id="rId13"/>
    <p:sldId id="271" r:id="rId14"/>
    <p:sldId id="272" r:id="rId15"/>
    <p:sldId id="295" r:id="rId16"/>
    <p:sldId id="274" r:id="rId17"/>
    <p:sldId id="280" r:id="rId18"/>
    <p:sldId id="282" r:id="rId19"/>
    <p:sldId id="302" r:id="rId20"/>
    <p:sldId id="301" r:id="rId21"/>
    <p:sldId id="284" r:id="rId22"/>
    <p:sldId id="286" r:id="rId23"/>
    <p:sldId id="287" r:id="rId24"/>
    <p:sldId id="288" r:id="rId25"/>
    <p:sldId id="303" r:id="rId26"/>
    <p:sldId id="289" r:id="rId27"/>
    <p:sldId id="285" r:id="rId28"/>
    <p:sldId id="296" r:id="rId29"/>
    <p:sldId id="297" r:id="rId30"/>
    <p:sldId id="298" r:id="rId31"/>
    <p:sldId id="299" r:id="rId32"/>
    <p:sldId id="300" r:id="rId33"/>
    <p:sldId id="304"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800000"/>
    <a:srgbClr val="7C1E04"/>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764" autoAdjust="0"/>
    <p:restoredTop sz="75646" autoAdjust="0"/>
  </p:normalViewPr>
  <p:slideViewPr>
    <p:cSldViewPr snapToGrid="0">
      <p:cViewPr varScale="1">
        <p:scale>
          <a:sx n="125" d="100"/>
          <a:sy n="125" d="100"/>
        </p:scale>
        <p:origin x="3836" y="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76B7D7-E004-4DA2-B425-4FD93F08E585}" type="datetimeFigureOut">
              <a:rPr lang="en-US" smtClean="0"/>
              <a:t>5/11/2016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089538-10CA-4257-B5DA-0F1072B85B75}" type="slidenum">
              <a:rPr lang="en-US" smtClean="0"/>
              <a:t>‹#›</a:t>
            </a:fld>
            <a:endParaRPr lang="en-US"/>
          </a:p>
        </p:txBody>
      </p:sp>
    </p:spTree>
    <p:extLst>
      <p:ext uri="{BB962C8B-B14F-4D97-AF65-F5344CB8AC3E}">
        <p14:creationId xmlns:p14="http://schemas.microsoft.com/office/powerpoint/2010/main" val="1680687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accessmedicine.mhmedical.com.proxy.libraries.rutgers.edu/drugs.aspx?GbosID=133899" TargetMode="External"/><Relationship Id="rId3" Type="http://schemas.openxmlformats.org/officeDocument/2006/relationships/hyperlink" Target="http://accessmedicine.mhmedical.com.proxy.libraries.rutgers.edu/content.aspx?bookid=1658&amp;sectionid=109385692#tin_ch208rf11" TargetMode="External"/><Relationship Id="rId7" Type="http://schemas.openxmlformats.org/officeDocument/2006/relationships/hyperlink" Target="http://accessmedicine.mhmedical.com.proxy.libraries.rutgers.edu/drugs.aspx?GbosID=134252"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accessmedicine.mhmedical.com.proxy.libraries.rutgers.edu/content.aspx?bookid=1658&amp;sectionid=109385692#tin_ch208rf13" TargetMode="External"/><Relationship Id="rId5" Type="http://schemas.openxmlformats.org/officeDocument/2006/relationships/hyperlink" Target="http://accessmedicine.mhmedical.com.proxy.libraries.rutgers.edu/content.aspx?bookid=1658&amp;sectionid=109385692#tin_ch208rf12" TargetMode="External"/><Relationship Id="rId4" Type="http://schemas.openxmlformats.org/officeDocument/2006/relationships/hyperlink" Target="http://accessmedicine.mhmedical.com.proxy.libraries.rutgers.edu/drugs.aspx?GbosID=134076"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accessmedicine.mhmedical.com.proxy.libraries.rutgers.edu/drugs.aspx?GbosID=133567" TargetMode="External"/><Relationship Id="rId3" Type="http://schemas.openxmlformats.org/officeDocument/2006/relationships/hyperlink" Target="http://accessmedicine.mhmedical.com.proxy.libraries.rutgers.edu/content.aspx?bookid=1658&amp;sectionid=109385692#tin_ch208rf32" TargetMode="External"/><Relationship Id="rId7" Type="http://schemas.openxmlformats.org/officeDocument/2006/relationships/hyperlink" Target="http://accessmedicine.mhmedical.com.proxy.libraries.rutgers.edu/content.aspx?bookid=1658&amp;sectionid=109385692#tin_ch208rf36" TargetMode="External"/><Relationship Id="rId12" Type="http://schemas.openxmlformats.org/officeDocument/2006/relationships/hyperlink" Target="http://accessmedicine.mhmedical.com.proxy.libraries.rutgers.edu/drugs.aspx?GbosID=133847" TargetMode="External"/><Relationship Id="rId2" Type="http://schemas.openxmlformats.org/officeDocument/2006/relationships/slide" Target="../slides/slide13.xml"/><Relationship Id="rId1" Type="http://schemas.openxmlformats.org/officeDocument/2006/relationships/notesMaster" Target="../notesMasters/notesMaster1.xml"/><Relationship Id="rId6" Type="http://schemas.openxmlformats.org/officeDocument/2006/relationships/hyperlink" Target="http://accessmedicine.mhmedical.com.proxy.libraries.rutgers.edu/content.aspx?bookid=1658&amp;sectionid=109385692#tin_ch208rf34" TargetMode="External"/><Relationship Id="rId11" Type="http://schemas.openxmlformats.org/officeDocument/2006/relationships/hyperlink" Target="http://accessmedicine.mhmedical.com.proxy.libraries.rutgers.edu/drugs.aspx?GbosID=133971" TargetMode="External"/><Relationship Id="rId5" Type="http://schemas.openxmlformats.org/officeDocument/2006/relationships/hyperlink" Target="http://accessmedicine.mhmedical.com.proxy.libraries.rutgers.edu/content.aspx?bookid=1658&amp;sectionid=109385692#tin_ch208rf30" TargetMode="External"/><Relationship Id="rId10" Type="http://schemas.openxmlformats.org/officeDocument/2006/relationships/hyperlink" Target="http://accessmedicine.mhmedical.com.proxy.libraries.rutgers.edu/drugs.aspx?GbosID=133595" TargetMode="External"/><Relationship Id="rId4" Type="http://schemas.openxmlformats.org/officeDocument/2006/relationships/hyperlink" Target="http://accessmedicine.mhmedical.com.proxy.libraries.rutgers.edu/content.aspx?bookid=1658&amp;sectionid=109385692#tin_ch208rf33" TargetMode="External"/><Relationship Id="rId9" Type="http://schemas.openxmlformats.org/officeDocument/2006/relationships/hyperlink" Target="http://accessmedicine.mhmedical.com.proxy.libraries.rutgers.edu/drugs.aspx?GbosID=133422"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accessmedicine.mhmedical.com.proxy.libraries.rutgers.edu/drugs.aspx?GbosID=133899" TargetMode="External"/><Relationship Id="rId2" Type="http://schemas.openxmlformats.org/officeDocument/2006/relationships/slide" Target="../slides/slide19.xml"/><Relationship Id="rId1" Type="http://schemas.openxmlformats.org/officeDocument/2006/relationships/notesMaster" Target="../notesMasters/notesMaster1.xml"/><Relationship Id="rId5" Type="http://schemas.openxmlformats.org/officeDocument/2006/relationships/hyperlink" Target="http://accessmedicine.mhmedical.com.proxy.libraries.rutgers.edu/content.aspx?bookid=1658&amp;sectionid=109385768#tin_ch209rf28" TargetMode="External"/><Relationship Id="rId4" Type="http://schemas.openxmlformats.org/officeDocument/2006/relationships/hyperlink" Target="http://accessmedicine.mhmedical.com.proxy.libraries.rutgers.edu/content.aspx?bookid=1658&amp;sectionid=109385768#tin_ch209rf27"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accessmedicine.mhmedical.com.proxy.libraries.rutgers.edu/drugs.aspx?GbosID=133891" TargetMode="External"/><Relationship Id="rId2" Type="http://schemas.openxmlformats.org/officeDocument/2006/relationships/slide" Target="../slides/slide22.xml"/><Relationship Id="rId1" Type="http://schemas.openxmlformats.org/officeDocument/2006/relationships/notesMaster" Target="../notesMasters/notesMaster1.xml"/><Relationship Id="rId4" Type="http://schemas.openxmlformats.org/officeDocument/2006/relationships/hyperlink" Target="http://accessmedicine.mhmedical.com.proxy.libraries.rutgers.edu/content.aspx?bookid=1658&amp;sectionid=109438541#tin_ch210rf10"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accessmedicine.mhmedical.com.proxy.libraries.rutgers.edu/content.aspx?bookid=1658&amp;sectionid=109438541#tin_ch210rf15"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you describe them? What are they?</a:t>
            </a:r>
          </a:p>
          <a:p>
            <a:endParaRPr lang="en-US" dirty="0"/>
          </a:p>
          <a:p>
            <a:r>
              <a:rPr lang="en-US" dirty="0"/>
              <a:t>What are the symptoms</a:t>
            </a:r>
            <a:r>
              <a:rPr lang="en-US" baseline="0" dirty="0"/>
              <a:t> and presentation</a:t>
            </a:r>
          </a:p>
          <a:p>
            <a:endParaRPr lang="en-US" baseline="0" dirty="0"/>
          </a:p>
          <a:p>
            <a:r>
              <a:rPr lang="en-US" baseline="0" dirty="0"/>
              <a:t>What can happen to the fingers?</a:t>
            </a:r>
            <a:endParaRPr lang="en-US" dirty="0"/>
          </a:p>
        </p:txBody>
      </p:sp>
      <p:sp>
        <p:nvSpPr>
          <p:cNvPr id="4" name="Slide Number Placeholder 3"/>
          <p:cNvSpPr>
            <a:spLocks noGrp="1"/>
          </p:cNvSpPr>
          <p:nvPr>
            <p:ph type="sldNum" sz="quarter" idx="10"/>
          </p:nvPr>
        </p:nvSpPr>
        <p:spPr/>
        <p:txBody>
          <a:bodyPr/>
          <a:lstStyle/>
          <a:p>
            <a:fld id="{FC089538-10CA-4257-B5DA-0F1072B85B75}" type="slidenum">
              <a:rPr lang="en-US" smtClean="0"/>
              <a:t>4</a:t>
            </a:fld>
            <a:endParaRPr lang="en-US"/>
          </a:p>
        </p:txBody>
      </p:sp>
    </p:spTree>
    <p:extLst>
      <p:ext uri="{BB962C8B-B14F-4D97-AF65-F5344CB8AC3E}">
        <p14:creationId xmlns:p14="http://schemas.microsoft.com/office/powerpoint/2010/main" val="3908502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Chinese Whore</a:t>
            </a:r>
          </a:p>
        </p:txBody>
      </p:sp>
      <p:sp>
        <p:nvSpPr>
          <p:cNvPr id="4" name="Slide Number Placeholder 3"/>
          <p:cNvSpPr>
            <a:spLocks noGrp="1"/>
          </p:cNvSpPr>
          <p:nvPr>
            <p:ph type="sldNum" sz="quarter" idx="10"/>
          </p:nvPr>
        </p:nvSpPr>
        <p:spPr/>
        <p:txBody>
          <a:bodyPr/>
          <a:lstStyle/>
          <a:p>
            <a:fld id="{FC089538-10CA-4257-B5DA-0F1072B85B75}" type="slidenum">
              <a:rPr lang="en-US" smtClean="0"/>
              <a:t>33</a:t>
            </a:fld>
            <a:endParaRPr lang="en-US"/>
          </a:p>
        </p:txBody>
      </p:sp>
    </p:spTree>
    <p:extLst>
      <p:ext uri="{BB962C8B-B14F-4D97-AF65-F5344CB8AC3E}">
        <p14:creationId xmlns:p14="http://schemas.microsoft.com/office/powerpoint/2010/main" val="3392339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Cold </a:t>
            </a:r>
            <a:r>
              <a:rPr lang="en-US" sz="1200" b="0" i="0" kern="1200" dirty="0" err="1">
                <a:solidFill>
                  <a:schemeClr val="tx1"/>
                </a:solidFill>
                <a:effectLst/>
                <a:latin typeface="+mn-lt"/>
                <a:ea typeface="+mn-ea"/>
                <a:cs typeface="+mn-cs"/>
              </a:rPr>
              <a:t>urticaria</a:t>
            </a:r>
            <a:r>
              <a:rPr lang="en-US" sz="1200" b="0" i="0" kern="1200" dirty="0">
                <a:solidFill>
                  <a:schemeClr val="tx1"/>
                </a:solidFill>
                <a:effectLst/>
                <a:latin typeface="+mn-lt"/>
                <a:ea typeface="+mn-ea"/>
                <a:cs typeface="+mn-cs"/>
              </a:rPr>
              <a:t> is treated similarly to urticarial lesions from other causes. Antihistamines (H1) are recommended for acute cases, although higher than usual dosing may be required.</a:t>
            </a:r>
            <a:r>
              <a:rPr lang="en-US" sz="1200" b="0" i="0" u="none" strike="noStrike" kern="1200" baseline="30000" dirty="0">
                <a:solidFill>
                  <a:schemeClr val="tx1"/>
                </a:solidFill>
                <a:effectLst/>
                <a:latin typeface="+mn-lt"/>
                <a:ea typeface="+mn-ea"/>
                <a:cs typeface="+mn-cs"/>
                <a:hlinkClick r:id="rId3"/>
              </a:rPr>
              <a:t>11</a:t>
            </a:r>
            <a:r>
              <a:rPr lang="en-US" sz="1200" b="0" i="0" kern="1200" dirty="0">
                <a:solidFill>
                  <a:schemeClr val="tx1"/>
                </a:solidFill>
                <a:effectLst/>
                <a:latin typeface="+mn-lt"/>
                <a:ea typeface="+mn-ea"/>
                <a:cs typeface="+mn-cs"/>
              </a:rPr>
              <a:t> Other potential therapies include leukotriene receptor antagonists (</a:t>
            </a:r>
            <a:r>
              <a:rPr lang="en-US" sz="1200" b="0" i="0" u="none" strike="noStrike" kern="1200" dirty="0" err="1">
                <a:solidFill>
                  <a:schemeClr val="tx1"/>
                </a:solidFill>
                <a:effectLst/>
                <a:latin typeface="+mn-lt"/>
                <a:ea typeface="+mn-ea"/>
                <a:cs typeface="+mn-cs"/>
                <a:hlinkClick r:id="rId4"/>
              </a:rPr>
              <a:t>zafirlukast</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montelukast</a:t>
            </a:r>
            <a:r>
              <a:rPr lang="en-US" sz="1200" b="0" i="0" kern="1200" dirty="0">
                <a:solidFill>
                  <a:schemeClr val="tx1"/>
                </a:solidFill>
                <a:effectLst/>
                <a:latin typeface="+mn-lt"/>
                <a:ea typeface="+mn-ea"/>
                <a:cs typeface="+mn-cs"/>
              </a:rPr>
              <a:t>)</a:t>
            </a:r>
            <a:r>
              <a:rPr lang="en-US" sz="1200" b="0" i="0" u="none" strike="noStrike" kern="1200" baseline="30000" dirty="0">
                <a:solidFill>
                  <a:schemeClr val="tx1"/>
                </a:solidFill>
                <a:effectLst/>
                <a:latin typeface="+mn-lt"/>
                <a:ea typeface="+mn-ea"/>
                <a:cs typeface="+mn-cs"/>
                <a:hlinkClick r:id="rId5"/>
              </a:rPr>
              <a:t>12</a:t>
            </a:r>
            <a:r>
              <a:rPr lang="en-US" sz="1200" b="0" i="0" kern="1200" baseline="30000" dirty="0">
                <a:solidFill>
                  <a:schemeClr val="tx1"/>
                </a:solidFill>
                <a:effectLst/>
                <a:latin typeface="+mn-lt"/>
                <a:ea typeface="+mn-ea"/>
                <a:cs typeface="+mn-cs"/>
              </a:rPr>
              <a:t>,</a:t>
            </a:r>
            <a:r>
              <a:rPr lang="en-US" sz="1200" b="0" i="0" u="none" strike="noStrike" kern="1200" baseline="30000" dirty="0">
                <a:solidFill>
                  <a:schemeClr val="tx1"/>
                </a:solidFill>
                <a:effectLst/>
                <a:latin typeface="+mn-lt"/>
                <a:ea typeface="+mn-ea"/>
                <a:cs typeface="+mn-cs"/>
                <a:hlinkClick r:id="rId6"/>
              </a:rPr>
              <a:t>13</a:t>
            </a:r>
            <a:r>
              <a:rPr lang="en-US" sz="1200" b="0" i="0" kern="1200" dirty="0">
                <a:solidFill>
                  <a:schemeClr val="tx1"/>
                </a:solidFill>
                <a:effectLst/>
                <a:latin typeface="+mn-lt"/>
                <a:ea typeface="+mn-ea"/>
                <a:cs typeface="+mn-cs"/>
              </a:rPr>
              <a:t> and topical capsaicin. For persistent cold </a:t>
            </a:r>
            <a:r>
              <a:rPr lang="en-US" sz="1200" b="0" i="0" kern="1200" dirty="0" err="1">
                <a:solidFill>
                  <a:schemeClr val="tx1"/>
                </a:solidFill>
                <a:effectLst/>
                <a:latin typeface="+mn-lt"/>
                <a:ea typeface="+mn-ea"/>
                <a:cs typeface="+mn-cs"/>
              </a:rPr>
              <a:t>urticaria</a:t>
            </a:r>
            <a:r>
              <a:rPr lang="en-US" sz="1200" b="0" i="0" kern="1200" dirty="0">
                <a:solidFill>
                  <a:schemeClr val="tx1"/>
                </a:solidFill>
                <a:effectLst/>
                <a:latin typeface="+mn-lt"/>
                <a:ea typeface="+mn-ea"/>
                <a:cs typeface="+mn-cs"/>
              </a:rPr>
              <a:t>, </a:t>
            </a:r>
            <a:r>
              <a:rPr lang="en-US" sz="1200" b="0" i="0" u="none" strike="noStrike" kern="1200" dirty="0" err="1">
                <a:solidFill>
                  <a:schemeClr val="tx1"/>
                </a:solidFill>
                <a:effectLst/>
                <a:latin typeface="+mn-lt"/>
                <a:ea typeface="+mn-ea"/>
                <a:cs typeface="+mn-cs"/>
                <a:hlinkClick r:id="rId7"/>
              </a:rPr>
              <a:t>ketotifen</a:t>
            </a:r>
            <a:r>
              <a:rPr lang="en-US" sz="1200" b="0" i="0" kern="1200" dirty="0">
                <a:solidFill>
                  <a:schemeClr val="tx1"/>
                </a:solidFill>
                <a:effectLst/>
                <a:latin typeface="+mn-lt"/>
                <a:ea typeface="+mn-ea"/>
                <a:cs typeface="+mn-cs"/>
              </a:rPr>
              <a:t> or </a:t>
            </a:r>
            <a:r>
              <a:rPr lang="en-US" sz="1200" b="0" i="0" kern="1200" dirty="0" err="1">
                <a:solidFill>
                  <a:schemeClr val="tx1"/>
                </a:solidFill>
                <a:effectLst/>
                <a:latin typeface="+mn-lt"/>
                <a:ea typeface="+mn-ea"/>
                <a:cs typeface="+mn-cs"/>
              </a:rPr>
              <a:t>doxantrazole</a:t>
            </a:r>
            <a:r>
              <a:rPr lang="en-US" sz="1200" b="0" i="0" kern="1200" dirty="0">
                <a:solidFill>
                  <a:schemeClr val="tx1"/>
                </a:solidFill>
                <a:effectLst/>
                <a:latin typeface="+mn-lt"/>
                <a:ea typeface="+mn-ea"/>
                <a:cs typeface="+mn-cs"/>
              </a:rPr>
              <a:t> may be tried, but oral preparations of these mast cell stabilizers are not available in the United States. Prescribe </a:t>
            </a:r>
            <a:r>
              <a:rPr lang="en-US" sz="1200" b="0" i="0" u="none" strike="noStrike" kern="1200" dirty="0">
                <a:solidFill>
                  <a:schemeClr val="tx1"/>
                </a:solidFill>
                <a:effectLst/>
                <a:latin typeface="+mn-lt"/>
                <a:ea typeface="+mn-ea"/>
                <a:cs typeface="+mn-cs"/>
                <a:hlinkClick r:id="rId8"/>
              </a:rPr>
              <a:t>epinephrine</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autoinjectors</a:t>
            </a:r>
            <a:r>
              <a:rPr lang="en-US" sz="1200" b="0" i="0" kern="1200" dirty="0">
                <a:solidFill>
                  <a:schemeClr val="tx1"/>
                </a:solidFill>
                <a:effectLst/>
                <a:latin typeface="+mn-lt"/>
                <a:ea typeface="+mn-ea"/>
                <a:cs typeface="+mn-cs"/>
              </a:rPr>
              <a:t> for patients with a history of cold-induced anaphylaxis.</a:t>
            </a:r>
            <a:endParaRPr lang="en-US" dirty="0"/>
          </a:p>
        </p:txBody>
      </p:sp>
      <p:sp>
        <p:nvSpPr>
          <p:cNvPr id="4" name="Slide Number Placeholder 3"/>
          <p:cNvSpPr>
            <a:spLocks noGrp="1"/>
          </p:cNvSpPr>
          <p:nvPr>
            <p:ph type="sldNum" sz="quarter" idx="10"/>
          </p:nvPr>
        </p:nvSpPr>
        <p:spPr/>
        <p:txBody>
          <a:bodyPr/>
          <a:lstStyle/>
          <a:p>
            <a:fld id="{FC089538-10CA-4257-B5DA-0F1072B85B75}" type="slidenum">
              <a:rPr lang="en-US" smtClean="0"/>
              <a:t>6</a:t>
            </a:fld>
            <a:endParaRPr lang="en-US"/>
          </a:p>
        </p:txBody>
      </p:sp>
    </p:spTree>
    <p:extLst>
      <p:ext uri="{BB962C8B-B14F-4D97-AF65-F5344CB8AC3E}">
        <p14:creationId xmlns:p14="http://schemas.microsoft.com/office/powerpoint/2010/main" val="1594329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Frostbite injury can be divided into three zones. The </a:t>
            </a:r>
            <a:r>
              <a:rPr lang="en-US" sz="1200" b="0" i="1" kern="1200" dirty="0">
                <a:solidFill>
                  <a:schemeClr val="tx1"/>
                </a:solidFill>
                <a:effectLst/>
                <a:latin typeface="+mn-lt"/>
                <a:ea typeface="+mn-ea"/>
                <a:cs typeface="+mn-cs"/>
              </a:rPr>
              <a:t>zone of </a:t>
            </a:r>
            <a:r>
              <a:rPr lang="en-US" sz="1200" b="0" i="1" kern="1200" dirty="0" err="1">
                <a:solidFill>
                  <a:schemeClr val="tx1"/>
                </a:solidFill>
                <a:effectLst/>
                <a:latin typeface="+mn-lt"/>
                <a:ea typeface="+mn-ea"/>
                <a:cs typeface="+mn-cs"/>
              </a:rPr>
              <a:t>coagulation</a:t>
            </a:r>
            <a:r>
              <a:rPr lang="en-US" sz="1200" b="0" i="0" kern="1200" dirty="0" err="1">
                <a:solidFill>
                  <a:schemeClr val="tx1"/>
                </a:solidFill>
                <a:effectLst/>
                <a:latin typeface="+mn-lt"/>
                <a:ea typeface="+mn-ea"/>
                <a:cs typeface="+mn-cs"/>
              </a:rPr>
              <a:t>is</a:t>
            </a:r>
            <a:r>
              <a:rPr lang="en-US" sz="1200" b="0" i="0" kern="1200" dirty="0">
                <a:solidFill>
                  <a:schemeClr val="tx1"/>
                </a:solidFill>
                <a:effectLst/>
                <a:latin typeface="+mn-lt"/>
                <a:ea typeface="+mn-ea"/>
                <a:cs typeface="+mn-cs"/>
              </a:rPr>
              <a:t> the most severe and is usually distal, and the damage is irreversible. </a:t>
            </a:r>
          </a:p>
          <a:p>
            <a:r>
              <a:rPr lang="en-US" sz="1200" b="0" i="0" kern="1200" dirty="0">
                <a:solidFill>
                  <a:schemeClr val="tx1"/>
                </a:solidFill>
                <a:effectLst/>
                <a:latin typeface="+mn-lt"/>
                <a:ea typeface="+mn-ea"/>
                <a:cs typeface="+mn-cs"/>
              </a:rPr>
              <a:t>The </a:t>
            </a:r>
            <a:r>
              <a:rPr lang="en-US" sz="1200" b="0" i="1" kern="1200" dirty="0">
                <a:solidFill>
                  <a:schemeClr val="tx1"/>
                </a:solidFill>
                <a:effectLst/>
                <a:latin typeface="+mn-lt"/>
                <a:ea typeface="+mn-ea"/>
                <a:cs typeface="+mn-cs"/>
              </a:rPr>
              <a:t>zone of hyperemia</a:t>
            </a:r>
            <a:r>
              <a:rPr lang="en-US" sz="1200" b="0" i="0" kern="1200" dirty="0">
                <a:solidFill>
                  <a:schemeClr val="tx1"/>
                </a:solidFill>
                <a:effectLst/>
                <a:latin typeface="+mn-lt"/>
                <a:ea typeface="+mn-ea"/>
                <a:cs typeface="+mn-cs"/>
              </a:rPr>
              <a:t> is the most superficial, is typically proximal, has the least cellular damage, and generally recovers without treatment in &lt;10 days. </a:t>
            </a:r>
          </a:p>
          <a:p>
            <a:r>
              <a:rPr lang="en-US" sz="1200" b="0" i="0" kern="1200" dirty="0">
                <a:solidFill>
                  <a:schemeClr val="tx1"/>
                </a:solidFill>
                <a:effectLst/>
                <a:latin typeface="+mn-lt"/>
                <a:ea typeface="+mn-ea"/>
                <a:cs typeface="+mn-cs"/>
              </a:rPr>
              <a:t>The </a:t>
            </a:r>
            <a:r>
              <a:rPr lang="en-US" sz="1200" b="0" i="1" kern="1200" dirty="0">
                <a:solidFill>
                  <a:schemeClr val="tx1"/>
                </a:solidFill>
                <a:effectLst/>
                <a:latin typeface="+mn-lt"/>
                <a:ea typeface="+mn-ea"/>
                <a:cs typeface="+mn-cs"/>
              </a:rPr>
              <a:t>zone of stasis</a:t>
            </a:r>
            <a:r>
              <a:rPr lang="en-US" sz="1200" b="0" i="0" kern="1200" dirty="0">
                <a:solidFill>
                  <a:schemeClr val="tx1"/>
                </a:solidFill>
                <a:effectLst/>
                <a:latin typeface="+mn-lt"/>
                <a:ea typeface="+mn-ea"/>
                <a:cs typeface="+mn-cs"/>
              </a:rPr>
              <a:t> is the middle ground and is characterized by severe, but possibly reversible, cell damage. It is this middle zone for which treatment may have benefit if the circulation in the frozen area can be restored.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he least to most sensitive tissues are, in order, cartilage, ligament, blood vessel, cutis, epidermis, bone, muscle, nerve, and bone marrow.</a:t>
            </a:r>
            <a:endParaRPr lang="en-US" dirty="0"/>
          </a:p>
        </p:txBody>
      </p:sp>
      <p:sp>
        <p:nvSpPr>
          <p:cNvPr id="4" name="Slide Number Placeholder 3"/>
          <p:cNvSpPr>
            <a:spLocks noGrp="1"/>
          </p:cNvSpPr>
          <p:nvPr>
            <p:ph type="sldNum" sz="quarter" idx="10"/>
          </p:nvPr>
        </p:nvSpPr>
        <p:spPr/>
        <p:txBody>
          <a:bodyPr/>
          <a:lstStyle/>
          <a:p>
            <a:fld id="{FC089538-10CA-4257-B5DA-0F1072B85B75}" type="slidenum">
              <a:rPr lang="en-US" smtClean="0"/>
              <a:t>11</a:t>
            </a:fld>
            <a:endParaRPr lang="en-US"/>
          </a:p>
        </p:txBody>
      </p:sp>
    </p:spTree>
    <p:extLst>
      <p:ext uri="{BB962C8B-B14F-4D97-AF65-F5344CB8AC3E}">
        <p14:creationId xmlns:p14="http://schemas.microsoft.com/office/powerpoint/2010/main" val="2922875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a:solidFill>
                  <a:schemeClr val="tx1"/>
                </a:solidFill>
                <a:effectLst/>
                <a:latin typeface="+mn-lt"/>
                <a:ea typeface="+mn-ea"/>
                <a:cs typeface="+mn-cs"/>
              </a:rPr>
              <a:t>ocal</a:t>
            </a:r>
            <a:r>
              <a:rPr lang="en-US" sz="1200" b="0" i="0" kern="1200" dirty="0">
                <a:solidFill>
                  <a:schemeClr val="tx1"/>
                </a:solidFill>
                <a:effectLst/>
                <a:latin typeface="+mn-lt"/>
                <a:ea typeface="+mn-ea"/>
                <a:cs typeface="+mn-cs"/>
              </a:rPr>
              <a:t> care is directed toward tissue preservation and infection prevention. Management of clear blisters and the use of prophylactic antibiotics are somewhat controversial. The blister fluid is rich in destructive thromboxane and prostaglandins. Although removal theoretically limits damage from these chemicals and enables access to the underlying tissue for topical therapy, not all experts agree that removal is indicated. Hemorrhagic blisters should not be debrided, because this often results in tissue desiccation and worse outcome. However, there is some controversy as to whether aspiration is helpful.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Because microvascular thrombosis plays a role in tissue injury, thrombolysis has been advocated by some for use in cases at risk for proximal or multiple digit amputations</a:t>
            </a:r>
            <a:r>
              <a:rPr lang="en-US" sz="1200" b="0" i="0" u="none" strike="noStrike" kern="1200" baseline="30000" dirty="0">
                <a:solidFill>
                  <a:schemeClr val="tx1"/>
                </a:solidFill>
                <a:effectLst/>
                <a:latin typeface="+mn-lt"/>
                <a:ea typeface="+mn-ea"/>
                <a:cs typeface="+mn-cs"/>
                <a:hlinkClick r:id="rId3"/>
              </a:rPr>
              <a:t>32</a:t>
            </a:r>
            <a:r>
              <a:rPr lang="en-US" sz="1200" b="0" i="0" kern="1200" baseline="30000" dirty="0">
                <a:solidFill>
                  <a:schemeClr val="tx1"/>
                </a:solidFill>
                <a:effectLst/>
                <a:latin typeface="+mn-lt"/>
                <a:ea typeface="+mn-ea"/>
                <a:cs typeface="+mn-cs"/>
              </a:rPr>
              <a:t>,</a:t>
            </a:r>
            <a:r>
              <a:rPr lang="en-US" sz="1200" b="0" i="0" u="none" strike="noStrike" kern="1200" baseline="30000" dirty="0">
                <a:solidFill>
                  <a:schemeClr val="tx1"/>
                </a:solidFill>
                <a:effectLst/>
                <a:latin typeface="+mn-lt"/>
                <a:ea typeface="+mn-ea"/>
                <a:cs typeface="+mn-cs"/>
                <a:hlinkClick r:id="rId4"/>
              </a:rPr>
              <a:t>33</a:t>
            </a:r>
            <a:r>
              <a:rPr lang="en-US" sz="1200" b="0" i="0" kern="1200" dirty="0">
                <a:solidFill>
                  <a:schemeClr val="tx1"/>
                </a:solidFill>
                <a:effectLst/>
                <a:latin typeface="+mn-lt"/>
                <a:ea typeface="+mn-ea"/>
                <a:cs typeface="+mn-cs"/>
              </a:rPr>
              <a:t> and, when given after rapid rewarming, appears to reduce digit amputations.</a:t>
            </a:r>
            <a:r>
              <a:rPr lang="en-US" sz="1200" b="0" i="0" u="none" strike="noStrike" kern="1200" baseline="30000" dirty="0">
                <a:solidFill>
                  <a:schemeClr val="tx1"/>
                </a:solidFill>
                <a:effectLst/>
                <a:latin typeface="+mn-lt"/>
                <a:ea typeface="+mn-ea"/>
                <a:cs typeface="+mn-cs"/>
                <a:hlinkClick r:id="rId5"/>
              </a:rPr>
              <a:t>30</a:t>
            </a:r>
            <a:r>
              <a:rPr lang="en-US" sz="1200" b="0" i="0" kern="1200" baseline="30000" dirty="0">
                <a:solidFill>
                  <a:schemeClr val="tx1"/>
                </a:solidFill>
                <a:effectLst/>
                <a:latin typeface="+mn-lt"/>
                <a:ea typeface="+mn-ea"/>
                <a:cs typeface="+mn-cs"/>
              </a:rPr>
              <a:t>,</a:t>
            </a:r>
            <a:r>
              <a:rPr lang="en-US" sz="1200" b="0" i="0" u="none" strike="noStrike" kern="1200" baseline="30000" dirty="0">
                <a:solidFill>
                  <a:schemeClr val="tx1"/>
                </a:solidFill>
                <a:effectLst/>
                <a:latin typeface="+mn-lt"/>
                <a:ea typeface="+mn-ea"/>
                <a:cs typeface="+mn-cs"/>
                <a:hlinkClick r:id="rId6"/>
              </a:rPr>
              <a:t>34</a:t>
            </a:r>
            <a:r>
              <a:rPr lang="en-US" sz="1200" b="0" i="0" kern="1200" baseline="30000" dirty="0">
                <a:solidFill>
                  <a:schemeClr val="tx1"/>
                </a:solidFill>
                <a:effectLst/>
                <a:latin typeface="+mn-lt"/>
                <a:ea typeface="+mn-ea"/>
                <a:cs typeface="+mn-cs"/>
              </a:rPr>
              <a:t>-</a:t>
            </a:r>
            <a:r>
              <a:rPr lang="en-US" sz="1200" b="0" i="0" u="none" strike="noStrike" kern="1200" baseline="30000" dirty="0">
                <a:solidFill>
                  <a:schemeClr val="tx1"/>
                </a:solidFill>
                <a:effectLst/>
                <a:latin typeface="+mn-lt"/>
                <a:ea typeface="+mn-ea"/>
                <a:cs typeface="+mn-cs"/>
                <a:hlinkClick r:id="rId7"/>
              </a:rPr>
              <a:t>36</a:t>
            </a:r>
            <a:r>
              <a:rPr lang="en-US" sz="1200" b="0" i="0" kern="1200" dirty="0">
                <a:solidFill>
                  <a:schemeClr val="tx1"/>
                </a:solidFill>
                <a:effectLst/>
                <a:latin typeface="+mn-lt"/>
                <a:ea typeface="+mn-ea"/>
                <a:cs typeface="+mn-cs"/>
              </a:rPr>
              <a:t> The evidence in support of IV or intra-arterial tissue plasminogen activator is limited to retrospective studies, and bleeding risks must be weighed against potential benefit.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role of prophylactic antibiotics is unclear. The edema that is present on the first several days after injury does appear to predispose to infection. </a:t>
            </a:r>
            <a:r>
              <a:rPr lang="en-US" sz="1200" b="0" i="1" kern="1200" dirty="0">
                <a:solidFill>
                  <a:schemeClr val="tx1"/>
                </a:solidFill>
                <a:effectLst/>
                <a:latin typeface="+mn-lt"/>
                <a:ea typeface="+mn-ea"/>
                <a:cs typeface="+mn-cs"/>
              </a:rPr>
              <a:t>Staphylococcus aureus</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Staphylococcus epidermidis</a:t>
            </a:r>
            <a:r>
              <a:rPr lang="en-US" sz="1200" b="0" i="0" kern="1200" dirty="0">
                <a:solidFill>
                  <a:schemeClr val="tx1"/>
                </a:solidFill>
                <a:effectLst/>
                <a:latin typeface="+mn-lt"/>
                <a:ea typeface="+mn-ea"/>
                <a:cs typeface="+mn-cs"/>
              </a:rPr>
              <a:t>, and β-hemolytic streptococci account for nearly half of infections, but </a:t>
            </a:r>
            <a:r>
              <a:rPr lang="en-US" sz="1200" b="0" i="0" kern="1200" dirty="0" err="1">
                <a:solidFill>
                  <a:schemeClr val="tx1"/>
                </a:solidFill>
                <a:effectLst/>
                <a:latin typeface="+mn-lt"/>
                <a:ea typeface="+mn-ea"/>
                <a:cs typeface="+mn-cs"/>
              </a:rPr>
              <a:t>anaerobes,</a:t>
            </a:r>
            <a:r>
              <a:rPr lang="en-US" sz="1200" b="0" i="1" kern="1200" dirty="0" err="1">
                <a:solidFill>
                  <a:schemeClr val="tx1"/>
                </a:solidFill>
                <a:effectLst/>
                <a:latin typeface="+mn-lt"/>
                <a:ea typeface="+mn-ea"/>
                <a:cs typeface="+mn-cs"/>
              </a:rPr>
              <a:t>Pseudomonas</a:t>
            </a:r>
            <a:r>
              <a:rPr lang="en-US" sz="1200" b="0" i="0" kern="1200" dirty="0">
                <a:solidFill>
                  <a:schemeClr val="tx1"/>
                </a:solidFill>
                <a:effectLst/>
                <a:latin typeface="+mn-lt"/>
                <a:ea typeface="+mn-ea"/>
                <a:cs typeface="+mn-cs"/>
              </a:rPr>
              <a:t>, and </a:t>
            </a:r>
            <a:r>
              <a:rPr lang="en-US" sz="1200" b="0" i="1" kern="1200" dirty="0">
                <a:solidFill>
                  <a:schemeClr val="tx1"/>
                </a:solidFill>
                <a:effectLst/>
                <a:latin typeface="+mn-lt"/>
                <a:ea typeface="+mn-ea"/>
                <a:cs typeface="+mn-cs"/>
              </a:rPr>
              <a:t>Enterococcus</a:t>
            </a:r>
            <a:r>
              <a:rPr lang="en-US" sz="1200" b="0" i="0" kern="1200" dirty="0">
                <a:solidFill>
                  <a:schemeClr val="tx1"/>
                </a:solidFill>
                <a:effectLst/>
                <a:latin typeface="+mn-lt"/>
                <a:ea typeface="+mn-ea"/>
                <a:cs typeface="+mn-cs"/>
              </a:rPr>
              <a:t> are important pathogens as well. Therapy with </a:t>
            </a:r>
            <a:r>
              <a:rPr lang="en-US" sz="1200" b="0" i="0" u="none" strike="noStrike" kern="1200" dirty="0">
                <a:solidFill>
                  <a:schemeClr val="tx1"/>
                </a:solidFill>
                <a:effectLst/>
                <a:latin typeface="+mn-lt"/>
                <a:ea typeface="+mn-ea"/>
                <a:cs typeface="+mn-cs"/>
                <a:hlinkClick r:id="rId8"/>
              </a:rPr>
              <a:t>penicillin G</a:t>
            </a:r>
            <a:r>
              <a:rPr lang="en-US" sz="1200" b="0" i="0" kern="1200" dirty="0">
                <a:solidFill>
                  <a:schemeClr val="tx1"/>
                </a:solidFill>
                <a:effectLst/>
                <a:latin typeface="+mn-lt"/>
                <a:ea typeface="+mn-ea"/>
                <a:cs typeface="+mn-cs"/>
              </a:rPr>
              <a:t>, 500,000 units IV every 6 hours for 48 to 72 hours, is recommended in several successful protocols and seems to be beneficial. However, infection prophylaxis using topical </a:t>
            </a:r>
            <a:r>
              <a:rPr lang="en-US" sz="1200" b="0" i="0" u="none" strike="noStrike" kern="1200" dirty="0">
                <a:solidFill>
                  <a:schemeClr val="tx1"/>
                </a:solidFill>
                <a:effectLst/>
                <a:latin typeface="+mn-lt"/>
                <a:ea typeface="+mn-ea"/>
                <a:cs typeface="+mn-cs"/>
                <a:hlinkClick r:id="rId9"/>
              </a:rPr>
              <a:t>bacitracin</a:t>
            </a:r>
            <a:r>
              <a:rPr lang="en-US" sz="1200" b="0" i="0" kern="1200" dirty="0">
                <a:solidFill>
                  <a:schemeClr val="tx1"/>
                </a:solidFill>
                <a:effectLst/>
                <a:latin typeface="+mn-lt"/>
                <a:ea typeface="+mn-ea"/>
                <a:cs typeface="+mn-cs"/>
              </a:rPr>
              <a:t> may be as good as or better than IV penicillin. The use of </a:t>
            </a:r>
            <a:r>
              <a:rPr lang="en-US" sz="1200" b="0" i="0" u="none" strike="noStrike" kern="1200" dirty="0">
                <a:solidFill>
                  <a:schemeClr val="tx1"/>
                </a:solidFill>
                <a:effectLst/>
                <a:latin typeface="+mn-lt"/>
                <a:ea typeface="+mn-ea"/>
                <a:cs typeface="+mn-cs"/>
                <a:hlinkClick r:id="rId10"/>
              </a:rPr>
              <a:t>silver </a:t>
            </a:r>
            <a:r>
              <a:rPr lang="en-US" sz="1200" b="0" i="0" u="none" strike="noStrike" kern="1200" dirty="0" err="1">
                <a:solidFill>
                  <a:schemeClr val="tx1"/>
                </a:solidFill>
                <a:effectLst/>
                <a:latin typeface="+mn-lt"/>
                <a:ea typeface="+mn-ea"/>
                <a:cs typeface="+mn-cs"/>
                <a:hlinkClick r:id="rId10"/>
              </a:rPr>
              <a:t>sulfadiazine</a:t>
            </a:r>
            <a:r>
              <a:rPr lang="en-US" sz="1200" b="0" i="0" kern="1200" dirty="0" err="1">
                <a:solidFill>
                  <a:schemeClr val="tx1"/>
                </a:solidFill>
                <a:effectLst/>
                <a:latin typeface="+mn-lt"/>
                <a:ea typeface="+mn-ea"/>
                <a:cs typeface="+mn-cs"/>
              </a:rPr>
              <a:t>cream</a:t>
            </a:r>
            <a:r>
              <a:rPr lang="en-US" sz="1200" b="0" i="0" kern="1200" dirty="0">
                <a:solidFill>
                  <a:schemeClr val="tx1"/>
                </a:solidFill>
                <a:effectLst/>
                <a:latin typeface="+mn-lt"/>
                <a:ea typeface="+mn-ea"/>
                <a:cs typeface="+mn-cs"/>
              </a:rPr>
              <a:t> also has been advocated by some, but it has not been shown to be consistently beneficial. One disadvantage of using topical antibiotics is that they complicate the concurrent use of aloe </a:t>
            </a:r>
            <a:r>
              <a:rPr lang="en-US" sz="1200" b="0" i="0" kern="1200" dirty="0" err="1">
                <a:solidFill>
                  <a:schemeClr val="tx1"/>
                </a:solidFill>
                <a:effectLst/>
                <a:latin typeface="+mn-lt"/>
                <a:ea typeface="+mn-ea"/>
                <a:cs typeface="+mn-cs"/>
              </a:rPr>
              <a:t>vera</a:t>
            </a:r>
            <a:r>
              <a:rPr lang="en-US" sz="1200" b="0" i="0" kern="1200" dirty="0">
                <a:solidFill>
                  <a:schemeClr val="tx1"/>
                </a:solidFill>
                <a:effectLst/>
                <a:latin typeface="+mn-lt"/>
                <a:ea typeface="+mn-ea"/>
                <a:cs typeface="+mn-cs"/>
              </a:rPr>
              <a:t> cream.</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Several agents besides aloe </a:t>
            </a:r>
            <a:r>
              <a:rPr lang="en-US" sz="1200" b="0" i="0" kern="1200" dirty="0" err="1">
                <a:solidFill>
                  <a:schemeClr val="tx1"/>
                </a:solidFill>
                <a:effectLst/>
                <a:latin typeface="+mn-lt"/>
                <a:ea typeface="+mn-ea"/>
                <a:cs typeface="+mn-cs"/>
              </a:rPr>
              <a:t>vera</a:t>
            </a:r>
            <a:r>
              <a:rPr lang="en-US" sz="1200" b="0" i="0" kern="1200" dirty="0">
                <a:solidFill>
                  <a:schemeClr val="tx1"/>
                </a:solidFill>
                <a:effectLst/>
                <a:latin typeface="+mn-lt"/>
                <a:ea typeface="+mn-ea"/>
                <a:cs typeface="+mn-cs"/>
              </a:rPr>
              <a:t> cream have been recommended to battle the arachidonic acid cascade and thereby limit tissue damage. The most commonly advocated oral medication is ibuprofen, 12 milligrams/kg/d PO in divided doses. Animal studies suggest possible future roles for oral </a:t>
            </a:r>
            <a:r>
              <a:rPr lang="en-US" sz="1200" b="0" i="0" u="none" strike="noStrike" kern="1200" dirty="0" err="1">
                <a:solidFill>
                  <a:schemeClr val="tx1"/>
                </a:solidFill>
                <a:effectLst/>
                <a:latin typeface="+mn-lt"/>
                <a:ea typeface="+mn-ea"/>
                <a:cs typeface="+mn-cs"/>
                <a:hlinkClick r:id="rId11"/>
              </a:rPr>
              <a:t>methimazole</a:t>
            </a:r>
            <a:r>
              <a:rPr lang="en-US" sz="1200" b="0" i="0" kern="1200" dirty="0">
                <a:solidFill>
                  <a:schemeClr val="tx1"/>
                </a:solidFill>
                <a:effectLst/>
                <a:latin typeface="+mn-lt"/>
                <a:ea typeface="+mn-ea"/>
                <a:cs typeface="+mn-cs"/>
              </a:rPr>
              <a:t> (a thromboxane </a:t>
            </a:r>
            <a:r>
              <a:rPr lang="en-US" sz="1200" b="0" i="0" kern="1200" dirty="0" err="1">
                <a:solidFill>
                  <a:schemeClr val="tx1"/>
                </a:solidFill>
                <a:effectLst/>
                <a:latin typeface="+mn-lt"/>
                <a:ea typeface="+mn-ea"/>
                <a:cs typeface="+mn-cs"/>
              </a:rPr>
              <a:t>synthetase</a:t>
            </a:r>
            <a:r>
              <a:rPr lang="en-US" sz="1200" b="0" i="0" kern="1200" dirty="0">
                <a:solidFill>
                  <a:schemeClr val="tx1"/>
                </a:solidFill>
                <a:effectLst/>
                <a:latin typeface="+mn-lt"/>
                <a:ea typeface="+mn-ea"/>
                <a:cs typeface="+mn-cs"/>
              </a:rPr>
              <a:t> inhibitor) and topical 1% methylprednisolone acetate (a phospholipase A2 inhibitor) in preventing the formation of arachidonic acid.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Another controversial area is the use of sympathetic blockade with either intra-arterial reserpine or surgical </a:t>
            </a:r>
            <a:r>
              <a:rPr lang="en-US" sz="1200" b="0" i="0" kern="1200" dirty="0" err="1">
                <a:solidFill>
                  <a:schemeClr val="tx1"/>
                </a:solidFill>
                <a:effectLst/>
                <a:latin typeface="+mn-lt"/>
                <a:ea typeface="+mn-ea"/>
                <a:cs typeface="+mn-cs"/>
              </a:rPr>
              <a:t>sympathectomy</a:t>
            </a:r>
            <a:r>
              <a:rPr lang="en-US" sz="1200" b="0" i="0" kern="1200" dirty="0">
                <a:solidFill>
                  <a:schemeClr val="tx1"/>
                </a:solidFill>
                <a:effectLst/>
                <a:latin typeface="+mn-lt"/>
                <a:ea typeface="+mn-ea"/>
                <a:cs typeface="+mn-cs"/>
              </a:rPr>
              <a:t> to relieve vasospasm and edema. There is no role for early </a:t>
            </a:r>
            <a:r>
              <a:rPr lang="en-US" sz="1200" b="0" i="0" kern="1200" dirty="0" err="1">
                <a:solidFill>
                  <a:schemeClr val="tx1"/>
                </a:solidFill>
                <a:effectLst/>
                <a:latin typeface="+mn-lt"/>
                <a:ea typeface="+mn-ea"/>
                <a:cs typeface="+mn-cs"/>
              </a:rPr>
              <a:t>sympathectomy</a:t>
            </a:r>
            <a:r>
              <a:rPr lang="en-US" sz="1200" b="0" i="0" kern="1200" dirty="0">
                <a:solidFill>
                  <a:schemeClr val="tx1"/>
                </a:solidFill>
                <a:effectLst/>
                <a:latin typeface="+mn-lt"/>
                <a:ea typeface="+mn-ea"/>
                <a:cs typeface="+mn-cs"/>
              </a:rPr>
              <a:t>. Prolonged sympathetic blockade using a long-acting anesthetic drug (</a:t>
            </a:r>
            <a:r>
              <a:rPr lang="en-US" sz="1200" b="0" i="0" u="none" strike="noStrike" kern="1200" dirty="0">
                <a:solidFill>
                  <a:schemeClr val="tx1"/>
                </a:solidFill>
                <a:effectLst/>
                <a:latin typeface="+mn-lt"/>
                <a:ea typeface="+mn-ea"/>
                <a:cs typeface="+mn-cs"/>
                <a:hlinkClick r:id="rId12"/>
              </a:rPr>
              <a:t>bupivacaine</a:t>
            </a:r>
            <a:r>
              <a:rPr lang="en-US" sz="1200" b="0" i="0" kern="1200" dirty="0">
                <a:solidFill>
                  <a:schemeClr val="tx1"/>
                </a:solidFill>
                <a:effectLst/>
                <a:latin typeface="+mn-lt"/>
                <a:ea typeface="+mn-ea"/>
                <a:cs typeface="+mn-cs"/>
              </a:rPr>
              <a:t>) may improve blood flow to the hand, relieve pain, and speed recovery. Continuous epidural anesthesia may relieve peripheral vasospasm and perhaps prevent retrograde arterial and venous thrombosis.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Heparin of little </a:t>
            </a:r>
            <a:r>
              <a:rPr lang="en-US" sz="1200" b="0" i="0" kern="1200" dirty="0" err="1">
                <a:solidFill>
                  <a:schemeClr val="tx1"/>
                </a:solidFill>
                <a:effectLst/>
                <a:latin typeface="+mn-lt"/>
                <a:ea typeface="+mn-ea"/>
                <a:cs typeface="+mn-cs"/>
              </a:rPr>
              <a:t>valuye</a:t>
            </a:r>
            <a:endParaRPr lang="en-US" dirty="0"/>
          </a:p>
        </p:txBody>
      </p:sp>
      <p:sp>
        <p:nvSpPr>
          <p:cNvPr id="4" name="Slide Number Placeholder 3"/>
          <p:cNvSpPr>
            <a:spLocks noGrp="1"/>
          </p:cNvSpPr>
          <p:nvPr>
            <p:ph type="sldNum" sz="quarter" idx="10"/>
          </p:nvPr>
        </p:nvSpPr>
        <p:spPr/>
        <p:txBody>
          <a:bodyPr/>
          <a:lstStyle/>
          <a:p>
            <a:fld id="{FC089538-10CA-4257-B5DA-0F1072B85B75}" type="slidenum">
              <a:rPr lang="en-US" smtClean="0"/>
              <a:t>13</a:t>
            </a:fld>
            <a:endParaRPr lang="en-US"/>
          </a:p>
        </p:txBody>
      </p:sp>
    </p:spTree>
    <p:extLst>
      <p:ext uri="{BB962C8B-B14F-4D97-AF65-F5344CB8AC3E}">
        <p14:creationId xmlns:p14="http://schemas.microsoft.com/office/powerpoint/2010/main" val="9419864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Controversy exists regarding the use of </a:t>
            </a:r>
            <a:r>
              <a:rPr lang="en-US" sz="1200" b="0" i="0" u="none" strike="noStrike" kern="1200" dirty="0">
                <a:solidFill>
                  <a:schemeClr val="tx1"/>
                </a:solidFill>
                <a:effectLst/>
                <a:latin typeface="+mn-lt"/>
                <a:ea typeface="+mn-ea"/>
                <a:cs typeface="+mn-cs"/>
                <a:hlinkClick r:id="rId3"/>
              </a:rPr>
              <a:t>epinephrine</a:t>
            </a:r>
            <a:r>
              <a:rPr lang="en-US" sz="1200" b="0" i="0" kern="1200" dirty="0">
                <a:solidFill>
                  <a:schemeClr val="tx1"/>
                </a:solidFill>
                <a:effectLst/>
                <a:latin typeface="+mn-lt"/>
                <a:ea typeface="+mn-ea"/>
                <a:cs typeface="+mn-cs"/>
              </a:rPr>
              <a:t> and defibrillation in hypothermic cardiac arrest. The European Resuscitation Council 2010 guidelines recommend up to three defibrillation attempts, to </a:t>
            </a:r>
            <a:r>
              <a:rPr lang="en-US" sz="1200" b="0" i="0" kern="1200" dirty="0" err="1">
                <a:solidFill>
                  <a:schemeClr val="tx1"/>
                </a:solidFill>
                <a:effectLst/>
                <a:latin typeface="+mn-lt"/>
                <a:ea typeface="+mn-ea"/>
                <a:cs typeface="+mn-cs"/>
              </a:rPr>
              <a:t>withhold</a:t>
            </a:r>
            <a:r>
              <a:rPr lang="en-US" sz="1200" b="0" i="0" u="none" strike="noStrike" kern="1200" dirty="0" err="1">
                <a:solidFill>
                  <a:schemeClr val="tx1"/>
                </a:solidFill>
                <a:effectLst/>
                <a:latin typeface="+mn-lt"/>
                <a:ea typeface="+mn-ea"/>
                <a:cs typeface="+mn-cs"/>
                <a:hlinkClick r:id="rId3"/>
              </a:rPr>
              <a:t>epinephrine</a:t>
            </a:r>
            <a:r>
              <a:rPr lang="en-US" sz="1200" b="0" i="0" kern="1200" dirty="0">
                <a:solidFill>
                  <a:schemeClr val="tx1"/>
                </a:solidFill>
                <a:effectLst/>
                <a:latin typeface="+mn-lt"/>
                <a:ea typeface="+mn-ea"/>
                <a:cs typeface="+mn-cs"/>
              </a:rPr>
              <a:t> until the core temperature exceeds 30°C, and to double the dose frequency until the temperature is above 35°C.</a:t>
            </a:r>
            <a:r>
              <a:rPr lang="en-US" sz="1200" b="0" i="0" u="none" strike="noStrike" kern="1200" baseline="30000" dirty="0">
                <a:solidFill>
                  <a:schemeClr val="tx1"/>
                </a:solidFill>
                <a:effectLst/>
                <a:latin typeface="+mn-lt"/>
                <a:ea typeface="+mn-ea"/>
                <a:cs typeface="+mn-cs"/>
                <a:hlinkClick r:id="rId4"/>
              </a:rPr>
              <a:t>27</a:t>
            </a:r>
            <a:r>
              <a:rPr lang="en-US" sz="1200" b="0" i="0" kern="1200" dirty="0">
                <a:solidFill>
                  <a:schemeClr val="tx1"/>
                </a:solidFill>
                <a:effectLst/>
                <a:latin typeface="+mn-lt"/>
                <a:ea typeface="+mn-ea"/>
                <a:cs typeface="+mn-cs"/>
              </a:rPr>
              <a:t> In contrast, the American Heart Association 2010 guidelines state that it may be reasonable to use vasopressors during cardiac arrest.</a:t>
            </a:r>
            <a:r>
              <a:rPr lang="en-US" sz="1200" b="0" i="0" u="none" strike="noStrike" kern="1200" baseline="30000" dirty="0">
                <a:solidFill>
                  <a:schemeClr val="tx1"/>
                </a:solidFill>
                <a:effectLst/>
                <a:latin typeface="+mn-lt"/>
                <a:ea typeface="+mn-ea"/>
                <a:cs typeface="+mn-cs"/>
                <a:hlinkClick r:id="rId5"/>
              </a:rPr>
              <a:t>28</a:t>
            </a:r>
            <a:r>
              <a:rPr lang="en-US" sz="1200" b="0" i="0" kern="1200" dirty="0">
                <a:solidFill>
                  <a:schemeClr val="tx1"/>
                </a:solidFill>
                <a:effectLst/>
                <a:latin typeface="+mn-lt"/>
                <a:ea typeface="+mn-ea"/>
                <a:cs typeface="+mn-cs"/>
              </a:rPr>
              <a:t> Given the conflicting animal and human data that each recommendation is based on, a reasonable approach is to use standard advanced cardiac life support protocols for up to three cycles and, in the absence of clinical response, defer further defibrillation or </a:t>
            </a:r>
            <a:r>
              <a:rPr lang="en-US" sz="1200" b="0" i="0" u="none" strike="noStrike" kern="1200" dirty="0">
                <a:solidFill>
                  <a:schemeClr val="tx1"/>
                </a:solidFill>
                <a:effectLst/>
                <a:latin typeface="+mn-lt"/>
                <a:ea typeface="+mn-ea"/>
                <a:cs typeface="+mn-cs"/>
                <a:hlinkClick r:id="rId3"/>
              </a:rPr>
              <a:t>epinephrine</a:t>
            </a:r>
            <a:r>
              <a:rPr lang="en-US" sz="1200" b="0" i="0" kern="1200" dirty="0">
                <a:solidFill>
                  <a:schemeClr val="tx1"/>
                </a:solidFill>
                <a:effectLst/>
                <a:latin typeface="+mn-lt"/>
                <a:ea typeface="+mn-ea"/>
                <a:cs typeface="+mn-cs"/>
              </a:rPr>
              <a:t> until core temperature increases significantly or the patient's clinical status changes.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BONUS – predictive of death? K &gt; 12 with temp &gt; 32</a:t>
            </a:r>
            <a:endParaRPr lang="en-US" dirty="0"/>
          </a:p>
        </p:txBody>
      </p:sp>
      <p:sp>
        <p:nvSpPr>
          <p:cNvPr id="4" name="Slide Number Placeholder 3"/>
          <p:cNvSpPr>
            <a:spLocks noGrp="1"/>
          </p:cNvSpPr>
          <p:nvPr>
            <p:ph type="sldNum" sz="quarter" idx="10"/>
          </p:nvPr>
        </p:nvSpPr>
        <p:spPr/>
        <p:txBody>
          <a:bodyPr/>
          <a:lstStyle/>
          <a:p>
            <a:fld id="{FC089538-10CA-4257-B5DA-0F1072B85B75}" type="slidenum">
              <a:rPr lang="en-US" smtClean="0"/>
              <a:t>19</a:t>
            </a:fld>
            <a:endParaRPr lang="en-US"/>
          </a:p>
        </p:txBody>
      </p:sp>
    </p:spTree>
    <p:extLst>
      <p:ext uri="{BB962C8B-B14F-4D97-AF65-F5344CB8AC3E}">
        <p14:creationId xmlns:p14="http://schemas.microsoft.com/office/powerpoint/2010/main" val="1343605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Anticholinergic agents impair sweating and the cardiovascular response to heat. Diuretics lead to volume depletion and decreased cardiac output. </a:t>
            </a:r>
            <a:r>
              <a:rPr lang="en-US" sz="1200" b="0" i="0" kern="1200" dirty="0" err="1">
                <a:solidFill>
                  <a:schemeClr val="tx1"/>
                </a:solidFill>
                <a:effectLst/>
                <a:latin typeface="+mn-lt"/>
                <a:ea typeface="+mn-ea"/>
                <a:cs typeface="+mn-cs"/>
              </a:rPr>
              <a:t>Phenothiazines</a:t>
            </a:r>
            <a:r>
              <a:rPr lang="en-US" sz="1200" b="0" i="0" kern="1200" dirty="0">
                <a:solidFill>
                  <a:schemeClr val="tx1"/>
                </a:solidFill>
                <a:effectLst/>
                <a:latin typeface="+mn-lt"/>
                <a:ea typeface="+mn-ea"/>
                <a:cs typeface="+mn-cs"/>
              </a:rPr>
              <a:t> have anticholinergic properties and deplete central stores of </a:t>
            </a:r>
            <a:r>
              <a:rPr lang="en-US" sz="1200" b="0" i="0" u="none" strike="noStrike" kern="1200" dirty="0">
                <a:solidFill>
                  <a:schemeClr val="tx1"/>
                </a:solidFill>
                <a:effectLst/>
                <a:latin typeface="+mn-lt"/>
                <a:ea typeface="+mn-ea"/>
                <a:cs typeface="+mn-cs"/>
                <a:hlinkClick r:id="rId3"/>
              </a:rPr>
              <a:t>dopamine</a:t>
            </a:r>
            <a:r>
              <a:rPr lang="en-US" sz="1200" b="0" i="0" kern="1200" dirty="0">
                <a:solidFill>
                  <a:schemeClr val="tx1"/>
                </a:solidFill>
                <a:effectLst/>
                <a:latin typeface="+mn-lt"/>
                <a:ea typeface="+mn-ea"/>
                <a:cs typeface="+mn-cs"/>
              </a:rPr>
              <a:t>, which interfere with the hypothalamic thermoregulatory center. Medications such as β-blockers and calcium channel blockers decrease the cardiovascular response to heat and reduce peripheral blood flow and the ability to sweat. Sympathomimetics cause cutaneous vasoconstriction and inhibit sweating. Alcohol inhibits secretion of antidiuretic hormone, which leads to dehydration, and blunts the psychological heat-avoidance response. Heroin, cocaine, and amphetamines disrupt the function of endogenous endorphins and adrenocorticotropic hormones that are involved in heat adaptation mechanisms. Amphetamines and cocaine increase muscle activity and lead to heat production. Lysergic acid diethylamide and phencyclidine act on the CNS to induce a hypermetabolic state.</a:t>
            </a:r>
            <a:r>
              <a:rPr lang="en-US" sz="1200" b="0" i="0" u="none" strike="noStrike" kern="1200" baseline="30000" dirty="0">
                <a:solidFill>
                  <a:schemeClr val="tx1"/>
                </a:solidFill>
                <a:effectLst/>
                <a:latin typeface="+mn-lt"/>
                <a:ea typeface="+mn-ea"/>
                <a:cs typeface="+mn-cs"/>
                <a:hlinkClick r:id="rId4"/>
              </a:rPr>
              <a:t>10</a:t>
            </a:r>
            <a:endParaRPr lang="en-US" dirty="0"/>
          </a:p>
        </p:txBody>
      </p:sp>
      <p:sp>
        <p:nvSpPr>
          <p:cNvPr id="4" name="Slide Number Placeholder 3"/>
          <p:cNvSpPr>
            <a:spLocks noGrp="1"/>
          </p:cNvSpPr>
          <p:nvPr>
            <p:ph type="sldNum" sz="quarter" idx="10"/>
          </p:nvPr>
        </p:nvSpPr>
        <p:spPr/>
        <p:txBody>
          <a:bodyPr/>
          <a:lstStyle/>
          <a:p>
            <a:fld id="{FC089538-10CA-4257-B5DA-0F1072B85B75}" type="slidenum">
              <a:rPr lang="en-US" smtClean="0"/>
              <a:t>22</a:t>
            </a:fld>
            <a:endParaRPr lang="en-US"/>
          </a:p>
        </p:txBody>
      </p:sp>
    </p:spTree>
    <p:extLst>
      <p:ext uri="{BB962C8B-B14F-4D97-AF65-F5344CB8AC3E}">
        <p14:creationId xmlns:p14="http://schemas.microsoft.com/office/powerpoint/2010/main" val="413743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Laboratory studies almost universally demonstrate </a:t>
            </a:r>
            <a:r>
              <a:rPr lang="en-US" sz="1200" b="0" i="0" kern="1200" dirty="0" err="1">
                <a:solidFill>
                  <a:schemeClr val="tx1"/>
                </a:solidFill>
                <a:effectLst/>
                <a:latin typeface="+mn-lt"/>
                <a:ea typeface="+mn-ea"/>
                <a:cs typeface="+mn-cs"/>
              </a:rPr>
              <a:t>hemoconcentration</a:t>
            </a:r>
            <a:r>
              <a:rPr lang="en-US" sz="1200" b="0" i="0" kern="1200" dirty="0">
                <a:solidFill>
                  <a:schemeClr val="tx1"/>
                </a:solidFill>
                <a:effectLst/>
                <a:latin typeface="+mn-lt"/>
                <a:ea typeface="+mn-ea"/>
                <a:cs typeface="+mn-cs"/>
              </a:rPr>
              <a:t>, although the specific electrolyte abnormalities seen depend on the ratio of fluid and electrolyte losses to intake. Patients who have had no fluid intake of any kind exhibit hypernatremia, whereas those who partly rehydrate with salt-containing fluids develop isotonic hypovolemia with normal sodium and chloride levels. Serum potassium and magnesium levels are variable.</a:t>
            </a:r>
            <a:endParaRPr lang="en-US" dirty="0"/>
          </a:p>
        </p:txBody>
      </p:sp>
      <p:sp>
        <p:nvSpPr>
          <p:cNvPr id="4" name="Slide Number Placeholder 3"/>
          <p:cNvSpPr>
            <a:spLocks noGrp="1"/>
          </p:cNvSpPr>
          <p:nvPr>
            <p:ph type="sldNum" sz="quarter" idx="10"/>
          </p:nvPr>
        </p:nvSpPr>
        <p:spPr/>
        <p:txBody>
          <a:bodyPr/>
          <a:lstStyle/>
          <a:p>
            <a:fld id="{FC089538-10CA-4257-B5DA-0F1072B85B75}" type="slidenum">
              <a:rPr lang="en-US" smtClean="0"/>
              <a:t>26</a:t>
            </a:fld>
            <a:endParaRPr lang="en-US"/>
          </a:p>
        </p:txBody>
      </p:sp>
    </p:spTree>
    <p:extLst>
      <p:ext uri="{BB962C8B-B14F-4D97-AF65-F5344CB8AC3E}">
        <p14:creationId xmlns:p14="http://schemas.microsoft.com/office/powerpoint/2010/main" val="3943470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Although patients presenting with classic (</a:t>
            </a:r>
            <a:r>
              <a:rPr lang="en-US" sz="1200" b="0" i="0" kern="1200" dirty="0" err="1">
                <a:solidFill>
                  <a:schemeClr val="tx1"/>
                </a:solidFill>
                <a:effectLst/>
                <a:latin typeface="+mn-lt"/>
                <a:ea typeface="+mn-ea"/>
                <a:cs typeface="+mn-cs"/>
              </a:rPr>
              <a:t>nonexertional</a:t>
            </a:r>
            <a:r>
              <a:rPr lang="en-US" sz="1200" b="0" i="0" kern="1200" dirty="0">
                <a:solidFill>
                  <a:schemeClr val="tx1"/>
                </a:solidFill>
                <a:effectLst/>
                <a:latin typeface="+mn-lt"/>
                <a:ea typeface="+mn-ea"/>
                <a:cs typeface="+mn-cs"/>
              </a:rPr>
              <a:t>) heat stroke may exhibit </a:t>
            </a:r>
            <a:r>
              <a:rPr lang="en-US" sz="1200" b="0" i="0" kern="1200" dirty="0" err="1">
                <a:solidFill>
                  <a:schemeClr val="tx1"/>
                </a:solidFill>
                <a:effectLst/>
                <a:latin typeface="+mn-lt"/>
                <a:ea typeface="+mn-ea"/>
                <a:cs typeface="+mn-cs"/>
              </a:rPr>
              <a:t>anhidrosis</a:t>
            </a:r>
            <a:r>
              <a:rPr lang="en-US" sz="1200" b="0" i="0" kern="1200" dirty="0">
                <a:solidFill>
                  <a:schemeClr val="tx1"/>
                </a:solidFill>
                <a:effectLst/>
                <a:latin typeface="+mn-lt"/>
                <a:ea typeface="+mn-ea"/>
                <a:cs typeface="+mn-cs"/>
              </a:rPr>
              <a:t>, the absence of sweat is not considered a diagnostic criterion because sweat is present in over half of patients with heat stroke.</a:t>
            </a:r>
            <a:r>
              <a:rPr lang="en-US" sz="1200" b="0" i="0" u="none" strike="noStrike" kern="1200" baseline="30000" dirty="0">
                <a:solidFill>
                  <a:schemeClr val="tx1"/>
                </a:solidFill>
                <a:effectLst/>
                <a:latin typeface="+mn-lt"/>
                <a:ea typeface="+mn-ea"/>
                <a:cs typeface="+mn-cs"/>
                <a:hlinkClick r:id="rId3"/>
              </a:rPr>
              <a:t>15</a:t>
            </a:r>
            <a:endParaRPr lang="en-US" dirty="0"/>
          </a:p>
        </p:txBody>
      </p:sp>
      <p:sp>
        <p:nvSpPr>
          <p:cNvPr id="4" name="Slide Number Placeholder 3"/>
          <p:cNvSpPr>
            <a:spLocks noGrp="1"/>
          </p:cNvSpPr>
          <p:nvPr>
            <p:ph type="sldNum" sz="quarter" idx="10"/>
          </p:nvPr>
        </p:nvSpPr>
        <p:spPr/>
        <p:txBody>
          <a:bodyPr/>
          <a:lstStyle/>
          <a:p>
            <a:fld id="{FC089538-10CA-4257-B5DA-0F1072B85B75}" type="slidenum">
              <a:rPr lang="en-US" smtClean="0"/>
              <a:t>28</a:t>
            </a:fld>
            <a:endParaRPr lang="en-US"/>
          </a:p>
        </p:txBody>
      </p:sp>
    </p:spTree>
    <p:extLst>
      <p:ext uri="{BB962C8B-B14F-4D97-AF65-F5344CB8AC3E}">
        <p14:creationId xmlns:p14="http://schemas.microsoft.com/office/powerpoint/2010/main" val="255977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does the data say? None are better than the others</a:t>
            </a:r>
          </a:p>
        </p:txBody>
      </p:sp>
      <p:sp>
        <p:nvSpPr>
          <p:cNvPr id="4" name="Slide Number Placeholder 3"/>
          <p:cNvSpPr>
            <a:spLocks noGrp="1"/>
          </p:cNvSpPr>
          <p:nvPr>
            <p:ph type="sldNum" sz="quarter" idx="10"/>
          </p:nvPr>
        </p:nvSpPr>
        <p:spPr/>
        <p:txBody>
          <a:bodyPr/>
          <a:lstStyle/>
          <a:p>
            <a:fld id="{FC089538-10CA-4257-B5DA-0F1072B85B75}" type="slidenum">
              <a:rPr lang="en-US" smtClean="0"/>
              <a:t>29</a:t>
            </a:fld>
            <a:endParaRPr lang="en-US"/>
          </a:p>
        </p:txBody>
      </p:sp>
    </p:spTree>
    <p:extLst>
      <p:ext uri="{BB962C8B-B14F-4D97-AF65-F5344CB8AC3E}">
        <p14:creationId xmlns:p14="http://schemas.microsoft.com/office/powerpoint/2010/main" val="856496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F798D9F-53C1-4937-99AB-AADA93D17B06}" type="slidenum">
              <a:rPr lang="en-US" altLang="en-US"/>
              <a:pPr/>
              <a:t>‹#›</a:t>
            </a:fld>
            <a:endParaRPr lang="en-US" altLang="en-US"/>
          </a:p>
        </p:txBody>
      </p:sp>
    </p:spTree>
    <p:extLst>
      <p:ext uri="{BB962C8B-B14F-4D97-AF65-F5344CB8AC3E}">
        <p14:creationId xmlns:p14="http://schemas.microsoft.com/office/powerpoint/2010/main" val="901585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456182E-9786-440C-91E3-697164AC2947}" type="slidenum">
              <a:rPr lang="en-US" altLang="en-US"/>
              <a:pPr/>
              <a:t>‹#›</a:t>
            </a:fld>
            <a:endParaRPr lang="en-US" altLang="en-US"/>
          </a:p>
        </p:txBody>
      </p:sp>
    </p:spTree>
    <p:extLst>
      <p:ext uri="{BB962C8B-B14F-4D97-AF65-F5344CB8AC3E}">
        <p14:creationId xmlns:p14="http://schemas.microsoft.com/office/powerpoint/2010/main" val="3806703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FCE20A3-5E03-447B-9D82-686D486AC772}" type="slidenum">
              <a:rPr lang="en-US" altLang="en-US"/>
              <a:pPr/>
              <a:t>‹#›</a:t>
            </a:fld>
            <a:endParaRPr lang="en-US" altLang="en-US"/>
          </a:p>
        </p:txBody>
      </p:sp>
    </p:spTree>
    <p:extLst>
      <p:ext uri="{BB962C8B-B14F-4D97-AF65-F5344CB8AC3E}">
        <p14:creationId xmlns:p14="http://schemas.microsoft.com/office/powerpoint/2010/main" val="3157028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948AD454-2A1A-404F-8D79-A8952013C2B4}" type="slidenum">
              <a:rPr lang="en-US" altLang="en-US"/>
              <a:pPr/>
              <a:t>‹#›</a:t>
            </a:fld>
            <a:endParaRPr lang="en-US" altLang="en-US"/>
          </a:p>
        </p:txBody>
      </p:sp>
    </p:spTree>
    <p:extLst>
      <p:ext uri="{BB962C8B-B14F-4D97-AF65-F5344CB8AC3E}">
        <p14:creationId xmlns:p14="http://schemas.microsoft.com/office/powerpoint/2010/main" val="3991059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2CB0470-EDC3-41EE-ACFA-A2DD3D427FAA}" type="slidenum">
              <a:rPr lang="en-US" altLang="en-US"/>
              <a:pPr/>
              <a:t>‹#›</a:t>
            </a:fld>
            <a:endParaRPr lang="en-US" altLang="en-US"/>
          </a:p>
        </p:txBody>
      </p:sp>
    </p:spTree>
    <p:extLst>
      <p:ext uri="{BB962C8B-B14F-4D97-AF65-F5344CB8AC3E}">
        <p14:creationId xmlns:p14="http://schemas.microsoft.com/office/powerpoint/2010/main" val="3310180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88A879F-D424-4571-8375-43185031752B}" type="slidenum">
              <a:rPr lang="en-US" altLang="en-US"/>
              <a:pPr/>
              <a:t>‹#›</a:t>
            </a:fld>
            <a:endParaRPr lang="en-US" altLang="en-US"/>
          </a:p>
        </p:txBody>
      </p:sp>
    </p:spTree>
    <p:extLst>
      <p:ext uri="{BB962C8B-B14F-4D97-AF65-F5344CB8AC3E}">
        <p14:creationId xmlns:p14="http://schemas.microsoft.com/office/powerpoint/2010/main" val="671750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D17EEE8-3CF2-466E-8D42-2824CDE3A41B}" type="slidenum">
              <a:rPr lang="en-US" altLang="en-US"/>
              <a:pPr/>
              <a:t>‹#›</a:t>
            </a:fld>
            <a:endParaRPr lang="en-US" altLang="en-US"/>
          </a:p>
        </p:txBody>
      </p:sp>
    </p:spTree>
    <p:extLst>
      <p:ext uri="{BB962C8B-B14F-4D97-AF65-F5344CB8AC3E}">
        <p14:creationId xmlns:p14="http://schemas.microsoft.com/office/powerpoint/2010/main" val="2412740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D9DAC1AF-9428-4895-9423-831FF86BAADF}" type="slidenum">
              <a:rPr lang="en-US" altLang="en-US"/>
              <a:pPr/>
              <a:t>‹#›</a:t>
            </a:fld>
            <a:endParaRPr lang="en-US" altLang="en-US"/>
          </a:p>
        </p:txBody>
      </p:sp>
    </p:spTree>
    <p:extLst>
      <p:ext uri="{BB962C8B-B14F-4D97-AF65-F5344CB8AC3E}">
        <p14:creationId xmlns:p14="http://schemas.microsoft.com/office/powerpoint/2010/main" val="1625060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F6185729-0BEA-40E6-8B32-01DD0D50224A}" type="slidenum">
              <a:rPr lang="en-US" altLang="en-US"/>
              <a:pPr/>
              <a:t>‹#›</a:t>
            </a:fld>
            <a:endParaRPr lang="en-US" altLang="en-US"/>
          </a:p>
        </p:txBody>
      </p:sp>
    </p:spTree>
    <p:extLst>
      <p:ext uri="{BB962C8B-B14F-4D97-AF65-F5344CB8AC3E}">
        <p14:creationId xmlns:p14="http://schemas.microsoft.com/office/powerpoint/2010/main" val="896547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C86841B9-0D40-46E2-BD72-1E6A206BE38D}" type="slidenum">
              <a:rPr lang="en-US" altLang="en-US"/>
              <a:pPr/>
              <a:t>‹#›</a:t>
            </a:fld>
            <a:endParaRPr lang="en-US" altLang="en-US"/>
          </a:p>
        </p:txBody>
      </p:sp>
    </p:spTree>
    <p:extLst>
      <p:ext uri="{BB962C8B-B14F-4D97-AF65-F5344CB8AC3E}">
        <p14:creationId xmlns:p14="http://schemas.microsoft.com/office/powerpoint/2010/main" val="44030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202A22F-679E-468F-9C27-0587EB4DAFF6}" type="slidenum">
              <a:rPr lang="en-US" altLang="en-US"/>
              <a:pPr/>
              <a:t>‹#›</a:t>
            </a:fld>
            <a:endParaRPr lang="en-US" altLang="en-US"/>
          </a:p>
        </p:txBody>
      </p:sp>
    </p:spTree>
    <p:extLst>
      <p:ext uri="{BB962C8B-B14F-4D97-AF65-F5344CB8AC3E}">
        <p14:creationId xmlns:p14="http://schemas.microsoft.com/office/powerpoint/2010/main" val="1943707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0D8BBC1-5257-4D77-B7CB-4A892D1C561D}" type="slidenum">
              <a:rPr lang="en-US" altLang="en-US"/>
              <a:pPr/>
              <a:t>‹#›</a:t>
            </a:fld>
            <a:endParaRPr lang="en-US" altLang="en-US"/>
          </a:p>
        </p:txBody>
      </p:sp>
    </p:spTree>
    <p:extLst>
      <p:ext uri="{BB962C8B-B14F-4D97-AF65-F5344CB8AC3E}">
        <p14:creationId xmlns:p14="http://schemas.microsoft.com/office/powerpoint/2010/main" val="851711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9AA7FF1-BA5E-47CE-8C5A-077466D8AD7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23.xml"/><Relationship Id="rId18" Type="http://schemas.openxmlformats.org/officeDocument/2006/relationships/slide" Target="slide13.xml"/><Relationship Id="rId26" Type="http://schemas.openxmlformats.org/officeDocument/2006/relationships/slide" Target="slide11.xml"/><Relationship Id="rId3" Type="http://schemas.openxmlformats.org/officeDocument/2006/relationships/slide" Target="slide7.xml"/><Relationship Id="rId21" Type="http://schemas.openxmlformats.org/officeDocument/2006/relationships/slide" Target="slide18.xml"/><Relationship Id="rId7" Type="http://schemas.openxmlformats.org/officeDocument/2006/relationships/slide" Target="slide3.xml"/><Relationship Id="rId12" Type="http://schemas.openxmlformats.org/officeDocument/2006/relationships/slide" Target="slide24.xml"/><Relationship Id="rId17" Type="http://schemas.openxmlformats.org/officeDocument/2006/relationships/slide" Target="slide4.xml"/><Relationship Id="rId25" Type="http://schemas.openxmlformats.org/officeDocument/2006/relationships/slide" Target="slide10.xml"/><Relationship Id="rId2" Type="http://schemas.openxmlformats.org/officeDocument/2006/relationships/slide" Target="slide2.xml"/><Relationship Id="rId16" Type="http://schemas.openxmlformats.org/officeDocument/2006/relationships/slide" Target="slide5.xml"/><Relationship Id="rId20" Type="http://schemas.openxmlformats.org/officeDocument/2006/relationships/slide" Target="slide20.xml"/><Relationship Id="rId29" Type="http://schemas.openxmlformats.org/officeDocument/2006/relationships/slide" Target="slide30.xml"/><Relationship Id="rId1" Type="http://schemas.openxmlformats.org/officeDocument/2006/relationships/slideLayout" Target="../slideLayouts/slideLayout6.xml"/><Relationship Id="rId6" Type="http://schemas.openxmlformats.org/officeDocument/2006/relationships/slide" Target="slide22.xml"/><Relationship Id="rId11" Type="http://schemas.openxmlformats.org/officeDocument/2006/relationships/slide" Target="slide25.xml"/><Relationship Id="rId24" Type="http://schemas.openxmlformats.org/officeDocument/2006/relationships/slide" Target="slide14.xml"/><Relationship Id="rId32" Type="http://schemas.openxmlformats.org/officeDocument/2006/relationships/slide" Target="slide32.xml"/><Relationship Id="rId5" Type="http://schemas.openxmlformats.org/officeDocument/2006/relationships/slide" Target="slide17.xml"/><Relationship Id="rId15" Type="http://schemas.openxmlformats.org/officeDocument/2006/relationships/slide" Target="slide6.xml"/><Relationship Id="rId23" Type="http://schemas.openxmlformats.org/officeDocument/2006/relationships/slide" Target="slide15.xml"/><Relationship Id="rId28" Type="http://schemas.openxmlformats.org/officeDocument/2006/relationships/slide" Target="slide29.xml"/><Relationship Id="rId10" Type="http://schemas.openxmlformats.org/officeDocument/2006/relationships/slide" Target="slide26.xml"/><Relationship Id="rId19" Type="http://schemas.openxmlformats.org/officeDocument/2006/relationships/slide" Target="slide21.xml"/><Relationship Id="rId31" Type="http://schemas.openxmlformats.org/officeDocument/2006/relationships/slide" Target="slide31.xml"/><Relationship Id="rId4" Type="http://schemas.openxmlformats.org/officeDocument/2006/relationships/slide" Target="slide12.xml"/><Relationship Id="rId9" Type="http://schemas.openxmlformats.org/officeDocument/2006/relationships/slide" Target="slide8.xml"/><Relationship Id="rId14" Type="http://schemas.openxmlformats.org/officeDocument/2006/relationships/slide" Target="slide27.xml"/><Relationship Id="rId22" Type="http://schemas.openxmlformats.org/officeDocument/2006/relationships/slide" Target="slide16.xml"/><Relationship Id="rId27" Type="http://schemas.openxmlformats.org/officeDocument/2006/relationships/slide" Target="slide28.xml"/><Relationship Id="rId30" Type="http://schemas.openxmlformats.org/officeDocument/2006/relationships/slide" Target="slide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a:xfrm>
            <a:off x="381000" y="304800"/>
            <a:ext cx="8229600" cy="1143000"/>
          </a:xfrm>
        </p:spPr>
        <p:txBody>
          <a:bodyPr/>
          <a:lstStyle/>
          <a:p>
            <a:r>
              <a:rPr lang="en-US" altLang="en-US" dirty="0" err="1"/>
              <a:t>Thermia</a:t>
            </a:r>
            <a:r>
              <a:rPr lang="en-US" altLang="en-US" dirty="0"/>
              <a:t> Jeopardy </a:t>
            </a:r>
            <a:br>
              <a:rPr lang="en-US" altLang="en-US" dirty="0"/>
            </a:br>
            <a:endParaRPr lang="en-US" altLang="en-US" sz="2000" dirty="0"/>
          </a:p>
        </p:txBody>
      </p:sp>
      <p:sp>
        <p:nvSpPr>
          <p:cNvPr id="2053" name="Rectangle 5"/>
          <p:cNvSpPr>
            <a:spLocks noChangeArrowheads="1"/>
          </p:cNvSpPr>
          <p:nvPr/>
        </p:nvSpPr>
        <p:spPr bwMode="auto">
          <a:xfrm>
            <a:off x="228600" y="1676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1" dirty="0">
                <a:solidFill>
                  <a:srgbClr val="FFFF00"/>
                </a:solidFill>
              </a:rPr>
              <a:t>The Pen Is </a:t>
            </a:r>
          </a:p>
          <a:p>
            <a:pPr algn="ctr"/>
            <a:r>
              <a:rPr lang="en-US" altLang="en-US" b="1" dirty="0">
                <a:solidFill>
                  <a:srgbClr val="FFFF00"/>
                </a:solidFill>
              </a:rPr>
              <a:t>Mightier</a:t>
            </a:r>
          </a:p>
        </p:txBody>
      </p:sp>
      <p:sp>
        <p:nvSpPr>
          <p:cNvPr id="2054" name="Rectangle 6"/>
          <p:cNvSpPr>
            <a:spLocks noChangeArrowheads="1"/>
          </p:cNvSpPr>
          <p:nvPr/>
        </p:nvSpPr>
        <p:spPr bwMode="auto">
          <a:xfrm>
            <a:off x="1676400" y="1676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5" name="Rectangle 7"/>
          <p:cNvSpPr>
            <a:spLocks noChangeArrowheads="1"/>
          </p:cNvSpPr>
          <p:nvPr/>
        </p:nvSpPr>
        <p:spPr bwMode="auto">
          <a:xfrm>
            <a:off x="3124200" y="1676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6" name="Rectangle 8"/>
          <p:cNvSpPr>
            <a:spLocks noChangeArrowheads="1"/>
          </p:cNvSpPr>
          <p:nvPr/>
        </p:nvSpPr>
        <p:spPr bwMode="auto">
          <a:xfrm>
            <a:off x="4572000" y="1676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7" name="Rectangle 9"/>
          <p:cNvSpPr>
            <a:spLocks noChangeArrowheads="1"/>
          </p:cNvSpPr>
          <p:nvPr/>
        </p:nvSpPr>
        <p:spPr bwMode="auto">
          <a:xfrm>
            <a:off x="6019800" y="1676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8" name="Rectangle 10"/>
          <p:cNvSpPr>
            <a:spLocks noChangeArrowheads="1"/>
          </p:cNvSpPr>
          <p:nvPr/>
        </p:nvSpPr>
        <p:spPr bwMode="auto">
          <a:xfrm>
            <a:off x="7467600" y="1676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9" name="Rectangle 11">
            <a:hlinkClick r:id="rId2" action="ppaction://hlinksldjump"/>
          </p:cNvPr>
          <p:cNvSpPr>
            <a:spLocks noChangeArrowheads="1"/>
          </p:cNvSpPr>
          <p:nvPr/>
        </p:nvSpPr>
        <p:spPr bwMode="auto">
          <a:xfrm>
            <a:off x="228600" y="2438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0" name="Rectangle 12">
            <a:hlinkClick r:id="rId3" action="ppaction://hlinksldjump"/>
          </p:cNvPr>
          <p:cNvSpPr>
            <a:spLocks noChangeArrowheads="1"/>
          </p:cNvSpPr>
          <p:nvPr/>
        </p:nvSpPr>
        <p:spPr bwMode="auto">
          <a:xfrm>
            <a:off x="1676400" y="2438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1" name="Rectangle 13">
            <a:hlinkClick r:id="rId4" action="ppaction://hlinksldjump"/>
          </p:cNvPr>
          <p:cNvSpPr>
            <a:spLocks noChangeArrowheads="1"/>
          </p:cNvSpPr>
          <p:nvPr/>
        </p:nvSpPr>
        <p:spPr bwMode="auto">
          <a:xfrm>
            <a:off x="3124200" y="2438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2" name="Rectangle 14">
            <a:hlinkClick r:id="rId5" action="ppaction://hlinksldjump"/>
          </p:cNvPr>
          <p:cNvSpPr>
            <a:spLocks noChangeArrowheads="1"/>
          </p:cNvSpPr>
          <p:nvPr/>
        </p:nvSpPr>
        <p:spPr bwMode="auto">
          <a:xfrm>
            <a:off x="4572000" y="2438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3" name="Rectangle 15">
            <a:hlinkClick r:id="rId6" action="ppaction://hlinksldjump"/>
          </p:cNvPr>
          <p:cNvSpPr>
            <a:spLocks noChangeArrowheads="1"/>
          </p:cNvSpPr>
          <p:nvPr/>
        </p:nvSpPr>
        <p:spPr bwMode="auto">
          <a:xfrm>
            <a:off x="6019800" y="2438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4" name="Rectangle 16">
            <a:hlinkClick r:id="rId6" action="ppaction://hlinksldjump"/>
          </p:cNvPr>
          <p:cNvSpPr>
            <a:spLocks noChangeArrowheads="1"/>
          </p:cNvSpPr>
          <p:nvPr/>
        </p:nvSpPr>
        <p:spPr bwMode="auto">
          <a:xfrm>
            <a:off x="7467600" y="24384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5" name="Rectangle 17">
            <a:hlinkClick r:id="rId7" action="ppaction://hlinksldjump"/>
          </p:cNvPr>
          <p:cNvSpPr>
            <a:spLocks noChangeArrowheads="1"/>
          </p:cNvSpPr>
          <p:nvPr/>
        </p:nvSpPr>
        <p:spPr bwMode="auto">
          <a:xfrm>
            <a:off x="228600" y="31242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6" name="Rectangle 18">
            <a:hlinkClick r:id="rId8" action="ppaction://hlinksldjump"/>
          </p:cNvPr>
          <p:cNvSpPr>
            <a:spLocks noChangeArrowheads="1"/>
          </p:cNvSpPr>
          <p:nvPr/>
        </p:nvSpPr>
        <p:spPr bwMode="auto">
          <a:xfrm>
            <a:off x="1676400" y="38862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7" name="Rectangle 19">
            <a:hlinkClick r:id="rId9" action="ppaction://hlinksldjump"/>
          </p:cNvPr>
          <p:cNvSpPr>
            <a:spLocks noChangeArrowheads="1"/>
          </p:cNvSpPr>
          <p:nvPr/>
        </p:nvSpPr>
        <p:spPr bwMode="auto">
          <a:xfrm>
            <a:off x="1676400" y="31242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8" name="Rectangle 20">
            <a:hlinkClick r:id="rId10" action="ppaction://hlinksldjump"/>
          </p:cNvPr>
          <p:cNvSpPr>
            <a:spLocks noChangeArrowheads="1"/>
          </p:cNvSpPr>
          <p:nvPr/>
        </p:nvSpPr>
        <p:spPr bwMode="auto">
          <a:xfrm>
            <a:off x="6019800" y="5334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9" name="Rectangle 21">
            <a:hlinkClick r:id="rId11" action="ppaction://hlinksldjump"/>
          </p:cNvPr>
          <p:cNvSpPr>
            <a:spLocks noChangeArrowheads="1"/>
          </p:cNvSpPr>
          <p:nvPr/>
        </p:nvSpPr>
        <p:spPr bwMode="auto">
          <a:xfrm>
            <a:off x="6019800" y="4572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0" name="Rectangle 22">
            <a:hlinkClick r:id="rId12" action="ppaction://hlinksldjump"/>
          </p:cNvPr>
          <p:cNvSpPr>
            <a:spLocks noChangeArrowheads="1"/>
          </p:cNvSpPr>
          <p:nvPr/>
        </p:nvSpPr>
        <p:spPr bwMode="auto">
          <a:xfrm>
            <a:off x="6019800" y="3810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1" name="Rectangle 23">
            <a:hlinkClick r:id="rId13" action="ppaction://hlinksldjump"/>
          </p:cNvPr>
          <p:cNvSpPr>
            <a:spLocks noChangeArrowheads="1"/>
          </p:cNvSpPr>
          <p:nvPr/>
        </p:nvSpPr>
        <p:spPr bwMode="auto">
          <a:xfrm>
            <a:off x="6019800" y="31242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2" name="Rectangle 24">
            <a:hlinkClick r:id="rId14" action="ppaction://hlinksldjump"/>
          </p:cNvPr>
          <p:cNvSpPr>
            <a:spLocks noChangeArrowheads="1"/>
          </p:cNvSpPr>
          <p:nvPr/>
        </p:nvSpPr>
        <p:spPr bwMode="auto">
          <a:xfrm>
            <a:off x="7467600" y="5334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3" name="Rectangle 25">
            <a:hlinkClick r:id="rId10" action="ppaction://hlinksldjump"/>
          </p:cNvPr>
          <p:cNvSpPr>
            <a:spLocks noChangeArrowheads="1"/>
          </p:cNvSpPr>
          <p:nvPr/>
        </p:nvSpPr>
        <p:spPr bwMode="auto">
          <a:xfrm>
            <a:off x="7467600" y="4572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4" name="Rectangle 26">
            <a:hlinkClick r:id="rId12" action="ppaction://hlinksldjump"/>
          </p:cNvPr>
          <p:cNvSpPr>
            <a:spLocks noChangeArrowheads="1"/>
          </p:cNvSpPr>
          <p:nvPr/>
        </p:nvSpPr>
        <p:spPr bwMode="auto">
          <a:xfrm>
            <a:off x="7467600" y="3810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5" name="Rectangle 27">
            <a:hlinkClick r:id="rId13" action="ppaction://hlinksldjump"/>
          </p:cNvPr>
          <p:cNvSpPr>
            <a:spLocks noChangeArrowheads="1"/>
          </p:cNvSpPr>
          <p:nvPr/>
        </p:nvSpPr>
        <p:spPr bwMode="auto">
          <a:xfrm>
            <a:off x="7467600" y="31242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6" name="Rectangle 28">
            <a:hlinkClick r:id="rId15" action="ppaction://hlinksldjump"/>
          </p:cNvPr>
          <p:cNvSpPr>
            <a:spLocks noChangeArrowheads="1"/>
          </p:cNvSpPr>
          <p:nvPr/>
        </p:nvSpPr>
        <p:spPr bwMode="auto">
          <a:xfrm>
            <a:off x="228600" y="5334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7" name="Rectangle 29">
            <a:hlinkClick r:id="rId16" action="ppaction://hlinksldjump"/>
          </p:cNvPr>
          <p:cNvSpPr>
            <a:spLocks noChangeArrowheads="1"/>
          </p:cNvSpPr>
          <p:nvPr/>
        </p:nvSpPr>
        <p:spPr bwMode="auto">
          <a:xfrm>
            <a:off x="228600" y="4572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8" name="Rectangle 30">
            <a:hlinkClick r:id="rId17" action="ppaction://hlinksldjump"/>
          </p:cNvPr>
          <p:cNvSpPr>
            <a:spLocks noChangeArrowheads="1"/>
          </p:cNvSpPr>
          <p:nvPr/>
        </p:nvSpPr>
        <p:spPr bwMode="auto">
          <a:xfrm>
            <a:off x="228600" y="38862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9" name="Rectangle 31">
            <a:hlinkClick r:id="rId18" action="ppaction://hlinksldjump"/>
          </p:cNvPr>
          <p:cNvSpPr>
            <a:spLocks noChangeArrowheads="1"/>
          </p:cNvSpPr>
          <p:nvPr/>
        </p:nvSpPr>
        <p:spPr bwMode="auto">
          <a:xfrm>
            <a:off x="3124200" y="31242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80" name="Rectangle 32">
            <a:hlinkClick r:id="rId19" action="ppaction://hlinksldjump"/>
          </p:cNvPr>
          <p:cNvSpPr>
            <a:spLocks noChangeArrowheads="1"/>
          </p:cNvSpPr>
          <p:nvPr/>
        </p:nvSpPr>
        <p:spPr bwMode="auto">
          <a:xfrm>
            <a:off x="4572000" y="5334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81" name="Rectangle 33">
            <a:hlinkClick r:id="rId20" action="ppaction://hlinksldjump"/>
          </p:cNvPr>
          <p:cNvSpPr>
            <a:spLocks noChangeArrowheads="1"/>
          </p:cNvSpPr>
          <p:nvPr/>
        </p:nvSpPr>
        <p:spPr bwMode="auto">
          <a:xfrm>
            <a:off x="4572000" y="4572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b="1">
              <a:solidFill>
                <a:srgbClr val="FFFF00"/>
              </a:solidFill>
            </a:endParaRPr>
          </a:p>
        </p:txBody>
      </p:sp>
      <p:sp>
        <p:nvSpPr>
          <p:cNvPr id="2082" name="Rectangle 34">
            <a:hlinkClick r:id="rId21" action="ppaction://hlinksldjump"/>
          </p:cNvPr>
          <p:cNvSpPr>
            <a:spLocks noChangeArrowheads="1"/>
          </p:cNvSpPr>
          <p:nvPr/>
        </p:nvSpPr>
        <p:spPr bwMode="auto">
          <a:xfrm>
            <a:off x="4572000" y="3810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83" name="Rectangle 35">
            <a:hlinkClick r:id="rId21" action="ppaction://hlinksldjump"/>
          </p:cNvPr>
          <p:cNvSpPr>
            <a:spLocks noChangeArrowheads="1"/>
          </p:cNvSpPr>
          <p:nvPr/>
        </p:nvSpPr>
        <p:spPr bwMode="auto">
          <a:xfrm>
            <a:off x="4572000" y="31242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84" name="Rectangle 36">
            <a:hlinkClick r:id="rId22" action="ppaction://hlinksldjump"/>
          </p:cNvPr>
          <p:cNvSpPr>
            <a:spLocks noChangeArrowheads="1"/>
          </p:cNvSpPr>
          <p:nvPr/>
        </p:nvSpPr>
        <p:spPr bwMode="auto">
          <a:xfrm>
            <a:off x="3124200" y="5334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85" name="Rectangle 37">
            <a:hlinkClick r:id="rId23" action="ppaction://hlinksldjump"/>
          </p:cNvPr>
          <p:cNvSpPr>
            <a:spLocks noChangeArrowheads="1"/>
          </p:cNvSpPr>
          <p:nvPr/>
        </p:nvSpPr>
        <p:spPr bwMode="auto">
          <a:xfrm>
            <a:off x="3124200" y="4572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86" name="Rectangle 38">
            <a:hlinkClick r:id="rId24" action="ppaction://hlinksldjump"/>
          </p:cNvPr>
          <p:cNvSpPr>
            <a:spLocks noChangeArrowheads="1"/>
          </p:cNvSpPr>
          <p:nvPr/>
        </p:nvSpPr>
        <p:spPr bwMode="auto">
          <a:xfrm>
            <a:off x="3124200" y="38862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87" name="Rectangle 39">
            <a:hlinkClick r:id="rId25" action="ppaction://hlinksldjump"/>
          </p:cNvPr>
          <p:cNvSpPr>
            <a:spLocks noChangeArrowheads="1"/>
          </p:cNvSpPr>
          <p:nvPr/>
        </p:nvSpPr>
        <p:spPr bwMode="auto">
          <a:xfrm>
            <a:off x="1676400" y="4572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88" name="Rectangle 40">
            <a:hlinkClick r:id="rId26" action="ppaction://hlinksldjump"/>
          </p:cNvPr>
          <p:cNvSpPr>
            <a:spLocks noChangeArrowheads="1"/>
          </p:cNvSpPr>
          <p:nvPr/>
        </p:nvSpPr>
        <p:spPr bwMode="auto">
          <a:xfrm>
            <a:off x="1676400" y="5334000"/>
            <a:ext cx="1371600" cy="609600"/>
          </a:xfrm>
          <a:prstGeom prst="rect">
            <a:avLst/>
          </a:prstGeom>
          <a:solidFill>
            <a:srgbClr val="0000FF"/>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89" name="Text Box 41"/>
          <p:cNvSpPr txBox="1">
            <a:spLocks noChangeArrowheads="1"/>
          </p:cNvSpPr>
          <p:nvPr/>
        </p:nvSpPr>
        <p:spPr bwMode="auto">
          <a:xfrm>
            <a:off x="0" y="1905000"/>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2090" name="Text Box 42"/>
          <p:cNvSpPr txBox="1">
            <a:spLocks noChangeArrowheads="1"/>
          </p:cNvSpPr>
          <p:nvPr/>
        </p:nvSpPr>
        <p:spPr bwMode="auto">
          <a:xfrm>
            <a:off x="1752600" y="1663005"/>
            <a:ext cx="1295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600" b="1" dirty="0">
                <a:solidFill>
                  <a:srgbClr val="FFFF00"/>
                </a:solidFill>
              </a:rPr>
              <a:t>Catch These Men</a:t>
            </a:r>
          </a:p>
        </p:txBody>
      </p:sp>
      <p:sp>
        <p:nvSpPr>
          <p:cNvPr id="2091" name="Text Box 43"/>
          <p:cNvSpPr txBox="1">
            <a:spLocks noChangeArrowheads="1"/>
          </p:cNvSpPr>
          <p:nvPr/>
        </p:nvSpPr>
        <p:spPr bwMode="auto">
          <a:xfrm>
            <a:off x="3124200" y="1685320"/>
            <a:ext cx="1447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ts val="0"/>
              </a:spcBef>
            </a:pPr>
            <a:r>
              <a:rPr lang="en-US" altLang="en-US" sz="1600" b="1" dirty="0">
                <a:solidFill>
                  <a:srgbClr val="FFFF00"/>
                </a:solidFill>
              </a:rPr>
              <a:t>Japan US </a:t>
            </a:r>
          </a:p>
          <a:p>
            <a:pPr algn="ctr">
              <a:spcBef>
                <a:spcPts val="0"/>
              </a:spcBef>
            </a:pPr>
            <a:r>
              <a:rPr lang="en-US" altLang="en-US" sz="1600" b="1" dirty="0">
                <a:solidFill>
                  <a:srgbClr val="FFFF00"/>
                </a:solidFill>
              </a:rPr>
              <a:t>Relations</a:t>
            </a:r>
          </a:p>
        </p:txBody>
      </p:sp>
      <p:sp>
        <p:nvSpPr>
          <p:cNvPr id="2092" name="Text Box 44"/>
          <p:cNvSpPr txBox="1">
            <a:spLocks noChangeArrowheads="1"/>
          </p:cNvSpPr>
          <p:nvPr/>
        </p:nvSpPr>
        <p:spPr bwMode="auto">
          <a:xfrm>
            <a:off x="4572000" y="1676400"/>
            <a:ext cx="1371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dirty="0">
                <a:solidFill>
                  <a:srgbClr val="FFFF00"/>
                </a:solidFill>
              </a:rPr>
              <a:t>Famous Horsemen</a:t>
            </a:r>
          </a:p>
        </p:txBody>
      </p:sp>
      <p:sp>
        <p:nvSpPr>
          <p:cNvPr id="2093" name="Text Box 45"/>
          <p:cNvSpPr txBox="1">
            <a:spLocks noChangeArrowheads="1"/>
          </p:cNvSpPr>
          <p:nvPr/>
        </p:nvSpPr>
        <p:spPr bwMode="auto">
          <a:xfrm>
            <a:off x="6096000" y="1676400"/>
            <a:ext cx="12192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200" b="1" dirty="0">
                <a:solidFill>
                  <a:srgbClr val="FFFF00"/>
                </a:solidFill>
              </a:rPr>
              <a:t>I have a</a:t>
            </a:r>
          </a:p>
          <a:p>
            <a:pPr algn="ctr">
              <a:spcBef>
                <a:spcPct val="50000"/>
              </a:spcBef>
            </a:pPr>
            <a:r>
              <a:rPr lang="en-US" altLang="en-US" sz="1200" b="1" strike="dblStrike" dirty="0">
                <a:solidFill>
                  <a:srgbClr val="FFFF00"/>
                </a:solidFill>
              </a:rPr>
              <a:t>C</a:t>
            </a:r>
            <a:r>
              <a:rPr lang="en-US" altLang="en-US" sz="1200" b="1" dirty="0">
                <a:solidFill>
                  <a:srgbClr val="FFFF00"/>
                </a:solidFill>
              </a:rPr>
              <a:t>hardon</a:t>
            </a:r>
            <a:r>
              <a:rPr lang="en-US" altLang="en-US" sz="1200" b="1" strike="dblStrike" dirty="0">
                <a:solidFill>
                  <a:srgbClr val="FFFF00"/>
                </a:solidFill>
              </a:rPr>
              <a:t>nay</a:t>
            </a:r>
          </a:p>
        </p:txBody>
      </p:sp>
      <p:sp>
        <p:nvSpPr>
          <p:cNvPr id="2094" name="Text Box 46"/>
          <p:cNvSpPr txBox="1">
            <a:spLocks noChangeArrowheads="1"/>
          </p:cNvSpPr>
          <p:nvPr/>
        </p:nvSpPr>
        <p:spPr bwMode="auto">
          <a:xfrm>
            <a:off x="7543800" y="1685320"/>
            <a:ext cx="1219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dirty="0">
                <a:solidFill>
                  <a:srgbClr val="FFFF00"/>
                </a:solidFill>
              </a:rPr>
              <a:t>The Rapists</a:t>
            </a:r>
          </a:p>
        </p:txBody>
      </p:sp>
      <p:sp>
        <p:nvSpPr>
          <p:cNvPr id="2095" name="Text Box 47"/>
          <p:cNvSpPr txBox="1">
            <a:spLocks noChangeArrowheads="1"/>
          </p:cNvSpPr>
          <p:nvPr/>
        </p:nvSpPr>
        <p:spPr bwMode="auto">
          <a:xfrm>
            <a:off x="457200" y="25908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dirty="0">
                <a:solidFill>
                  <a:srgbClr val="FFFF00"/>
                </a:solidFill>
                <a:hlinkClick r:id="rId2" action="ppaction://hlinksldjump"/>
              </a:rPr>
              <a:t>200</a:t>
            </a:r>
            <a:endParaRPr lang="en-US" altLang="en-US" b="1" dirty="0">
              <a:solidFill>
                <a:srgbClr val="FFFF00"/>
              </a:solidFill>
            </a:endParaRPr>
          </a:p>
        </p:txBody>
      </p:sp>
      <p:sp>
        <p:nvSpPr>
          <p:cNvPr id="2096" name="Text Box 48">
            <a:hlinkClick r:id="rId3" action="ppaction://hlinksldjump"/>
          </p:cNvPr>
          <p:cNvSpPr txBox="1">
            <a:spLocks noChangeArrowheads="1"/>
          </p:cNvSpPr>
          <p:nvPr/>
        </p:nvSpPr>
        <p:spPr bwMode="auto">
          <a:xfrm>
            <a:off x="1828800" y="25908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rgbClr val="FFFF00"/>
                </a:solidFill>
                <a:hlinkClick r:id="rId3" action="ppaction://hlinksldjump"/>
              </a:rPr>
              <a:t>200</a:t>
            </a:r>
            <a:endParaRPr lang="en-US" altLang="en-US" b="1">
              <a:solidFill>
                <a:srgbClr val="FFFF00"/>
              </a:solidFill>
            </a:endParaRPr>
          </a:p>
        </p:txBody>
      </p:sp>
      <p:sp>
        <p:nvSpPr>
          <p:cNvPr id="2097" name="Text Box 49">
            <a:hlinkClick r:id="rId4" action="ppaction://hlinksldjump"/>
          </p:cNvPr>
          <p:cNvSpPr txBox="1">
            <a:spLocks noChangeArrowheads="1"/>
          </p:cNvSpPr>
          <p:nvPr/>
        </p:nvSpPr>
        <p:spPr bwMode="auto">
          <a:xfrm>
            <a:off x="3276600" y="25908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rgbClr val="FFFF00"/>
                </a:solidFill>
                <a:hlinkClick r:id="rId4" action="ppaction://hlinksldjump"/>
              </a:rPr>
              <a:t>200</a:t>
            </a:r>
            <a:endParaRPr lang="en-US" altLang="en-US" b="1">
              <a:solidFill>
                <a:srgbClr val="FFFF00"/>
              </a:solidFill>
            </a:endParaRPr>
          </a:p>
        </p:txBody>
      </p:sp>
      <p:sp>
        <p:nvSpPr>
          <p:cNvPr id="2098" name="Text Box 50">
            <a:hlinkClick r:id="rId5" action="ppaction://hlinksldjump"/>
          </p:cNvPr>
          <p:cNvSpPr txBox="1">
            <a:spLocks noChangeArrowheads="1"/>
          </p:cNvSpPr>
          <p:nvPr/>
        </p:nvSpPr>
        <p:spPr bwMode="auto">
          <a:xfrm>
            <a:off x="4724400" y="25908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rgbClr val="FFFF00"/>
                </a:solidFill>
                <a:hlinkClick r:id="rId5" action="ppaction://hlinksldjump"/>
              </a:rPr>
              <a:t>200</a:t>
            </a:r>
            <a:endParaRPr lang="en-US" altLang="en-US" b="1">
              <a:solidFill>
                <a:srgbClr val="FFFF00"/>
              </a:solidFill>
            </a:endParaRPr>
          </a:p>
        </p:txBody>
      </p:sp>
      <p:sp>
        <p:nvSpPr>
          <p:cNvPr id="2099" name="Text Box 51">
            <a:hlinkClick r:id="rId27" action="ppaction://hlinksldjump"/>
          </p:cNvPr>
          <p:cNvSpPr txBox="1">
            <a:spLocks noChangeArrowheads="1"/>
          </p:cNvSpPr>
          <p:nvPr/>
        </p:nvSpPr>
        <p:spPr bwMode="auto">
          <a:xfrm>
            <a:off x="6172200" y="25908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rgbClr val="FFFF00"/>
                </a:solidFill>
                <a:hlinkClick r:id="rId27" action="ppaction://hlinksldjump"/>
              </a:rPr>
              <a:t>200</a:t>
            </a:r>
            <a:endParaRPr lang="en-US" altLang="en-US" b="1">
              <a:solidFill>
                <a:srgbClr val="FFFF00"/>
              </a:solidFill>
            </a:endParaRPr>
          </a:p>
        </p:txBody>
      </p:sp>
      <p:sp>
        <p:nvSpPr>
          <p:cNvPr id="2100" name="Text Box 52">
            <a:hlinkClick r:id="rId6" action="ppaction://hlinksldjump"/>
          </p:cNvPr>
          <p:cNvSpPr txBox="1">
            <a:spLocks noChangeArrowheads="1"/>
          </p:cNvSpPr>
          <p:nvPr/>
        </p:nvSpPr>
        <p:spPr bwMode="auto">
          <a:xfrm>
            <a:off x="7543800" y="25908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rgbClr val="FFFF00"/>
                </a:solidFill>
                <a:hlinkClick r:id="rId6" action="ppaction://hlinksldjump"/>
              </a:rPr>
              <a:t>200</a:t>
            </a:r>
            <a:endParaRPr lang="en-US" altLang="en-US" b="1">
              <a:solidFill>
                <a:srgbClr val="FFFF00"/>
              </a:solidFill>
            </a:endParaRPr>
          </a:p>
        </p:txBody>
      </p:sp>
      <p:sp>
        <p:nvSpPr>
          <p:cNvPr id="2101" name="Text Box 53">
            <a:hlinkClick r:id="rId13" action="ppaction://hlinksldjump"/>
          </p:cNvPr>
          <p:cNvSpPr txBox="1">
            <a:spLocks noChangeArrowheads="1"/>
          </p:cNvSpPr>
          <p:nvPr/>
        </p:nvSpPr>
        <p:spPr bwMode="auto">
          <a:xfrm>
            <a:off x="7620000" y="32766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rgbClr val="FFFF00"/>
                </a:solidFill>
                <a:hlinkClick r:id="rId13" action="ppaction://hlinksldjump"/>
              </a:rPr>
              <a:t>400</a:t>
            </a:r>
            <a:endParaRPr lang="en-US" altLang="en-US" b="1">
              <a:solidFill>
                <a:srgbClr val="FFFF00"/>
              </a:solidFill>
            </a:endParaRPr>
          </a:p>
        </p:txBody>
      </p:sp>
      <p:sp>
        <p:nvSpPr>
          <p:cNvPr id="2102" name="Text Box 54">
            <a:hlinkClick r:id="rId12" action="ppaction://hlinksldjump"/>
          </p:cNvPr>
          <p:cNvSpPr txBox="1">
            <a:spLocks noChangeArrowheads="1"/>
          </p:cNvSpPr>
          <p:nvPr/>
        </p:nvSpPr>
        <p:spPr bwMode="auto">
          <a:xfrm>
            <a:off x="7620000" y="3962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rgbClr val="FFFF00"/>
                </a:solidFill>
                <a:hlinkClick r:id="rId26" action="ppaction://hlinksldjump"/>
              </a:rPr>
              <a:t>600</a:t>
            </a:r>
            <a:endParaRPr lang="en-US" altLang="en-US" b="1">
              <a:solidFill>
                <a:srgbClr val="FFFF00"/>
              </a:solidFill>
            </a:endParaRPr>
          </a:p>
        </p:txBody>
      </p:sp>
      <p:sp>
        <p:nvSpPr>
          <p:cNvPr id="2103" name="Text Box 55">
            <a:hlinkClick r:id="rId10" action="ppaction://hlinksldjump"/>
          </p:cNvPr>
          <p:cNvSpPr txBox="1">
            <a:spLocks noChangeArrowheads="1"/>
          </p:cNvSpPr>
          <p:nvPr/>
        </p:nvSpPr>
        <p:spPr bwMode="auto">
          <a:xfrm>
            <a:off x="7620000" y="4724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rgbClr val="FFFF00"/>
                </a:solidFill>
                <a:hlinkClick r:id="rId10" action="ppaction://hlinksldjump"/>
              </a:rPr>
              <a:t>800</a:t>
            </a:r>
            <a:endParaRPr lang="en-US" altLang="en-US" b="1">
              <a:solidFill>
                <a:srgbClr val="FFFF00"/>
              </a:solidFill>
            </a:endParaRPr>
          </a:p>
        </p:txBody>
      </p:sp>
      <p:sp>
        <p:nvSpPr>
          <p:cNvPr id="2104" name="Text Box 56">
            <a:hlinkClick r:id="rId14" action="ppaction://hlinksldjump"/>
          </p:cNvPr>
          <p:cNvSpPr txBox="1">
            <a:spLocks noChangeArrowheads="1"/>
          </p:cNvSpPr>
          <p:nvPr/>
        </p:nvSpPr>
        <p:spPr bwMode="auto">
          <a:xfrm>
            <a:off x="7620000" y="54102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rgbClr val="FFFF00"/>
                </a:solidFill>
                <a:hlinkClick r:id="rId14" action="ppaction://hlinksldjump"/>
              </a:rPr>
              <a:t>1000</a:t>
            </a:r>
            <a:endParaRPr lang="en-US" altLang="en-US" b="1">
              <a:solidFill>
                <a:srgbClr val="FFFF00"/>
              </a:solidFill>
            </a:endParaRPr>
          </a:p>
        </p:txBody>
      </p:sp>
      <p:sp>
        <p:nvSpPr>
          <p:cNvPr id="2105" name="Text Box 57">
            <a:hlinkClick r:id="rId28" action="ppaction://hlinksldjump"/>
          </p:cNvPr>
          <p:cNvSpPr txBox="1">
            <a:spLocks noChangeArrowheads="1"/>
          </p:cNvSpPr>
          <p:nvPr/>
        </p:nvSpPr>
        <p:spPr bwMode="auto">
          <a:xfrm>
            <a:off x="6172200" y="32766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rgbClr val="FFFF00"/>
                </a:solidFill>
                <a:hlinkClick r:id="rId28" action="ppaction://hlinksldjump"/>
              </a:rPr>
              <a:t>400</a:t>
            </a:r>
            <a:endParaRPr lang="en-US" altLang="en-US" b="1">
              <a:solidFill>
                <a:srgbClr val="FFFF00"/>
              </a:solidFill>
            </a:endParaRPr>
          </a:p>
        </p:txBody>
      </p:sp>
      <p:sp>
        <p:nvSpPr>
          <p:cNvPr id="2106" name="Text Box 58">
            <a:hlinkClick r:id="rId20" action="ppaction://hlinksldjump"/>
          </p:cNvPr>
          <p:cNvSpPr txBox="1">
            <a:spLocks noChangeArrowheads="1"/>
          </p:cNvSpPr>
          <p:nvPr/>
        </p:nvSpPr>
        <p:spPr bwMode="auto">
          <a:xfrm>
            <a:off x="4724400" y="32766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21" action="ppaction://hlinksldjump"/>
              </a:rPr>
              <a:t>400</a:t>
            </a:r>
            <a:endParaRPr lang="en-US" altLang="en-US"/>
          </a:p>
        </p:txBody>
      </p:sp>
      <p:sp>
        <p:nvSpPr>
          <p:cNvPr id="2107" name="Text Box 59">
            <a:hlinkClick r:id="rId18" action="ppaction://hlinksldjump"/>
          </p:cNvPr>
          <p:cNvSpPr txBox="1">
            <a:spLocks noChangeArrowheads="1"/>
          </p:cNvSpPr>
          <p:nvPr/>
        </p:nvSpPr>
        <p:spPr bwMode="auto">
          <a:xfrm>
            <a:off x="3276600" y="3200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18" action="ppaction://hlinksldjump"/>
              </a:rPr>
              <a:t>400</a:t>
            </a:r>
            <a:endParaRPr lang="en-US" altLang="en-US"/>
          </a:p>
        </p:txBody>
      </p:sp>
      <p:sp>
        <p:nvSpPr>
          <p:cNvPr id="2108" name="Text Box 60">
            <a:hlinkClick r:id="rId9" action="ppaction://hlinksldjump"/>
          </p:cNvPr>
          <p:cNvSpPr txBox="1">
            <a:spLocks noChangeArrowheads="1"/>
          </p:cNvSpPr>
          <p:nvPr/>
        </p:nvSpPr>
        <p:spPr bwMode="auto">
          <a:xfrm>
            <a:off x="1828800" y="32766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9" action="ppaction://hlinksldjump"/>
              </a:rPr>
              <a:t>400</a:t>
            </a:r>
            <a:endParaRPr lang="en-US" altLang="en-US"/>
          </a:p>
        </p:txBody>
      </p:sp>
      <p:sp>
        <p:nvSpPr>
          <p:cNvPr id="2109" name="Text Box 61">
            <a:hlinkClick r:id="rId7" action="ppaction://hlinksldjump"/>
          </p:cNvPr>
          <p:cNvSpPr txBox="1">
            <a:spLocks noChangeArrowheads="1"/>
          </p:cNvSpPr>
          <p:nvPr/>
        </p:nvSpPr>
        <p:spPr bwMode="auto">
          <a:xfrm>
            <a:off x="457200" y="3200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dirty="0">
                <a:solidFill>
                  <a:srgbClr val="FFFF00"/>
                </a:solidFill>
                <a:hlinkClick r:id="rId7" action="ppaction://hlinksldjump"/>
              </a:rPr>
              <a:t>400</a:t>
            </a:r>
            <a:endParaRPr lang="en-US" altLang="en-US" dirty="0"/>
          </a:p>
        </p:txBody>
      </p:sp>
      <p:sp>
        <p:nvSpPr>
          <p:cNvPr id="2110" name="Text Box 62">
            <a:hlinkClick r:id="rId29" action="ppaction://hlinksldjump"/>
          </p:cNvPr>
          <p:cNvSpPr txBox="1">
            <a:spLocks noChangeArrowheads="1"/>
          </p:cNvSpPr>
          <p:nvPr/>
        </p:nvSpPr>
        <p:spPr bwMode="auto">
          <a:xfrm>
            <a:off x="6172200" y="3962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29" action="ppaction://hlinksldjump"/>
              </a:rPr>
              <a:t>600</a:t>
            </a:r>
            <a:endParaRPr lang="en-US" altLang="en-US"/>
          </a:p>
        </p:txBody>
      </p:sp>
      <p:sp>
        <p:nvSpPr>
          <p:cNvPr id="2111" name="Text Box 63">
            <a:hlinkClick r:id="rId21" action="ppaction://hlinksldjump"/>
          </p:cNvPr>
          <p:cNvSpPr txBox="1">
            <a:spLocks noChangeArrowheads="1"/>
          </p:cNvSpPr>
          <p:nvPr/>
        </p:nvSpPr>
        <p:spPr bwMode="auto">
          <a:xfrm>
            <a:off x="4724400" y="38862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30" action="ppaction://hlinksldjump"/>
              </a:rPr>
              <a:t>600</a:t>
            </a:r>
            <a:endParaRPr lang="en-US" altLang="en-US"/>
          </a:p>
        </p:txBody>
      </p:sp>
      <p:sp>
        <p:nvSpPr>
          <p:cNvPr id="2112" name="Text Box 64">
            <a:hlinkClick r:id="rId24" action="ppaction://hlinksldjump"/>
          </p:cNvPr>
          <p:cNvSpPr txBox="1">
            <a:spLocks noChangeArrowheads="1"/>
          </p:cNvSpPr>
          <p:nvPr/>
        </p:nvSpPr>
        <p:spPr bwMode="auto">
          <a:xfrm>
            <a:off x="3276600" y="3962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24" action="ppaction://hlinksldjump"/>
              </a:rPr>
              <a:t>600</a:t>
            </a:r>
            <a:endParaRPr lang="en-US" altLang="en-US"/>
          </a:p>
        </p:txBody>
      </p:sp>
      <p:sp>
        <p:nvSpPr>
          <p:cNvPr id="2113" name="Text Box 65">
            <a:hlinkClick r:id="rId8" action="ppaction://hlinksldjump"/>
          </p:cNvPr>
          <p:cNvSpPr txBox="1">
            <a:spLocks noChangeArrowheads="1"/>
          </p:cNvSpPr>
          <p:nvPr/>
        </p:nvSpPr>
        <p:spPr bwMode="auto">
          <a:xfrm>
            <a:off x="1828800" y="40386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8" action="ppaction://hlinksldjump"/>
              </a:rPr>
              <a:t>600</a:t>
            </a:r>
            <a:endParaRPr lang="en-US" altLang="en-US"/>
          </a:p>
        </p:txBody>
      </p:sp>
      <p:sp>
        <p:nvSpPr>
          <p:cNvPr id="2114" name="Text Box 66">
            <a:hlinkClick r:id="rId17" action="ppaction://hlinksldjump"/>
          </p:cNvPr>
          <p:cNvSpPr txBox="1">
            <a:spLocks noChangeArrowheads="1"/>
          </p:cNvSpPr>
          <p:nvPr/>
        </p:nvSpPr>
        <p:spPr bwMode="auto">
          <a:xfrm>
            <a:off x="457200" y="3962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17" action="ppaction://hlinksldjump"/>
              </a:rPr>
              <a:t>600</a:t>
            </a:r>
            <a:endParaRPr lang="en-US" altLang="en-US"/>
          </a:p>
        </p:txBody>
      </p:sp>
      <p:sp>
        <p:nvSpPr>
          <p:cNvPr id="2115" name="Text Box 67">
            <a:hlinkClick r:id="rId31" action="ppaction://hlinksldjump"/>
          </p:cNvPr>
          <p:cNvSpPr txBox="1">
            <a:spLocks noChangeArrowheads="1"/>
          </p:cNvSpPr>
          <p:nvPr/>
        </p:nvSpPr>
        <p:spPr bwMode="auto">
          <a:xfrm>
            <a:off x="6172200" y="4724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31" action="ppaction://hlinksldjump"/>
              </a:rPr>
              <a:t>800</a:t>
            </a:r>
            <a:endParaRPr lang="en-US" altLang="en-US"/>
          </a:p>
        </p:txBody>
      </p:sp>
      <p:sp>
        <p:nvSpPr>
          <p:cNvPr id="2117" name="Text Box 69">
            <a:hlinkClick r:id="rId23" action="ppaction://hlinksldjump"/>
          </p:cNvPr>
          <p:cNvSpPr txBox="1">
            <a:spLocks noChangeArrowheads="1"/>
          </p:cNvSpPr>
          <p:nvPr/>
        </p:nvSpPr>
        <p:spPr bwMode="auto">
          <a:xfrm>
            <a:off x="3276600" y="4724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23" action="ppaction://hlinksldjump"/>
              </a:rPr>
              <a:t>800</a:t>
            </a:r>
            <a:endParaRPr lang="en-US" altLang="en-US"/>
          </a:p>
        </p:txBody>
      </p:sp>
      <p:sp>
        <p:nvSpPr>
          <p:cNvPr id="2118" name="Text Box 70">
            <a:hlinkClick r:id="rId25" action="ppaction://hlinksldjump"/>
          </p:cNvPr>
          <p:cNvSpPr txBox="1">
            <a:spLocks noChangeArrowheads="1"/>
          </p:cNvSpPr>
          <p:nvPr/>
        </p:nvSpPr>
        <p:spPr bwMode="auto">
          <a:xfrm>
            <a:off x="1828800" y="4724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25" action="ppaction://hlinksldjump"/>
              </a:rPr>
              <a:t>800</a:t>
            </a:r>
            <a:endParaRPr lang="en-US" altLang="en-US"/>
          </a:p>
        </p:txBody>
      </p:sp>
      <p:sp>
        <p:nvSpPr>
          <p:cNvPr id="2119" name="Text Box 71"/>
          <p:cNvSpPr txBox="1">
            <a:spLocks noChangeArrowheads="1"/>
          </p:cNvSpPr>
          <p:nvPr/>
        </p:nvSpPr>
        <p:spPr bwMode="auto">
          <a:xfrm>
            <a:off x="457200" y="4724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16" action="ppaction://hlinksldjump"/>
              </a:rPr>
              <a:t>800</a:t>
            </a:r>
            <a:endParaRPr lang="en-US" altLang="en-US"/>
          </a:p>
        </p:txBody>
      </p:sp>
      <p:sp>
        <p:nvSpPr>
          <p:cNvPr id="2120" name="Text Box 72">
            <a:hlinkClick r:id="rId32" action="ppaction://hlinksldjump"/>
          </p:cNvPr>
          <p:cNvSpPr txBox="1">
            <a:spLocks noChangeArrowheads="1"/>
          </p:cNvSpPr>
          <p:nvPr/>
        </p:nvSpPr>
        <p:spPr bwMode="auto">
          <a:xfrm>
            <a:off x="6248400" y="54102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32" action="ppaction://hlinksldjump"/>
              </a:rPr>
              <a:t>1000</a:t>
            </a:r>
            <a:endParaRPr lang="en-US" altLang="en-US"/>
          </a:p>
        </p:txBody>
      </p:sp>
      <p:sp>
        <p:nvSpPr>
          <p:cNvPr id="2121" name="Text Box 73">
            <a:hlinkClick r:id="rId19" action="ppaction://hlinksldjump"/>
          </p:cNvPr>
          <p:cNvSpPr txBox="1">
            <a:spLocks noChangeArrowheads="1"/>
          </p:cNvSpPr>
          <p:nvPr/>
        </p:nvSpPr>
        <p:spPr bwMode="auto">
          <a:xfrm>
            <a:off x="4800600" y="54102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19" action="ppaction://hlinksldjump"/>
              </a:rPr>
              <a:t>1000</a:t>
            </a:r>
            <a:endParaRPr lang="en-US" altLang="en-US"/>
          </a:p>
        </p:txBody>
      </p:sp>
      <p:sp>
        <p:nvSpPr>
          <p:cNvPr id="2122" name="Text Box 74">
            <a:hlinkClick r:id="rId22" action="ppaction://hlinksldjump"/>
          </p:cNvPr>
          <p:cNvSpPr txBox="1">
            <a:spLocks noChangeArrowheads="1"/>
          </p:cNvSpPr>
          <p:nvPr/>
        </p:nvSpPr>
        <p:spPr bwMode="auto">
          <a:xfrm>
            <a:off x="3276600" y="54864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22" action="ppaction://hlinksldjump"/>
              </a:rPr>
              <a:t>1000</a:t>
            </a:r>
            <a:endParaRPr lang="en-US" altLang="en-US"/>
          </a:p>
        </p:txBody>
      </p:sp>
      <p:sp>
        <p:nvSpPr>
          <p:cNvPr id="2123" name="Text Box 75">
            <a:hlinkClick r:id="rId26" action="ppaction://hlinksldjump"/>
          </p:cNvPr>
          <p:cNvSpPr txBox="1">
            <a:spLocks noChangeArrowheads="1"/>
          </p:cNvSpPr>
          <p:nvPr/>
        </p:nvSpPr>
        <p:spPr bwMode="auto">
          <a:xfrm>
            <a:off x="1828800" y="54102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12" action="ppaction://hlinksldjump"/>
              </a:rPr>
              <a:t>1000</a:t>
            </a:r>
            <a:endParaRPr lang="en-US" altLang="en-US"/>
          </a:p>
        </p:txBody>
      </p:sp>
      <p:sp>
        <p:nvSpPr>
          <p:cNvPr id="2124" name="Text Box 76">
            <a:hlinkClick r:id="rId15" action="ppaction://hlinksldjump"/>
          </p:cNvPr>
          <p:cNvSpPr txBox="1">
            <a:spLocks noChangeArrowheads="1"/>
          </p:cNvSpPr>
          <p:nvPr/>
        </p:nvSpPr>
        <p:spPr bwMode="auto">
          <a:xfrm>
            <a:off x="457200" y="54102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b="1">
                <a:solidFill>
                  <a:srgbClr val="FFFF00"/>
                </a:solidFill>
                <a:hlinkClick r:id="rId15" action="ppaction://hlinksldjump"/>
              </a:rPr>
              <a:t>1000</a:t>
            </a:r>
            <a:endParaRPr lang="en-US" altLang="en-US"/>
          </a:p>
        </p:txBody>
      </p:sp>
      <p:sp>
        <p:nvSpPr>
          <p:cNvPr id="2126" name="Text Box 78">
            <a:hlinkClick r:id="rId30" action="ppaction://hlinksldjump"/>
          </p:cNvPr>
          <p:cNvSpPr txBox="1">
            <a:spLocks noChangeArrowheads="1"/>
          </p:cNvSpPr>
          <p:nvPr/>
        </p:nvSpPr>
        <p:spPr bwMode="auto">
          <a:xfrm>
            <a:off x="4953000" y="47244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solidFill>
                  <a:srgbClr val="FFFF00"/>
                </a:solidFill>
                <a:hlinkClick r:id="rId20" action="ppaction://hlinksldjump"/>
              </a:rPr>
              <a:t>800</a:t>
            </a:r>
            <a:endParaRPr lang="en-US" altLang="en-US" b="1">
              <a:solidFill>
                <a:srgbClr val="FFFF00"/>
              </a:solidFill>
            </a:endParaRPr>
          </a:p>
        </p:txBody>
      </p:sp>
      <p:sp>
        <p:nvSpPr>
          <p:cNvPr id="2" name="Rectangle 1"/>
          <p:cNvSpPr/>
          <p:nvPr/>
        </p:nvSpPr>
        <p:spPr>
          <a:xfrm>
            <a:off x="2478157" y="6122504"/>
            <a:ext cx="3770243"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Final Jeopardy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Text Box 6"/>
          <p:cNvSpPr txBox="1">
            <a:spLocks noChangeArrowheads="1"/>
          </p:cNvSpPr>
          <p:nvPr/>
        </p:nvSpPr>
        <p:spPr bwMode="auto">
          <a:xfrm>
            <a:off x="1066800" y="990600"/>
            <a:ext cx="70866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200" dirty="0"/>
              <a:t>The depth of freezing depends on the following three elements</a:t>
            </a:r>
          </a:p>
        </p:txBody>
      </p:sp>
      <p:sp>
        <p:nvSpPr>
          <p:cNvPr id="14343" name="Text Box 7"/>
          <p:cNvSpPr txBox="1">
            <a:spLocks noChangeArrowheads="1"/>
          </p:cNvSpPr>
          <p:nvPr/>
        </p:nvSpPr>
        <p:spPr bwMode="auto">
          <a:xfrm>
            <a:off x="650240" y="2895600"/>
            <a:ext cx="7686040"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4400" b="1" dirty="0">
                <a:solidFill>
                  <a:srgbClr val="800000"/>
                </a:solidFill>
              </a:rPr>
              <a:t>Temperature</a:t>
            </a:r>
          </a:p>
          <a:p>
            <a:pPr>
              <a:spcBef>
                <a:spcPct val="50000"/>
              </a:spcBef>
            </a:pPr>
            <a:r>
              <a:rPr lang="en-US" altLang="en-US" sz="4400" b="1" dirty="0">
                <a:solidFill>
                  <a:srgbClr val="800000"/>
                </a:solidFill>
              </a:rPr>
              <a:t>Duration of exposure</a:t>
            </a:r>
          </a:p>
          <a:p>
            <a:pPr>
              <a:spcBef>
                <a:spcPct val="50000"/>
              </a:spcBef>
            </a:pPr>
            <a:r>
              <a:rPr lang="en-US" altLang="en-US" sz="4400" b="1" dirty="0">
                <a:solidFill>
                  <a:srgbClr val="800000"/>
                </a:solidFill>
              </a:rPr>
              <a:t>Velocity of freezing</a:t>
            </a:r>
          </a:p>
        </p:txBody>
      </p:sp>
      <p:sp>
        <p:nvSpPr>
          <p:cNvPr id="14344" name="AutoShape 8">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343">
                                            <p:txEl>
                                              <p:pRg st="0" end="0"/>
                                            </p:txEl>
                                          </p:spTgt>
                                        </p:tgtEl>
                                        <p:attrNameLst>
                                          <p:attrName>style.visibility</p:attrName>
                                        </p:attrNameLst>
                                      </p:cBhvr>
                                      <p:to>
                                        <p:strVal val="visible"/>
                                      </p:to>
                                    </p:set>
                                    <p:animEffect transition="in" filter="fade">
                                      <p:cBhvr>
                                        <p:cTn id="7" dur="2000"/>
                                        <p:tgtEl>
                                          <p:spTgt spid="143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343">
                                            <p:txEl>
                                              <p:pRg st="1" end="1"/>
                                            </p:txEl>
                                          </p:spTgt>
                                        </p:tgtEl>
                                        <p:attrNameLst>
                                          <p:attrName>style.visibility</p:attrName>
                                        </p:attrNameLst>
                                      </p:cBhvr>
                                      <p:to>
                                        <p:strVal val="visible"/>
                                      </p:to>
                                    </p:set>
                                    <p:animEffect transition="in" filter="fade">
                                      <p:cBhvr>
                                        <p:cTn id="12" dur="2000"/>
                                        <p:tgtEl>
                                          <p:spTgt spid="143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343">
                                            <p:txEl>
                                              <p:pRg st="2" end="2"/>
                                            </p:txEl>
                                          </p:spTgt>
                                        </p:tgtEl>
                                        <p:attrNameLst>
                                          <p:attrName>style.visibility</p:attrName>
                                        </p:attrNameLst>
                                      </p:cBhvr>
                                      <p:to>
                                        <p:strVal val="visible"/>
                                      </p:to>
                                    </p:set>
                                    <p:animEffect transition="in" filter="fade">
                                      <p:cBhvr>
                                        <p:cTn id="17" dur="2000"/>
                                        <p:tgtEl>
                                          <p:spTgt spid="143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914400" y="762000"/>
            <a:ext cx="7239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dirty="0">
                <a:solidFill>
                  <a:schemeClr val="tx2"/>
                </a:solidFill>
              </a:rPr>
              <a:t>These are the three zones of frostbite injury.</a:t>
            </a:r>
          </a:p>
        </p:txBody>
      </p:sp>
      <p:sp>
        <p:nvSpPr>
          <p:cNvPr id="15367" name="Text Box 7"/>
          <p:cNvSpPr txBox="1">
            <a:spLocks noChangeArrowheads="1"/>
          </p:cNvSpPr>
          <p:nvPr/>
        </p:nvSpPr>
        <p:spPr bwMode="auto">
          <a:xfrm>
            <a:off x="1219200" y="2590800"/>
            <a:ext cx="655320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panose="020B0604020202020204" pitchFamily="34" charset="0"/>
              </a:defRPr>
            </a:lvl1pPr>
            <a:lvl2pPr marL="5715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r>
              <a:rPr lang="en-US" altLang="en-US" sz="4400" dirty="0">
                <a:solidFill>
                  <a:srgbClr val="800000"/>
                </a:solidFill>
              </a:rPr>
              <a:t>Zone of coagulation</a:t>
            </a:r>
          </a:p>
          <a:p>
            <a:r>
              <a:rPr lang="en-US" altLang="en-US" sz="4400" dirty="0">
                <a:solidFill>
                  <a:srgbClr val="800000"/>
                </a:solidFill>
              </a:rPr>
              <a:t>Zone of hyperemia</a:t>
            </a:r>
          </a:p>
          <a:p>
            <a:r>
              <a:rPr lang="en-US" altLang="en-US" sz="4400" dirty="0">
                <a:solidFill>
                  <a:srgbClr val="800000"/>
                </a:solidFill>
              </a:rPr>
              <a:t>Zone of stasis</a:t>
            </a:r>
          </a:p>
        </p:txBody>
      </p:sp>
      <p:sp>
        <p:nvSpPr>
          <p:cNvPr id="15368" name="AutoShape 8">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7"/>
                                        </p:tgtEl>
                                        <p:attrNameLst>
                                          <p:attrName>style.visibility</p:attrName>
                                        </p:attrNameLst>
                                      </p:cBhvr>
                                      <p:to>
                                        <p:strVal val="visible"/>
                                      </p:to>
                                    </p:set>
                                    <p:animEffect transition="in" filter="fade">
                                      <p:cBhvr>
                                        <p:cTn id="7" dur="2000"/>
                                        <p:tgtEl>
                                          <p:spTgt spid="15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7"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8" name="Rectangle 4"/>
          <p:cNvSpPr>
            <a:spLocks noGrp="1" noChangeArrowheads="1"/>
          </p:cNvSpPr>
          <p:nvPr>
            <p:ph type="title"/>
          </p:nvPr>
        </p:nvSpPr>
        <p:spPr/>
        <p:txBody>
          <a:bodyPr/>
          <a:lstStyle/>
          <a:p>
            <a:r>
              <a:rPr lang="en-US" altLang="en-US" sz="4000" dirty="0"/>
              <a:t>These are the degrees of frostbite injury and what they mean.</a:t>
            </a:r>
          </a:p>
        </p:txBody>
      </p:sp>
      <p:sp>
        <p:nvSpPr>
          <p:cNvPr id="21510" name="AutoShape 6">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 name="Picture 1"/>
          <p:cNvPicPr>
            <a:picLocks noChangeAspect="1"/>
          </p:cNvPicPr>
          <p:nvPr/>
        </p:nvPicPr>
        <p:blipFill>
          <a:blip r:embed="rId2"/>
          <a:stretch>
            <a:fillRect/>
          </a:stretch>
        </p:blipFill>
        <p:spPr>
          <a:xfrm>
            <a:off x="1" y="2010275"/>
            <a:ext cx="9144000" cy="357264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Grp="1" noChangeArrowheads="1"/>
          </p:cNvSpPr>
          <p:nvPr>
            <p:ph type="title"/>
          </p:nvPr>
        </p:nvSpPr>
        <p:spPr>
          <a:xfrm>
            <a:off x="990600" y="304800"/>
            <a:ext cx="7010400" cy="1905000"/>
          </a:xfrm>
        </p:spPr>
        <p:txBody>
          <a:bodyPr/>
          <a:lstStyle/>
          <a:p>
            <a:r>
              <a:rPr lang="en-US" altLang="en-US" dirty="0"/>
              <a:t>These are all of the appropriate frostbite treatment steps in the ED</a:t>
            </a:r>
          </a:p>
        </p:txBody>
      </p:sp>
      <p:sp>
        <p:nvSpPr>
          <p:cNvPr id="23558" name="Rectangle 6"/>
          <p:cNvSpPr>
            <a:spLocks noGrp="1" noChangeArrowheads="1"/>
          </p:cNvSpPr>
          <p:nvPr>
            <p:ph type="body" sz="half" idx="1"/>
          </p:nvPr>
        </p:nvSpPr>
        <p:spPr>
          <a:xfrm>
            <a:off x="1219200" y="2438400"/>
            <a:ext cx="6705600" cy="990600"/>
          </a:xfrm>
        </p:spPr>
        <p:txBody>
          <a:bodyPr/>
          <a:lstStyle/>
          <a:p>
            <a:pPr algn="ctr">
              <a:lnSpc>
                <a:spcPct val="80000"/>
              </a:lnSpc>
              <a:buFontTx/>
              <a:buNone/>
            </a:pPr>
            <a:r>
              <a:rPr lang="en-US" altLang="en-US" sz="2800" b="1" dirty="0">
                <a:solidFill>
                  <a:srgbClr val="FF0000"/>
                </a:solidFill>
              </a:rPr>
              <a:t>Rapid </a:t>
            </a:r>
            <a:r>
              <a:rPr lang="en-US" altLang="en-US" sz="2800" b="1" dirty="0" err="1">
                <a:solidFill>
                  <a:srgbClr val="FF0000"/>
                </a:solidFill>
              </a:rPr>
              <a:t>rewardming</a:t>
            </a:r>
            <a:r>
              <a:rPr lang="en-US" altLang="en-US" sz="2800" b="1" dirty="0">
                <a:solidFill>
                  <a:srgbClr val="FF0000"/>
                </a:solidFill>
              </a:rPr>
              <a:t> in hot water (100 </a:t>
            </a:r>
            <a:r>
              <a:rPr lang="en-US" altLang="en-US" sz="2800" b="1" dirty="0" err="1">
                <a:solidFill>
                  <a:srgbClr val="FF0000"/>
                </a:solidFill>
              </a:rPr>
              <a:t>deg</a:t>
            </a:r>
            <a:r>
              <a:rPr lang="en-US" altLang="en-US" sz="2800" b="1" dirty="0">
                <a:solidFill>
                  <a:srgbClr val="FF0000"/>
                </a:solidFill>
              </a:rPr>
              <a:t>)</a:t>
            </a:r>
          </a:p>
          <a:p>
            <a:pPr algn="ctr">
              <a:lnSpc>
                <a:spcPct val="80000"/>
              </a:lnSpc>
              <a:buFontTx/>
              <a:buNone/>
            </a:pPr>
            <a:r>
              <a:rPr lang="en-US" altLang="en-US" sz="2800" b="1" dirty="0">
                <a:solidFill>
                  <a:srgbClr val="FF0000"/>
                </a:solidFill>
              </a:rPr>
              <a:t>Clear blisters?</a:t>
            </a:r>
          </a:p>
          <a:p>
            <a:pPr algn="ctr">
              <a:lnSpc>
                <a:spcPct val="80000"/>
              </a:lnSpc>
              <a:buFontTx/>
              <a:buNone/>
            </a:pPr>
            <a:r>
              <a:rPr lang="en-US" altLang="en-US" sz="2800" b="1" dirty="0" err="1">
                <a:solidFill>
                  <a:srgbClr val="FF0000"/>
                </a:solidFill>
              </a:rPr>
              <a:t>Ppx</a:t>
            </a:r>
            <a:r>
              <a:rPr lang="en-US" altLang="en-US" sz="2800" b="1" dirty="0">
                <a:solidFill>
                  <a:srgbClr val="FF0000"/>
                </a:solidFill>
              </a:rPr>
              <a:t> </a:t>
            </a:r>
            <a:r>
              <a:rPr lang="en-US" altLang="en-US" sz="2800" b="1" dirty="0" err="1">
                <a:solidFill>
                  <a:srgbClr val="FF0000"/>
                </a:solidFill>
              </a:rPr>
              <a:t>abx</a:t>
            </a:r>
            <a:r>
              <a:rPr lang="en-US" altLang="en-US" sz="2800" b="1" dirty="0">
                <a:solidFill>
                  <a:srgbClr val="FF0000"/>
                </a:solidFill>
              </a:rPr>
              <a:t>?</a:t>
            </a:r>
          </a:p>
          <a:p>
            <a:pPr algn="ctr">
              <a:lnSpc>
                <a:spcPct val="80000"/>
              </a:lnSpc>
              <a:buFontTx/>
              <a:buNone/>
            </a:pPr>
            <a:r>
              <a:rPr lang="en-US" altLang="en-US" sz="2800" b="1" dirty="0">
                <a:solidFill>
                  <a:srgbClr val="FF0000"/>
                </a:solidFill>
              </a:rPr>
              <a:t>Aloe </a:t>
            </a:r>
            <a:r>
              <a:rPr lang="en-US" altLang="en-US" sz="2800" b="1" dirty="0" err="1">
                <a:solidFill>
                  <a:srgbClr val="FF0000"/>
                </a:solidFill>
              </a:rPr>
              <a:t>vera</a:t>
            </a:r>
            <a:r>
              <a:rPr lang="en-US" altLang="en-US" sz="2800" b="1" dirty="0">
                <a:solidFill>
                  <a:srgbClr val="FF0000"/>
                </a:solidFill>
              </a:rPr>
              <a:t> topical cream q6hours</a:t>
            </a:r>
          </a:p>
          <a:p>
            <a:pPr algn="ctr">
              <a:lnSpc>
                <a:spcPct val="80000"/>
              </a:lnSpc>
              <a:buFontTx/>
              <a:buNone/>
            </a:pPr>
            <a:r>
              <a:rPr lang="en-US" altLang="en-US" sz="2800" b="1" dirty="0">
                <a:solidFill>
                  <a:srgbClr val="FF0000"/>
                </a:solidFill>
              </a:rPr>
              <a:t>Dry gauze</a:t>
            </a:r>
          </a:p>
          <a:p>
            <a:pPr algn="ctr">
              <a:lnSpc>
                <a:spcPct val="80000"/>
              </a:lnSpc>
              <a:buFontTx/>
              <a:buNone/>
            </a:pPr>
            <a:r>
              <a:rPr lang="en-US" altLang="en-US" sz="2800" b="1" dirty="0">
                <a:solidFill>
                  <a:srgbClr val="FF0000"/>
                </a:solidFill>
              </a:rPr>
              <a:t>Thrombolysis?</a:t>
            </a:r>
            <a:br>
              <a:rPr lang="en-US" altLang="en-US" sz="2800" b="1" dirty="0">
                <a:solidFill>
                  <a:srgbClr val="FF0000"/>
                </a:solidFill>
              </a:rPr>
            </a:br>
            <a:r>
              <a:rPr lang="en-US" altLang="en-US" sz="2800" b="1" dirty="0">
                <a:solidFill>
                  <a:srgbClr val="FF0000"/>
                </a:solidFill>
              </a:rPr>
              <a:t>NSAIDS</a:t>
            </a:r>
          </a:p>
          <a:p>
            <a:pPr algn="ctr">
              <a:lnSpc>
                <a:spcPct val="80000"/>
              </a:lnSpc>
              <a:buFontTx/>
              <a:buNone/>
            </a:pPr>
            <a:r>
              <a:rPr lang="en-US" altLang="en-US" sz="2800" b="1" dirty="0" err="1">
                <a:solidFill>
                  <a:srgbClr val="FF0000"/>
                </a:solidFill>
              </a:rPr>
              <a:t>Methimazole</a:t>
            </a:r>
            <a:r>
              <a:rPr lang="en-US" altLang="en-US" sz="2800" b="1" dirty="0">
                <a:solidFill>
                  <a:srgbClr val="FF0000"/>
                </a:solidFill>
              </a:rPr>
              <a:t>?</a:t>
            </a:r>
          </a:p>
          <a:p>
            <a:pPr algn="ctr">
              <a:lnSpc>
                <a:spcPct val="80000"/>
              </a:lnSpc>
              <a:buFontTx/>
              <a:buNone/>
            </a:pPr>
            <a:r>
              <a:rPr lang="en-US" altLang="en-US" sz="2800" b="1" dirty="0">
                <a:solidFill>
                  <a:srgbClr val="FF0000"/>
                </a:solidFill>
              </a:rPr>
              <a:t>Steroids?</a:t>
            </a:r>
          </a:p>
          <a:p>
            <a:pPr algn="ctr">
              <a:lnSpc>
                <a:spcPct val="80000"/>
              </a:lnSpc>
              <a:buFontTx/>
              <a:buNone/>
            </a:pPr>
            <a:endParaRPr lang="en-US" altLang="en-US" sz="1400" dirty="0"/>
          </a:p>
        </p:txBody>
      </p:sp>
      <p:sp>
        <p:nvSpPr>
          <p:cNvPr id="23559" name="AutoShape 7">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558">
                                            <p:txEl>
                                              <p:pRg st="0" end="0"/>
                                            </p:txEl>
                                          </p:spTgt>
                                        </p:tgtEl>
                                        <p:attrNameLst>
                                          <p:attrName>style.visibility</p:attrName>
                                        </p:attrNameLst>
                                      </p:cBhvr>
                                      <p:to>
                                        <p:strVal val="visible"/>
                                      </p:to>
                                    </p:set>
                                    <p:animEffect transition="in" filter="fade">
                                      <p:cBhvr>
                                        <p:cTn id="7" dur="2000"/>
                                        <p:tgtEl>
                                          <p:spTgt spid="235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558">
                                            <p:txEl>
                                              <p:pRg st="1" end="1"/>
                                            </p:txEl>
                                          </p:spTgt>
                                        </p:tgtEl>
                                        <p:attrNameLst>
                                          <p:attrName>style.visibility</p:attrName>
                                        </p:attrNameLst>
                                      </p:cBhvr>
                                      <p:to>
                                        <p:strVal val="visible"/>
                                      </p:to>
                                    </p:set>
                                    <p:animEffect transition="in" filter="fade">
                                      <p:cBhvr>
                                        <p:cTn id="12" dur="2000"/>
                                        <p:tgtEl>
                                          <p:spTgt spid="235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558">
                                            <p:txEl>
                                              <p:pRg st="2" end="2"/>
                                            </p:txEl>
                                          </p:spTgt>
                                        </p:tgtEl>
                                        <p:attrNameLst>
                                          <p:attrName>style.visibility</p:attrName>
                                        </p:attrNameLst>
                                      </p:cBhvr>
                                      <p:to>
                                        <p:strVal val="visible"/>
                                      </p:to>
                                    </p:set>
                                    <p:animEffect transition="in" filter="fade">
                                      <p:cBhvr>
                                        <p:cTn id="17" dur="2000"/>
                                        <p:tgtEl>
                                          <p:spTgt spid="235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558">
                                            <p:txEl>
                                              <p:pRg st="3" end="3"/>
                                            </p:txEl>
                                          </p:spTgt>
                                        </p:tgtEl>
                                        <p:attrNameLst>
                                          <p:attrName>style.visibility</p:attrName>
                                        </p:attrNameLst>
                                      </p:cBhvr>
                                      <p:to>
                                        <p:strVal val="visible"/>
                                      </p:to>
                                    </p:set>
                                    <p:animEffect transition="in" filter="fade">
                                      <p:cBhvr>
                                        <p:cTn id="22" dur="2000"/>
                                        <p:tgtEl>
                                          <p:spTgt spid="235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558">
                                            <p:txEl>
                                              <p:pRg st="4" end="4"/>
                                            </p:txEl>
                                          </p:spTgt>
                                        </p:tgtEl>
                                        <p:attrNameLst>
                                          <p:attrName>style.visibility</p:attrName>
                                        </p:attrNameLst>
                                      </p:cBhvr>
                                      <p:to>
                                        <p:strVal val="visible"/>
                                      </p:to>
                                    </p:set>
                                    <p:animEffect transition="in" filter="fade">
                                      <p:cBhvr>
                                        <p:cTn id="27" dur="2000"/>
                                        <p:tgtEl>
                                          <p:spTgt spid="235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3558">
                                            <p:txEl>
                                              <p:pRg st="5" end="5"/>
                                            </p:txEl>
                                          </p:spTgt>
                                        </p:tgtEl>
                                        <p:attrNameLst>
                                          <p:attrName>style.visibility</p:attrName>
                                        </p:attrNameLst>
                                      </p:cBhvr>
                                      <p:to>
                                        <p:strVal val="visible"/>
                                      </p:to>
                                    </p:set>
                                    <p:animEffect transition="in" filter="fade">
                                      <p:cBhvr>
                                        <p:cTn id="32" dur="2000"/>
                                        <p:tgtEl>
                                          <p:spTgt spid="2355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3558">
                                            <p:txEl>
                                              <p:pRg st="6" end="6"/>
                                            </p:txEl>
                                          </p:spTgt>
                                        </p:tgtEl>
                                        <p:attrNameLst>
                                          <p:attrName>style.visibility</p:attrName>
                                        </p:attrNameLst>
                                      </p:cBhvr>
                                      <p:to>
                                        <p:strVal val="visible"/>
                                      </p:to>
                                    </p:set>
                                    <p:animEffect transition="in" filter="fade">
                                      <p:cBhvr>
                                        <p:cTn id="37" dur="2000"/>
                                        <p:tgtEl>
                                          <p:spTgt spid="2355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3558">
                                            <p:txEl>
                                              <p:pRg st="7" end="7"/>
                                            </p:txEl>
                                          </p:spTgt>
                                        </p:tgtEl>
                                        <p:attrNameLst>
                                          <p:attrName>style.visibility</p:attrName>
                                        </p:attrNameLst>
                                      </p:cBhvr>
                                      <p:to>
                                        <p:strVal val="visible"/>
                                      </p:to>
                                    </p:set>
                                    <p:animEffect transition="in" filter="fade">
                                      <p:cBhvr>
                                        <p:cTn id="42" dur="2000"/>
                                        <p:tgtEl>
                                          <p:spTgt spid="235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8"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1" name="Text Box 7"/>
          <p:cNvSpPr txBox="1">
            <a:spLocks noChangeArrowheads="1"/>
          </p:cNvSpPr>
          <p:nvPr/>
        </p:nvSpPr>
        <p:spPr bwMode="auto">
          <a:xfrm>
            <a:off x="838200" y="685800"/>
            <a:ext cx="7162800"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dirty="0"/>
              <a:t>These are risk factors for hypothermia</a:t>
            </a:r>
          </a:p>
        </p:txBody>
      </p:sp>
      <p:sp>
        <p:nvSpPr>
          <p:cNvPr id="26633" name="AutoShape 9">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5" name="Text Box 11"/>
          <p:cNvSpPr txBox="1">
            <a:spLocks noChangeArrowheads="1"/>
          </p:cNvSpPr>
          <p:nvPr/>
        </p:nvSpPr>
        <p:spPr bwMode="auto">
          <a:xfrm>
            <a:off x="609600" y="3200400"/>
            <a:ext cx="7848600"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buFontTx/>
              <a:buChar char="•"/>
            </a:pPr>
            <a:r>
              <a:rPr lang="en-US" altLang="en-US" sz="2000" b="1" dirty="0">
                <a:solidFill>
                  <a:srgbClr val="800000"/>
                </a:solidFill>
              </a:rPr>
              <a:t>Burns</a:t>
            </a:r>
          </a:p>
          <a:p>
            <a:pPr>
              <a:buFontTx/>
              <a:buChar char="•"/>
            </a:pPr>
            <a:r>
              <a:rPr lang="en-US" altLang="en-US" sz="2000" b="1" dirty="0">
                <a:solidFill>
                  <a:srgbClr val="800000"/>
                </a:solidFill>
              </a:rPr>
              <a:t>Iatrogenic</a:t>
            </a:r>
          </a:p>
          <a:p>
            <a:pPr>
              <a:buFontTx/>
              <a:buChar char="•"/>
            </a:pPr>
            <a:r>
              <a:rPr lang="en-US" altLang="en-US" sz="2000" b="1" dirty="0">
                <a:solidFill>
                  <a:srgbClr val="800000"/>
                </a:solidFill>
              </a:rPr>
              <a:t>Impaired shivering</a:t>
            </a:r>
          </a:p>
          <a:p>
            <a:pPr>
              <a:buFontTx/>
              <a:buChar char="•"/>
            </a:pPr>
            <a:r>
              <a:rPr lang="en-US" altLang="en-US" sz="2000" b="1" dirty="0">
                <a:solidFill>
                  <a:srgbClr val="800000"/>
                </a:solidFill>
              </a:rPr>
              <a:t>Young</a:t>
            </a:r>
          </a:p>
          <a:p>
            <a:pPr>
              <a:buFontTx/>
              <a:buChar char="•"/>
            </a:pPr>
            <a:r>
              <a:rPr lang="en-US" altLang="en-US" sz="2000" b="1" dirty="0">
                <a:solidFill>
                  <a:srgbClr val="800000"/>
                </a:solidFill>
              </a:rPr>
              <a:t>Old</a:t>
            </a:r>
          </a:p>
          <a:p>
            <a:pPr>
              <a:buFontTx/>
              <a:buChar char="•"/>
            </a:pPr>
            <a:r>
              <a:rPr lang="en-US" altLang="en-US" sz="2000" b="1" dirty="0">
                <a:solidFill>
                  <a:srgbClr val="800000"/>
                </a:solidFill>
              </a:rPr>
              <a:t>Malnourished</a:t>
            </a:r>
          </a:p>
          <a:p>
            <a:pPr>
              <a:buFontTx/>
              <a:buChar char="•"/>
            </a:pPr>
            <a:r>
              <a:rPr lang="en-US" altLang="en-US" sz="2000" b="1" dirty="0">
                <a:solidFill>
                  <a:srgbClr val="800000"/>
                </a:solidFill>
              </a:rPr>
              <a:t>Medications (</a:t>
            </a:r>
            <a:r>
              <a:rPr lang="en-US" altLang="en-US" sz="2000" b="1" dirty="0" err="1">
                <a:solidFill>
                  <a:srgbClr val="800000"/>
                </a:solidFill>
              </a:rPr>
              <a:t>etoh</a:t>
            </a:r>
            <a:r>
              <a:rPr lang="en-US" altLang="en-US" sz="2000" b="1" dirty="0">
                <a:solidFill>
                  <a:srgbClr val="800000"/>
                </a:solidFill>
              </a:rPr>
              <a:t>, beta blockers, sedatives, vasodilators)</a:t>
            </a:r>
          </a:p>
          <a:p>
            <a:pPr>
              <a:buFontTx/>
              <a:buChar char="•"/>
            </a:pPr>
            <a:r>
              <a:rPr lang="en-US" altLang="en-US" sz="2000" b="1" dirty="0">
                <a:solidFill>
                  <a:srgbClr val="800000"/>
                </a:solidFill>
              </a:rPr>
              <a:t>Metabolic disorders</a:t>
            </a:r>
          </a:p>
          <a:p>
            <a:pPr>
              <a:buFontTx/>
              <a:buChar char="•"/>
            </a:pPr>
            <a:r>
              <a:rPr lang="en-US" altLang="en-US" sz="2000" b="1" dirty="0">
                <a:solidFill>
                  <a:srgbClr val="800000"/>
                </a:solidFill>
              </a:rPr>
              <a:t>Sepsis</a:t>
            </a:r>
          </a:p>
          <a:p>
            <a:pPr>
              <a:buFontTx/>
              <a:buChar char="•"/>
            </a:pPr>
            <a:r>
              <a:rPr lang="en-US" altLang="en-US" sz="2000" b="1" dirty="0">
                <a:solidFill>
                  <a:srgbClr val="800000"/>
                </a:solidFill>
              </a:rPr>
              <a:t>Shock</a:t>
            </a:r>
          </a:p>
          <a:p>
            <a:pPr>
              <a:buFontTx/>
              <a:buChar char="•"/>
            </a:pPr>
            <a:r>
              <a:rPr lang="en-US" altLang="en-US" sz="2000" b="1" dirty="0">
                <a:solidFill>
                  <a:srgbClr val="800000"/>
                </a:solidFill>
              </a:rPr>
              <a:t>Trauma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6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63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63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63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63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63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63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663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663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a:xfrm>
            <a:off x="609600" y="838200"/>
            <a:ext cx="7772400" cy="1143000"/>
          </a:xfrm>
        </p:spPr>
        <p:txBody>
          <a:bodyPr anchor="ctr"/>
          <a:lstStyle/>
          <a:p>
            <a:r>
              <a:rPr lang="en-US" altLang="en-US" sz="4400" b="1" dirty="0"/>
              <a:t>These are the stages and temperatures of hypothermia.</a:t>
            </a:r>
          </a:p>
        </p:txBody>
      </p:sp>
      <p:sp>
        <p:nvSpPr>
          <p:cNvPr id="58371" name="Rectangle 3"/>
          <p:cNvSpPr>
            <a:spLocks noGrp="1" noChangeArrowheads="1"/>
          </p:cNvSpPr>
          <p:nvPr>
            <p:ph type="subTitle" idx="1"/>
          </p:nvPr>
        </p:nvSpPr>
        <p:spPr>
          <a:xfrm>
            <a:off x="1371600" y="3886200"/>
            <a:ext cx="6400800" cy="1752600"/>
          </a:xfrm>
        </p:spPr>
        <p:txBody>
          <a:bodyPr/>
          <a:lstStyle/>
          <a:p>
            <a:r>
              <a:rPr lang="en-US" altLang="en-US" sz="2000"/>
              <a:t>     </a:t>
            </a:r>
            <a:endParaRPr lang="en-US" altLang="en-US" sz="1600">
              <a:solidFill>
                <a:srgbClr val="000000"/>
              </a:solidFill>
            </a:endParaRPr>
          </a:p>
          <a:p>
            <a:endParaRPr lang="en-US" altLang="en-US" sz="3200"/>
          </a:p>
        </p:txBody>
      </p:sp>
      <p:sp>
        <p:nvSpPr>
          <p:cNvPr id="58372" name="AutoShape 4">
            <a:hlinkClick r:id="" action="ppaction://hlinkshowjump?jump=firstslide" highlightClick="1"/>
          </p:cNvPr>
          <p:cNvSpPr>
            <a:spLocks noChangeArrowheads="1"/>
          </p:cNvSpPr>
          <p:nvPr/>
        </p:nvSpPr>
        <p:spPr bwMode="auto">
          <a:xfrm>
            <a:off x="8101013" y="5811838"/>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73" name="Rectangle 5"/>
          <p:cNvSpPr>
            <a:spLocks noChangeArrowheads="1"/>
          </p:cNvSpPr>
          <p:nvPr/>
        </p:nvSpPr>
        <p:spPr bwMode="auto">
          <a:xfrm>
            <a:off x="1828800" y="2667000"/>
            <a:ext cx="5638800"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4000" b="1" dirty="0">
                <a:solidFill>
                  <a:srgbClr val="800000"/>
                </a:solidFill>
              </a:rPr>
              <a:t>Stage 1 – 35-32</a:t>
            </a:r>
          </a:p>
          <a:p>
            <a:pPr algn="ctr"/>
            <a:r>
              <a:rPr lang="en-US" altLang="en-US" sz="4000" b="1" dirty="0">
                <a:solidFill>
                  <a:srgbClr val="800000"/>
                </a:solidFill>
              </a:rPr>
              <a:t>Stage 2 – 32 – 28</a:t>
            </a:r>
          </a:p>
          <a:p>
            <a:pPr algn="ctr"/>
            <a:r>
              <a:rPr lang="en-US" altLang="en-US" sz="4000" b="1" dirty="0">
                <a:solidFill>
                  <a:srgbClr val="800000"/>
                </a:solidFill>
              </a:rPr>
              <a:t>Stage 3 - &lt; 28</a:t>
            </a:r>
          </a:p>
          <a:p>
            <a:pPr algn="ctr"/>
            <a:r>
              <a:rPr lang="en-US" altLang="en-US" sz="4000" b="1" dirty="0">
                <a:solidFill>
                  <a:srgbClr val="800000"/>
                </a:solidFill>
              </a:rPr>
              <a:t>Stage 4 – cardiac arrest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83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3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83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83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6" name="Rectangle 4"/>
          <p:cNvSpPr>
            <a:spLocks noGrp="1" noChangeArrowheads="1"/>
          </p:cNvSpPr>
          <p:nvPr>
            <p:ph type="ctrTitle"/>
          </p:nvPr>
        </p:nvSpPr>
        <p:spPr>
          <a:xfrm>
            <a:off x="797560" y="949960"/>
            <a:ext cx="7315200" cy="1066800"/>
          </a:xfrm>
        </p:spPr>
        <p:txBody>
          <a:bodyPr anchor="ctr"/>
          <a:lstStyle/>
          <a:p>
            <a:r>
              <a:rPr lang="en-US" altLang="en-US" sz="4000" b="1" dirty="0"/>
              <a:t>These are the treatments for a patient in moderate hypothermia with a temperature of 30.</a:t>
            </a:r>
            <a:endParaRPr lang="en-US" altLang="en-US" sz="4800" b="1" dirty="0"/>
          </a:p>
        </p:txBody>
      </p:sp>
      <p:sp>
        <p:nvSpPr>
          <p:cNvPr id="28680" name="AutoShape 8">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1" name="Text Box 9"/>
          <p:cNvSpPr txBox="1">
            <a:spLocks noChangeArrowheads="1"/>
          </p:cNvSpPr>
          <p:nvPr/>
        </p:nvSpPr>
        <p:spPr bwMode="auto">
          <a:xfrm>
            <a:off x="797560" y="3352800"/>
            <a:ext cx="7696200" cy="2092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dirty="0">
                <a:solidFill>
                  <a:srgbClr val="800000"/>
                </a:solidFill>
              </a:rPr>
              <a:t>Active external warming, minimally invasive rewarming (warm environment, heating packs, hot air, warmed fluids, warm blankets)</a:t>
            </a:r>
          </a:p>
          <a:p>
            <a:pPr>
              <a:spcBef>
                <a:spcPct val="50000"/>
              </a:spcBef>
            </a:pPr>
            <a:r>
              <a:rPr lang="en-US" altLang="en-US" sz="2000" dirty="0">
                <a:solidFill>
                  <a:srgbClr val="800000"/>
                </a:solidFill>
              </a:rPr>
              <a:t>Full body insulation, immobilization</a:t>
            </a:r>
          </a:p>
          <a:p>
            <a:pPr>
              <a:spcBef>
                <a:spcPct val="50000"/>
              </a:spcBef>
            </a:pPr>
            <a:r>
              <a:rPr lang="en-US" altLang="en-US" sz="2000" dirty="0">
                <a:solidFill>
                  <a:srgbClr val="800000"/>
                </a:solidFill>
              </a:rPr>
              <a:t>Minimal, cautious movements</a:t>
            </a:r>
          </a:p>
          <a:p>
            <a:pPr>
              <a:spcBef>
                <a:spcPct val="50000"/>
              </a:spcBef>
            </a:pPr>
            <a:r>
              <a:rPr lang="en-US" altLang="en-US" sz="2000" dirty="0">
                <a:solidFill>
                  <a:srgbClr val="800000"/>
                </a:solidFill>
              </a:rPr>
              <a:t>Core temperature monitoring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8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68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68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68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1"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sz="3600" b="1" dirty="0"/>
              <a:t>These are the indications for ECMO or CPB in hypothermia.</a:t>
            </a:r>
          </a:p>
        </p:txBody>
      </p:sp>
      <p:sp>
        <p:nvSpPr>
          <p:cNvPr id="37892" name="AutoShape 4">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Content Placeholder 1"/>
          <p:cNvSpPr>
            <a:spLocks noGrp="1"/>
          </p:cNvSpPr>
          <p:nvPr>
            <p:ph idx="1"/>
          </p:nvPr>
        </p:nvSpPr>
        <p:spPr/>
        <p:txBody>
          <a:bodyPr/>
          <a:lstStyle/>
          <a:p>
            <a:r>
              <a:rPr lang="en-US" dirty="0"/>
              <a:t>Cardiac arrest</a:t>
            </a:r>
          </a:p>
          <a:p>
            <a:r>
              <a:rPr lang="en-US" dirty="0"/>
              <a:t>Hemodynamic instability refractory to medical management</a:t>
            </a:r>
          </a:p>
          <a:p>
            <a:r>
              <a:rPr lang="en-US" dirty="0"/>
              <a:t>Co-morbid patients who are unlikely to tolerate the low cardiac output associated with severe hypothermia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4" name="Rectangle 4"/>
          <p:cNvSpPr>
            <a:spLocks noGrp="1" noChangeArrowheads="1"/>
          </p:cNvSpPr>
          <p:nvPr>
            <p:ph type="ctrTitle"/>
          </p:nvPr>
        </p:nvSpPr>
        <p:spPr>
          <a:xfrm>
            <a:off x="685800" y="457200"/>
            <a:ext cx="7924800" cy="3048000"/>
          </a:xfrm>
        </p:spPr>
        <p:txBody>
          <a:bodyPr anchor="ctr"/>
          <a:lstStyle/>
          <a:p>
            <a:pPr algn="l"/>
            <a:r>
              <a:rPr lang="en-US" altLang="en-US" sz="4000" dirty="0"/>
              <a:t>If ECMO/CPB unavailable for hypothermia, these measures may save an arrested patient’s life.</a:t>
            </a:r>
          </a:p>
        </p:txBody>
      </p:sp>
      <p:sp>
        <p:nvSpPr>
          <p:cNvPr id="40965" name="Rectangle 5"/>
          <p:cNvSpPr>
            <a:spLocks noGrp="1" noChangeArrowheads="1"/>
          </p:cNvSpPr>
          <p:nvPr>
            <p:ph type="subTitle" idx="1"/>
          </p:nvPr>
        </p:nvSpPr>
        <p:spPr>
          <a:xfrm>
            <a:off x="1143000" y="3352800"/>
            <a:ext cx="6705600" cy="2743200"/>
          </a:xfrm>
        </p:spPr>
        <p:txBody>
          <a:bodyPr/>
          <a:lstStyle/>
          <a:p>
            <a:r>
              <a:rPr lang="en-US" altLang="en-US" sz="3200" b="1" dirty="0">
                <a:solidFill>
                  <a:srgbClr val="800000"/>
                </a:solidFill>
              </a:rPr>
              <a:t>Thoracic Lavage</a:t>
            </a:r>
          </a:p>
          <a:p>
            <a:r>
              <a:rPr lang="en-US" altLang="en-US" sz="3200" b="1" dirty="0">
                <a:solidFill>
                  <a:srgbClr val="800000"/>
                </a:solidFill>
                <a:sym typeface="Wingdings" panose="05000000000000000000" pitchFamily="2" charset="2"/>
              </a:rPr>
              <a:t>Bladder Lavage</a:t>
            </a:r>
          </a:p>
          <a:p>
            <a:r>
              <a:rPr lang="en-US" altLang="en-US" sz="3200" b="1" dirty="0">
                <a:solidFill>
                  <a:srgbClr val="800000"/>
                </a:solidFill>
                <a:sym typeface="Wingdings" panose="05000000000000000000" pitchFamily="2" charset="2"/>
              </a:rPr>
              <a:t>Peritoneal Lavage</a:t>
            </a:r>
          </a:p>
          <a:p>
            <a:r>
              <a:rPr lang="en-US" altLang="en-US" sz="3200" b="1" dirty="0">
                <a:solidFill>
                  <a:srgbClr val="800000"/>
                </a:solidFill>
                <a:sym typeface="Wingdings" panose="05000000000000000000" pitchFamily="2" charset="2"/>
              </a:rPr>
              <a:t>Gastric Lavage</a:t>
            </a:r>
          </a:p>
          <a:p>
            <a:r>
              <a:rPr lang="en-US" altLang="en-US" sz="3200" b="1" dirty="0">
                <a:solidFill>
                  <a:srgbClr val="800000"/>
                </a:solidFill>
                <a:sym typeface="Wingdings" panose="05000000000000000000" pitchFamily="2" charset="2"/>
              </a:rPr>
              <a:t>Rectal Lavage</a:t>
            </a:r>
          </a:p>
        </p:txBody>
      </p:sp>
      <p:sp>
        <p:nvSpPr>
          <p:cNvPr id="40966" name="AutoShape 6">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6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6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6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096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uiExpand="1"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Text Box 4"/>
          <p:cNvSpPr txBox="1">
            <a:spLocks noChangeArrowheads="1"/>
          </p:cNvSpPr>
          <p:nvPr/>
        </p:nvSpPr>
        <p:spPr bwMode="auto">
          <a:xfrm>
            <a:off x="1143000" y="304800"/>
            <a:ext cx="70866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200" b="1" dirty="0"/>
              <a:t>If your hypothermic patient is in cardiac arrest, this is the most appropriate management.</a:t>
            </a:r>
            <a:endParaRPr lang="en-US" altLang="en-US" dirty="0"/>
          </a:p>
        </p:txBody>
      </p:sp>
      <p:sp>
        <p:nvSpPr>
          <p:cNvPr id="67589" name="Text Box 5"/>
          <p:cNvSpPr txBox="1">
            <a:spLocks noChangeArrowheads="1"/>
          </p:cNvSpPr>
          <p:nvPr/>
        </p:nvSpPr>
        <p:spPr bwMode="auto">
          <a:xfrm>
            <a:off x="1028700" y="1951355"/>
            <a:ext cx="7315200"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dirty="0">
                <a:solidFill>
                  <a:srgbClr val="800000"/>
                </a:solidFill>
              </a:rPr>
              <a:t>Rewarming</a:t>
            </a:r>
          </a:p>
          <a:p>
            <a:pPr algn="ctr">
              <a:spcBef>
                <a:spcPct val="50000"/>
              </a:spcBef>
            </a:pPr>
            <a:r>
              <a:rPr lang="en-US" altLang="en-US" sz="2800" dirty="0">
                <a:solidFill>
                  <a:srgbClr val="800000"/>
                </a:solidFill>
              </a:rPr>
              <a:t>CPR</a:t>
            </a:r>
          </a:p>
          <a:p>
            <a:pPr algn="ctr">
              <a:spcBef>
                <a:spcPct val="50000"/>
              </a:spcBef>
            </a:pPr>
            <a:r>
              <a:rPr lang="en-US" altLang="en-US" sz="2800" dirty="0">
                <a:solidFill>
                  <a:srgbClr val="800000"/>
                </a:solidFill>
              </a:rPr>
              <a:t>“May be reasonable to use vasopressors” (AHA)</a:t>
            </a:r>
          </a:p>
          <a:p>
            <a:pPr algn="ctr">
              <a:spcBef>
                <a:spcPct val="50000"/>
              </a:spcBef>
            </a:pPr>
            <a:r>
              <a:rPr lang="en-US" altLang="en-US" sz="2800" dirty="0">
                <a:solidFill>
                  <a:srgbClr val="800000"/>
                </a:solidFill>
              </a:rPr>
              <a:t>Up to 3 </a:t>
            </a:r>
            <a:r>
              <a:rPr lang="en-US" altLang="en-US" sz="2800" dirty="0" err="1">
                <a:solidFill>
                  <a:srgbClr val="800000"/>
                </a:solidFill>
              </a:rPr>
              <a:t>defib</a:t>
            </a:r>
            <a:r>
              <a:rPr lang="en-US" altLang="en-US" sz="2800" dirty="0">
                <a:solidFill>
                  <a:srgbClr val="800000"/>
                </a:solidFill>
              </a:rPr>
              <a:t> attempts, withhold epinephrine until core temp is &gt; 30, double the frequency of administration until temp &gt; 35 (ERC)</a:t>
            </a:r>
          </a:p>
          <a:p>
            <a:pPr algn="ctr">
              <a:spcBef>
                <a:spcPct val="50000"/>
              </a:spcBef>
            </a:pPr>
            <a:r>
              <a:rPr lang="en-US" altLang="en-US" sz="2800" dirty="0">
                <a:solidFill>
                  <a:srgbClr val="800000"/>
                </a:solidFill>
              </a:rPr>
              <a:t>CPR and up to 3 doses of epinephrine and defibrillation (</a:t>
            </a:r>
            <a:r>
              <a:rPr lang="en-US" altLang="en-US" sz="2800" dirty="0" err="1">
                <a:solidFill>
                  <a:srgbClr val="800000"/>
                </a:solidFill>
              </a:rPr>
              <a:t>Tintinalli’s</a:t>
            </a:r>
            <a:r>
              <a:rPr lang="en-US" altLang="en-US" sz="2800" dirty="0">
                <a:solidFill>
                  <a:srgbClr val="800000"/>
                </a:solidFill>
              </a:rPr>
              <a:t>)</a:t>
            </a:r>
            <a:endParaRPr lang="en-US" altLang="en-US" sz="2400" dirty="0">
              <a:solidFill>
                <a:srgbClr val="800000"/>
              </a:solidFill>
            </a:endParaRPr>
          </a:p>
        </p:txBody>
      </p:sp>
      <p:sp>
        <p:nvSpPr>
          <p:cNvPr id="67590" name="AutoShape 6">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7589"/>
                                        </p:tgtEl>
                                        <p:attrNameLst>
                                          <p:attrName>style.visibility</p:attrName>
                                        </p:attrNameLst>
                                      </p:cBhvr>
                                      <p:to>
                                        <p:strVal val="visible"/>
                                      </p:to>
                                    </p:set>
                                    <p:animEffect transition="in" filter="fade">
                                      <p:cBhvr>
                                        <p:cTn id="7" dur="2000"/>
                                        <p:tgtEl>
                                          <p:spTgt spid="67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AutoShape 5">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Text Box 6"/>
          <p:cNvSpPr txBox="1">
            <a:spLocks noChangeArrowheads="1"/>
          </p:cNvSpPr>
          <p:nvPr/>
        </p:nvSpPr>
        <p:spPr bwMode="auto">
          <a:xfrm>
            <a:off x="914400" y="533400"/>
            <a:ext cx="7315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dirty="0"/>
              <a:t>What is the definition of a “non-freezing” cold related injury and what are the types?</a:t>
            </a:r>
            <a:endParaRPr lang="en-US" altLang="en-US" sz="2400" baseline="30000" dirty="0"/>
          </a:p>
        </p:txBody>
      </p:sp>
      <p:sp>
        <p:nvSpPr>
          <p:cNvPr id="19" name="Text Box 7"/>
          <p:cNvSpPr txBox="1">
            <a:spLocks noChangeArrowheads="1"/>
          </p:cNvSpPr>
          <p:nvPr/>
        </p:nvSpPr>
        <p:spPr bwMode="auto">
          <a:xfrm>
            <a:off x="838200" y="3276600"/>
            <a:ext cx="67056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dirty="0">
                <a:solidFill>
                  <a:srgbClr val="800000"/>
                </a:solidFill>
              </a:rPr>
              <a:t>Exposure to wet conditions when temperatures are &gt; freezing</a:t>
            </a:r>
          </a:p>
          <a:p>
            <a:pPr>
              <a:spcBef>
                <a:spcPct val="50000"/>
              </a:spcBef>
            </a:pPr>
            <a:r>
              <a:rPr lang="en-US" altLang="en-US" sz="2800" b="1" dirty="0">
                <a:solidFill>
                  <a:srgbClr val="800000"/>
                </a:solidFill>
              </a:rPr>
              <a:t>Trench foot, chilblains/</a:t>
            </a:r>
            <a:r>
              <a:rPr lang="en-US" altLang="en-US" sz="2800" b="1" dirty="0" err="1">
                <a:solidFill>
                  <a:srgbClr val="800000"/>
                </a:solidFill>
              </a:rPr>
              <a:t>pernio</a:t>
            </a:r>
            <a:r>
              <a:rPr lang="en-US" altLang="en-US" sz="2800" b="1" dirty="0">
                <a:solidFill>
                  <a:srgbClr val="800000"/>
                </a:solidFill>
              </a:rPr>
              <a:t>, panniculitis, cold </a:t>
            </a:r>
            <a:r>
              <a:rPr lang="en-US" altLang="en-US" sz="2800" b="1" dirty="0" err="1">
                <a:solidFill>
                  <a:srgbClr val="800000"/>
                </a:solidFill>
              </a:rPr>
              <a:t>urticaria</a:t>
            </a:r>
            <a:endParaRPr lang="en-US" altLang="en-US" sz="2800" b="1" dirty="0">
              <a:solidFill>
                <a:srgbClr val="8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6" name="AutoShape 6">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0" name="Text Box 10"/>
          <p:cNvSpPr txBox="1">
            <a:spLocks noChangeArrowheads="1"/>
          </p:cNvSpPr>
          <p:nvPr/>
        </p:nvSpPr>
        <p:spPr bwMode="auto">
          <a:xfrm>
            <a:off x="1409700" y="1757241"/>
            <a:ext cx="63246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80000"/>
              </a:lnSpc>
              <a:spcBef>
                <a:spcPct val="20000"/>
              </a:spcBef>
            </a:pPr>
            <a:r>
              <a:rPr lang="en-US" altLang="en-US" sz="2400" b="1" dirty="0">
                <a:solidFill>
                  <a:srgbClr val="800000"/>
                </a:solidFill>
              </a:rPr>
              <a:t>Radiation – electromagnetic transfer from warm to cool</a:t>
            </a:r>
          </a:p>
          <a:p>
            <a:pPr algn="ctr">
              <a:lnSpc>
                <a:spcPct val="80000"/>
              </a:lnSpc>
              <a:spcBef>
                <a:spcPct val="20000"/>
              </a:spcBef>
            </a:pPr>
            <a:r>
              <a:rPr lang="en-US" altLang="en-US" sz="2400" b="1" dirty="0">
                <a:solidFill>
                  <a:srgbClr val="800000"/>
                </a:solidFill>
              </a:rPr>
              <a:t>Conduction – heat exchange between two surfaces</a:t>
            </a:r>
          </a:p>
          <a:p>
            <a:pPr algn="ctr">
              <a:lnSpc>
                <a:spcPct val="80000"/>
              </a:lnSpc>
              <a:spcBef>
                <a:spcPct val="20000"/>
              </a:spcBef>
            </a:pPr>
            <a:r>
              <a:rPr lang="en-US" altLang="en-US" sz="2400" b="1" dirty="0">
                <a:solidFill>
                  <a:srgbClr val="800000"/>
                </a:solidFill>
              </a:rPr>
              <a:t>Convection – heat transfer from air or liquid moving across an object</a:t>
            </a:r>
          </a:p>
          <a:p>
            <a:pPr algn="ctr">
              <a:lnSpc>
                <a:spcPct val="80000"/>
              </a:lnSpc>
              <a:spcBef>
                <a:spcPct val="20000"/>
              </a:spcBef>
            </a:pPr>
            <a:r>
              <a:rPr lang="en-US" altLang="en-US" sz="2400" b="1" dirty="0">
                <a:solidFill>
                  <a:srgbClr val="800000"/>
                </a:solidFill>
              </a:rPr>
              <a:t>Evaporation – heat loss by vaporization of water or sweat</a:t>
            </a:r>
          </a:p>
        </p:txBody>
      </p:sp>
      <p:sp>
        <p:nvSpPr>
          <p:cNvPr id="66571" name="Text Box 11"/>
          <p:cNvSpPr txBox="1">
            <a:spLocks noChangeArrowheads="1"/>
          </p:cNvSpPr>
          <p:nvPr/>
        </p:nvSpPr>
        <p:spPr bwMode="auto">
          <a:xfrm>
            <a:off x="316523" y="228600"/>
            <a:ext cx="851095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3600" b="1" dirty="0"/>
              <a:t>These are the methods for the body to dissipate heat and how they work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657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7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7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7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63" name="AutoShape 7">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4" name="Rectangle 8"/>
          <p:cNvSpPr>
            <a:spLocks noGrp="1" noChangeArrowheads="1"/>
          </p:cNvSpPr>
          <p:nvPr>
            <p:ph type="ctrTitle"/>
          </p:nvPr>
        </p:nvSpPr>
        <p:spPr>
          <a:xfrm>
            <a:off x="914400" y="762000"/>
            <a:ext cx="7239000" cy="1981200"/>
          </a:xfrm>
        </p:spPr>
        <p:txBody>
          <a:bodyPr anchor="ctr"/>
          <a:lstStyle/>
          <a:p>
            <a:r>
              <a:rPr lang="en-US" altLang="en-US" sz="3600" dirty="0"/>
              <a:t>These are the physiologic response to heat stress.</a:t>
            </a:r>
          </a:p>
        </p:txBody>
      </p:sp>
      <p:sp>
        <p:nvSpPr>
          <p:cNvPr id="45065" name="Rectangle 9"/>
          <p:cNvSpPr>
            <a:spLocks noGrp="1" noChangeArrowheads="1"/>
          </p:cNvSpPr>
          <p:nvPr>
            <p:ph type="subTitle" idx="1"/>
          </p:nvPr>
        </p:nvSpPr>
        <p:spPr>
          <a:xfrm>
            <a:off x="1219200" y="3657600"/>
            <a:ext cx="6400800" cy="1752600"/>
          </a:xfrm>
        </p:spPr>
        <p:txBody>
          <a:bodyPr/>
          <a:lstStyle/>
          <a:p>
            <a:pPr>
              <a:lnSpc>
                <a:spcPct val="80000"/>
              </a:lnSpc>
            </a:pPr>
            <a:endParaRPr lang="en-US" altLang="en-US"/>
          </a:p>
          <a:p>
            <a:pPr>
              <a:lnSpc>
                <a:spcPct val="80000"/>
              </a:lnSpc>
            </a:pPr>
            <a:endParaRPr lang="en-US" altLang="en-US"/>
          </a:p>
        </p:txBody>
      </p:sp>
      <p:sp>
        <p:nvSpPr>
          <p:cNvPr id="45066" name="Text Box 10"/>
          <p:cNvSpPr txBox="1">
            <a:spLocks noChangeArrowheads="1"/>
          </p:cNvSpPr>
          <p:nvPr/>
        </p:nvSpPr>
        <p:spPr bwMode="auto">
          <a:xfrm>
            <a:off x="914400" y="2743200"/>
            <a:ext cx="7315200"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600" b="1" dirty="0">
                <a:solidFill>
                  <a:srgbClr val="800000"/>
                </a:solidFill>
              </a:rPr>
              <a:t>Vasodilation</a:t>
            </a:r>
          </a:p>
          <a:p>
            <a:pPr algn="ctr">
              <a:spcBef>
                <a:spcPct val="50000"/>
              </a:spcBef>
            </a:pPr>
            <a:r>
              <a:rPr lang="en-US" altLang="en-US" sz="3600" b="1" dirty="0">
                <a:solidFill>
                  <a:srgbClr val="800000"/>
                </a:solidFill>
              </a:rPr>
              <a:t>Increased sweat production</a:t>
            </a:r>
          </a:p>
          <a:p>
            <a:pPr algn="ctr">
              <a:spcBef>
                <a:spcPct val="50000"/>
              </a:spcBef>
            </a:pPr>
            <a:r>
              <a:rPr lang="en-US" altLang="en-US" sz="3600" b="1" dirty="0">
                <a:solidFill>
                  <a:srgbClr val="800000"/>
                </a:solidFill>
              </a:rPr>
              <a:t>Decreased heat production</a:t>
            </a:r>
          </a:p>
          <a:p>
            <a:pPr algn="ctr">
              <a:spcBef>
                <a:spcPct val="50000"/>
              </a:spcBef>
            </a:pPr>
            <a:r>
              <a:rPr lang="en-US" altLang="en-US" sz="3600" b="1" dirty="0">
                <a:solidFill>
                  <a:srgbClr val="800000"/>
                </a:solidFill>
              </a:rPr>
              <a:t>Behavioral heat control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50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5800" y="369276"/>
            <a:ext cx="7848600" cy="1840523"/>
          </a:xfrm>
        </p:spPr>
        <p:txBody>
          <a:bodyPr/>
          <a:lstStyle/>
          <a:p>
            <a:r>
              <a:rPr lang="en-US" altLang="en-US" sz="3600" dirty="0"/>
              <a:t>These are some of the medications that make patients more susceptible to heat injury.</a:t>
            </a:r>
          </a:p>
        </p:txBody>
      </p:sp>
      <p:sp>
        <p:nvSpPr>
          <p:cNvPr id="47107" name="Rectangle 3"/>
          <p:cNvSpPr>
            <a:spLocks noGrp="1" noChangeArrowheads="1"/>
          </p:cNvSpPr>
          <p:nvPr>
            <p:ph type="body" idx="1"/>
          </p:nvPr>
        </p:nvSpPr>
        <p:spPr>
          <a:xfrm>
            <a:off x="697706" y="2209799"/>
            <a:ext cx="7924800" cy="2316163"/>
          </a:xfrm>
        </p:spPr>
        <p:txBody>
          <a:bodyPr/>
          <a:lstStyle/>
          <a:p>
            <a:pPr algn="ctr">
              <a:buFontTx/>
              <a:buNone/>
            </a:pPr>
            <a:r>
              <a:rPr lang="en-US" altLang="en-US" dirty="0">
                <a:solidFill>
                  <a:srgbClr val="800000"/>
                </a:solidFill>
              </a:rPr>
              <a:t>Anticholinergic</a:t>
            </a:r>
          </a:p>
          <a:p>
            <a:pPr algn="ctr">
              <a:buFontTx/>
              <a:buNone/>
            </a:pPr>
            <a:r>
              <a:rPr lang="en-US" altLang="en-US" dirty="0">
                <a:solidFill>
                  <a:srgbClr val="800000"/>
                </a:solidFill>
              </a:rPr>
              <a:t>Diuretics</a:t>
            </a:r>
          </a:p>
          <a:p>
            <a:pPr algn="ctr">
              <a:buFontTx/>
              <a:buNone/>
            </a:pPr>
            <a:r>
              <a:rPr lang="en-US" altLang="en-US" dirty="0">
                <a:solidFill>
                  <a:srgbClr val="800000"/>
                </a:solidFill>
              </a:rPr>
              <a:t>Beta blockers</a:t>
            </a:r>
          </a:p>
          <a:p>
            <a:pPr algn="ctr">
              <a:buFontTx/>
              <a:buNone/>
            </a:pPr>
            <a:r>
              <a:rPr lang="en-US" altLang="en-US" dirty="0">
                <a:solidFill>
                  <a:srgbClr val="800000"/>
                </a:solidFill>
              </a:rPr>
              <a:t>Calcium channel blockers</a:t>
            </a:r>
          </a:p>
          <a:p>
            <a:pPr algn="ctr">
              <a:buFontTx/>
              <a:buNone/>
            </a:pPr>
            <a:r>
              <a:rPr lang="en-US" altLang="en-US" dirty="0">
                <a:solidFill>
                  <a:srgbClr val="800000"/>
                </a:solidFill>
              </a:rPr>
              <a:t>Sympathomimetic agents</a:t>
            </a:r>
          </a:p>
          <a:p>
            <a:pPr algn="ctr">
              <a:buFontTx/>
              <a:buNone/>
            </a:pPr>
            <a:r>
              <a:rPr lang="en-US" altLang="en-US" dirty="0" err="1">
                <a:solidFill>
                  <a:srgbClr val="800000"/>
                </a:solidFill>
              </a:rPr>
              <a:t>Phenothiazines</a:t>
            </a:r>
            <a:endParaRPr lang="en-US" altLang="en-US" dirty="0">
              <a:solidFill>
                <a:srgbClr val="800000"/>
              </a:solidFill>
            </a:endParaRPr>
          </a:p>
          <a:p>
            <a:pPr algn="ctr">
              <a:buFontTx/>
              <a:buNone/>
            </a:pPr>
            <a:r>
              <a:rPr lang="en-US" altLang="en-US" dirty="0">
                <a:solidFill>
                  <a:srgbClr val="800000"/>
                </a:solidFill>
              </a:rPr>
              <a:t>Alcohol</a:t>
            </a:r>
          </a:p>
        </p:txBody>
      </p:sp>
      <p:sp>
        <p:nvSpPr>
          <p:cNvPr id="47108" name="AutoShape 4">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0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0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710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71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Rectangle 5"/>
          <p:cNvSpPr>
            <a:spLocks noGrp="1" noChangeArrowheads="1"/>
          </p:cNvSpPr>
          <p:nvPr>
            <p:ph type="subTitle" idx="1"/>
          </p:nvPr>
        </p:nvSpPr>
        <p:spPr>
          <a:xfrm>
            <a:off x="1524000" y="1987062"/>
            <a:ext cx="6400800" cy="1822938"/>
          </a:xfrm>
        </p:spPr>
        <p:txBody>
          <a:bodyPr/>
          <a:lstStyle/>
          <a:p>
            <a:r>
              <a:rPr lang="en-US" altLang="en-US" sz="3200" dirty="0">
                <a:solidFill>
                  <a:srgbClr val="800000"/>
                </a:solidFill>
              </a:rPr>
              <a:t>Classic heat injury – high environmental heat stress</a:t>
            </a:r>
          </a:p>
          <a:p>
            <a:r>
              <a:rPr lang="en-US" altLang="en-US" sz="3200" dirty="0">
                <a:solidFill>
                  <a:srgbClr val="800000"/>
                </a:solidFill>
              </a:rPr>
              <a:t>Exertional heat injury – athletic events or jobs under conditions of stress</a:t>
            </a:r>
          </a:p>
          <a:p>
            <a:r>
              <a:rPr lang="en-US" altLang="en-US" sz="3200" dirty="0">
                <a:solidFill>
                  <a:srgbClr val="800000"/>
                </a:solidFill>
              </a:rPr>
              <a:t>Confinement hyperpyrexia – “children inside cars”</a:t>
            </a:r>
          </a:p>
        </p:txBody>
      </p:sp>
      <p:sp>
        <p:nvSpPr>
          <p:cNvPr id="48134" name="AutoShape 6">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5" name="Text Box 7"/>
          <p:cNvSpPr txBox="1">
            <a:spLocks noChangeArrowheads="1"/>
          </p:cNvSpPr>
          <p:nvPr/>
        </p:nvSpPr>
        <p:spPr bwMode="auto">
          <a:xfrm>
            <a:off x="838200" y="838200"/>
            <a:ext cx="7620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800" dirty="0"/>
              <a:t>This is classic heat injury, exertional heat injury and confinement hyperpyrexia.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133">
                                            <p:txEl>
                                              <p:pRg st="0" end="0"/>
                                            </p:txEl>
                                          </p:spTgt>
                                        </p:tgtEl>
                                        <p:attrNameLst>
                                          <p:attrName>style.visibility</p:attrName>
                                        </p:attrNameLst>
                                      </p:cBhvr>
                                      <p:to>
                                        <p:strVal val="visible"/>
                                      </p:to>
                                    </p:set>
                                    <p:animEffect transition="in" filter="fade">
                                      <p:cBhvr>
                                        <p:cTn id="7" dur="2000"/>
                                        <p:tgtEl>
                                          <p:spTgt spid="4813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133">
                                            <p:txEl>
                                              <p:pRg st="1" end="1"/>
                                            </p:txEl>
                                          </p:spTgt>
                                        </p:tgtEl>
                                        <p:attrNameLst>
                                          <p:attrName>style.visibility</p:attrName>
                                        </p:attrNameLst>
                                      </p:cBhvr>
                                      <p:to>
                                        <p:strVal val="visible"/>
                                      </p:to>
                                    </p:set>
                                    <p:animEffect transition="in" filter="fade">
                                      <p:cBhvr>
                                        <p:cTn id="12" dur="2000"/>
                                        <p:tgtEl>
                                          <p:spTgt spid="4813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133">
                                            <p:txEl>
                                              <p:pRg st="2" end="2"/>
                                            </p:txEl>
                                          </p:spTgt>
                                        </p:tgtEl>
                                        <p:attrNameLst>
                                          <p:attrName>style.visibility</p:attrName>
                                        </p:attrNameLst>
                                      </p:cBhvr>
                                      <p:to>
                                        <p:strVal val="visible"/>
                                      </p:to>
                                    </p:set>
                                    <p:animEffect transition="in" filter="fade">
                                      <p:cBhvr>
                                        <p:cTn id="17" dur="2000"/>
                                        <p:tgtEl>
                                          <p:spTgt spid="4813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AutoShape 4">
            <a:hlinkClick r:id="" action="ppaction://hlinkshowjump?jump=firstslide" highlightClick="1"/>
          </p:cNvPr>
          <p:cNvSpPr>
            <a:spLocks noChangeArrowheads="1"/>
          </p:cNvSpPr>
          <p:nvPr/>
        </p:nvSpPr>
        <p:spPr bwMode="auto">
          <a:xfrm>
            <a:off x="8101013" y="609600"/>
            <a:ext cx="1042987" cy="104298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59" name="Text Box 7"/>
          <p:cNvSpPr txBox="1">
            <a:spLocks noChangeArrowheads="1"/>
          </p:cNvSpPr>
          <p:nvPr/>
        </p:nvSpPr>
        <p:spPr bwMode="auto">
          <a:xfrm>
            <a:off x="1600200" y="1066800"/>
            <a:ext cx="617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49160" name="Text Box 8"/>
          <p:cNvSpPr txBox="1">
            <a:spLocks noChangeArrowheads="1"/>
          </p:cNvSpPr>
          <p:nvPr/>
        </p:nvSpPr>
        <p:spPr bwMode="auto">
          <a:xfrm>
            <a:off x="1524000" y="114300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49161" name="Text Box 9"/>
          <p:cNvSpPr txBox="1">
            <a:spLocks noChangeArrowheads="1"/>
          </p:cNvSpPr>
          <p:nvPr/>
        </p:nvSpPr>
        <p:spPr bwMode="auto">
          <a:xfrm>
            <a:off x="316707" y="555606"/>
            <a:ext cx="76200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dirty="0"/>
              <a:t>Orthostatic pooling of interstitial fluid in gravity dependent extremities due to cutaneous vasodilation is known as this.</a:t>
            </a:r>
          </a:p>
        </p:txBody>
      </p:sp>
      <p:sp>
        <p:nvSpPr>
          <p:cNvPr id="54" name="Rectangle 5"/>
          <p:cNvSpPr>
            <a:spLocks noGrp="1" noChangeArrowheads="1"/>
          </p:cNvSpPr>
          <p:nvPr>
            <p:ph type="subTitle" idx="1"/>
          </p:nvPr>
        </p:nvSpPr>
        <p:spPr>
          <a:xfrm>
            <a:off x="1616075" y="3006970"/>
            <a:ext cx="6400800" cy="1822938"/>
          </a:xfrm>
        </p:spPr>
        <p:txBody>
          <a:bodyPr/>
          <a:lstStyle/>
          <a:p>
            <a:r>
              <a:rPr lang="en-US" altLang="en-US" sz="3200" dirty="0">
                <a:solidFill>
                  <a:srgbClr val="800000"/>
                </a:solidFill>
              </a:rPr>
              <a:t>Heat edema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4">
                                            <p:txEl>
                                              <p:pRg st="0" end="0"/>
                                            </p:txEl>
                                          </p:spTgt>
                                        </p:tgtEl>
                                        <p:attrNameLst>
                                          <p:attrName>style.visibility</p:attrName>
                                        </p:attrNameLst>
                                      </p:cBhvr>
                                      <p:to>
                                        <p:strVal val="visible"/>
                                      </p:to>
                                    </p:set>
                                    <p:animEffect transition="in" filter="fade">
                                      <p:cBhvr>
                                        <p:cTn id="7" dur="2000"/>
                                        <p:tgtEl>
                                          <p:spTgt spid="5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Text Box 4"/>
          <p:cNvSpPr txBox="1">
            <a:spLocks noChangeArrowheads="1"/>
          </p:cNvSpPr>
          <p:nvPr/>
        </p:nvSpPr>
        <p:spPr bwMode="auto">
          <a:xfrm>
            <a:off x="1143000" y="685800"/>
            <a:ext cx="7239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400" dirty="0"/>
              <a:t>This is the </a:t>
            </a:r>
            <a:r>
              <a:rPr lang="en-US" altLang="en-US" sz="2400" dirty="0" err="1"/>
              <a:t>pathogensis</a:t>
            </a:r>
            <a:r>
              <a:rPr lang="en-US" altLang="en-US" sz="2400" dirty="0"/>
              <a:t> of heat cramps</a:t>
            </a:r>
          </a:p>
        </p:txBody>
      </p:sp>
      <p:sp>
        <p:nvSpPr>
          <p:cNvPr id="81925" name="Text Box 5"/>
          <p:cNvSpPr txBox="1">
            <a:spLocks noChangeArrowheads="1"/>
          </p:cNvSpPr>
          <p:nvPr/>
        </p:nvSpPr>
        <p:spPr bwMode="auto">
          <a:xfrm>
            <a:off x="838200" y="2590800"/>
            <a:ext cx="7300913"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dirty="0">
                <a:solidFill>
                  <a:srgbClr val="800000"/>
                </a:solidFill>
              </a:rPr>
              <a:t>Deficiency of sodium, potassium or magnesium and fluid at he muscle level.</a:t>
            </a:r>
            <a:endParaRPr lang="en-US" altLang="en-US" sz="1600" dirty="0">
              <a:solidFill>
                <a:srgbClr val="800000"/>
              </a:solidFill>
            </a:endParaRPr>
          </a:p>
        </p:txBody>
      </p:sp>
      <p:sp>
        <p:nvSpPr>
          <p:cNvPr id="4" name="AutoShape 4">
            <a:hlinkClick r:id="" action="ppaction://hlinkshowjump?jump=firstslide" highlightClick="1"/>
          </p:cNvPr>
          <p:cNvSpPr>
            <a:spLocks noChangeArrowheads="1"/>
          </p:cNvSpPr>
          <p:nvPr/>
        </p:nvSpPr>
        <p:spPr bwMode="auto">
          <a:xfrm>
            <a:off x="8101013" y="609600"/>
            <a:ext cx="1042987" cy="104298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2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86" name="AutoShape 10">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7" name="Rectangle 11"/>
          <p:cNvSpPr>
            <a:spLocks noGrp="1" noChangeArrowheads="1"/>
          </p:cNvSpPr>
          <p:nvPr>
            <p:ph type="ctrTitle"/>
          </p:nvPr>
        </p:nvSpPr>
        <p:spPr>
          <a:xfrm>
            <a:off x="883920" y="1163320"/>
            <a:ext cx="7467600" cy="2133600"/>
          </a:xfrm>
        </p:spPr>
        <p:txBody>
          <a:bodyPr anchor="ctr"/>
          <a:lstStyle/>
          <a:p>
            <a:r>
              <a:rPr lang="en-US" altLang="en-US" sz="3600" dirty="0"/>
              <a:t>A 22 year old who has been working outside is complaining of headache, nausea, vomiting, malaise, dizziness, and muscle cramps. He is tachycardic and his temperature is 103.5 </a:t>
            </a:r>
            <a:r>
              <a:rPr lang="en-US" altLang="en-US" sz="3600" dirty="0" err="1"/>
              <a:t>deg</a:t>
            </a:r>
            <a:r>
              <a:rPr lang="en-US" altLang="en-US" sz="3600" dirty="0"/>
              <a:t> F. This is his diagnosis.</a:t>
            </a:r>
          </a:p>
        </p:txBody>
      </p:sp>
      <p:sp>
        <p:nvSpPr>
          <p:cNvPr id="50188" name="Rectangle 12"/>
          <p:cNvSpPr>
            <a:spLocks noGrp="1" noChangeArrowheads="1"/>
          </p:cNvSpPr>
          <p:nvPr>
            <p:ph type="subTitle" idx="1"/>
          </p:nvPr>
        </p:nvSpPr>
        <p:spPr>
          <a:xfrm>
            <a:off x="1417320" y="4439920"/>
            <a:ext cx="6400800" cy="838200"/>
          </a:xfrm>
        </p:spPr>
        <p:txBody>
          <a:bodyPr/>
          <a:lstStyle/>
          <a:p>
            <a:r>
              <a:rPr lang="en-US" altLang="en-US" sz="4800" b="1" dirty="0">
                <a:solidFill>
                  <a:srgbClr val="800000"/>
                </a:solidFill>
              </a:rPr>
              <a:t>Heat Stress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8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8"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533400" y="457200"/>
            <a:ext cx="8153400" cy="1981200"/>
          </a:xfrm>
        </p:spPr>
        <p:txBody>
          <a:bodyPr anchor="ctr"/>
          <a:lstStyle/>
          <a:p>
            <a:r>
              <a:rPr lang="en-US" altLang="en-US" sz="2400" dirty="0"/>
              <a:t>Patients suffering from heat stress require these treatment methods</a:t>
            </a:r>
          </a:p>
        </p:txBody>
      </p:sp>
      <p:sp>
        <p:nvSpPr>
          <p:cNvPr id="46084" name="AutoShape 4">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6" name="Text Box 6"/>
          <p:cNvSpPr txBox="1">
            <a:spLocks noChangeArrowheads="1"/>
          </p:cNvSpPr>
          <p:nvPr/>
        </p:nvSpPr>
        <p:spPr bwMode="auto">
          <a:xfrm>
            <a:off x="416560" y="2880360"/>
            <a:ext cx="77724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dirty="0"/>
              <a:t>Oral electrolytes</a:t>
            </a:r>
          </a:p>
          <a:p>
            <a:pPr algn="ctr"/>
            <a:r>
              <a:rPr lang="en-US" altLang="en-US" dirty="0"/>
              <a:t>1 – 2L IVF cooled or room temperature</a:t>
            </a:r>
          </a:p>
          <a:p>
            <a:pPr algn="ctr"/>
            <a:r>
              <a:rPr lang="en-US" altLang="en-US" dirty="0"/>
              <a:t>Removal from hot environment</a:t>
            </a:r>
          </a:p>
          <a:p>
            <a:pPr algn="ctr"/>
            <a:r>
              <a:rPr lang="en-US" altLang="en-US" dirty="0"/>
              <a:t>Removal of clothing</a:t>
            </a:r>
          </a:p>
          <a:p>
            <a:pPr algn="ctr"/>
            <a:r>
              <a:rPr lang="en-US" altLang="en-US" dirty="0"/>
              <a:t>Fans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608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08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08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Text Box 4"/>
          <p:cNvSpPr txBox="1">
            <a:spLocks noChangeArrowheads="1"/>
          </p:cNvSpPr>
          <p:nvPr/>
        </p:nvSpPr>
        <p:spPr bwMode="auto">
          <a:xfrm>
            <a:off x="838200" y="1371600"/>
            <a:ext cx="716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61445" name="Text Box 5"/>
          <p:cNvSpPr txBox="1">
            <a:spLocks noChangeArrowheads="1"/>
          </p:cNvSpPr>
          <p:nvPr/>
        </p:nvSpPr>
        <p:spPr bwMode="auto">
          <a:xfrm>
            <a:off x="838200" y="381000"/>
            <a:ext cx="75438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dirty="0">
                <a:solidFill>
                  <a:schemeClr val="tx2"/>
                </a:solidFill>
              </a:rPr>
              <a:t>These two features are required for the diagnosis of heat stroke.</a:t>
            </a:r>
            <a:endParaRPr lang="en-US" altLang="en-US" sz="3600" dirty="0">
              <a:solidFill>
                <a:schemeClr val="tx2"/>
              </a:solidFill>
            </a:endParaRPr>
          </a:p>
        </p:txBody>
      </p:sp>
      <p:sp>
        <p:nvSpPr>
          <p:cNvPr id="61446" name="Text Box 6"/>
          <p:cNvSpPr txBox="1">
            <a:spLocks noChangeArrowheads="1"/>
          </p:cNvSpPr>
          <p:nvPr/>
        </p:nvSpPr>
        <p:spPr bwMode="auto">
          <a:xfrm>
            <a:off x="1447800" y="3733800"/>
            <a:ext cx="6096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en-US" altLang="en-US" sz="3600"/>
          </a:p>
        </p:txBody>
      </p:sp>
      <p:sp>
        <p:nvSpPr>
          <p:cNvPr id="61447" name="AutoShape 7">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14" name="Text Box 74"/>
          <p:cNvSpPr txBox="1">
            <a:spLocks noChangeArrowheads="1"/>
          </p:cNvSpPr>
          <p:nvPr/>
        </p:nvSpPr>
        <p:spPr bwMode="auto">
          <a:xfrm>
            <a:off x="1066800" y="2384434"/>
            <a:ext cx="670560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solidFill>
                  <a:srgbClr val="800000"/>
                </a:solidFill>
              </a:rPr>
              <a:t>Hyperthermia &gt; 40 </a:t>
            </a:r>
            <a:r>
              <a:rPr lang="en-US" altLang="en-US" dirty="0" err="1">
                <a:solidFill>
                  <a:srgbClr val="800000"/>
                </a:solidFill>
              </a:rPr>
              <a:t>deg</a:t>
            </a:r>
            <a:r>
              <a:rPr lang="en-US" altLang="en-US" dirty="0">
                <a:solidFill>
                  <a:srgbClr val="800000"/>
                </a:solidFill>
              </a:rPr>
              <a:t> C/104 </a:t>
            </a:r>
            <a:r>
              <a:rPr lang="en-US" altLang="en-US" dirty="0" err="1">
                <a:solidFill>
                  <a:srgbClr val="800000"/>
                </a:solidFill>
              </a:rPr>
              <a:t>deg</a:t>
            </a:r>
            <a:r>
              <a:rPr lang="en-US" altLang="en-US" dirty="0">
                <a:solidFill>
                  <a:srgbClr val="800000"/>
                </a:solidFill>
              </a:rPr>
              <a:t> F</a:t>
            </a:r>
          </a:p>
          <a:p>
            <a:pPr>
              <a:spcBef>
                <a:spcPct val="50000"/>
              </a:spcBef>
            </a:pPr>
            <a:r>
              <a:rPr lang="en-US" altLang="en-US" dirty="0">
                <a:solidFill>
                  <a:srgbClr val="800000"/>
                </a:solidFill>
              </a:rPr>
              <a:t>Altered mental status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5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1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Text Box 4"/>
          <p:cNvSpPr txBox="1">
            <a:spLocks noChangeArrowheads="1"/>
          </p:cNvSpPr>
          <p:nvPr/>
        </p:nvSpPr>
        <p:spPr bwMode="auto">
          <a:xfrm>
            <a:off x="685800" y="609600"/>
            <a:ext cx="8001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dirty="0">
                <a:solidFill>
                  <a:schemeClr val="tx2"/>
                </a:solidFill>
              </a:rPr>
              <a:t>These are the initial resuscitation measures for heat stroke and the heat loss mechanism they utilize.</a:t>
            </a:r>
          </a:p>
        </p:txBody>
      </p:sp>
      <p:sp>
        <p:nvSpPr>
          <p:cNvPr id="62470" name="Text Box 6"/>
          <p:cNvSpPr txBox="1">
            <a:spLocks noChangeArrowheads="1"/>
          </p:cNvSpPr>
          <p:nvPr/>
        </p:nvSpPr>
        <p:spPr bwMode="auto">
          <a:xfrm>
            <a:off x="990600" y="1905000"/>
            <a:ext cx="556260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dirty="0">
                <a:solidFill>
                  <a:srgbClr val="FF0000"/>
                </a:solidFill>
              </a:rPr>
              <a:t>Removal from environment and remove clothing</a:t>
            </a:r>
          </a:p>
          <a:p>
            <a:r>
              <a:rPr lang="en-US" altLang="en-US" sz="2000" dirty="0">
                <a:solidFill>
                  <a:srgbClr val="FF0000"/>
                </a:solidFill>
              </a:rPr>
              <a:t>Spray patient with water and fans</a:t>
            </a:r>
          </a:p>
          <a:p>
            <a:r>
              <a:rPr lang="en-US" altLang="en-US" sz="2000" dirty="0">
                <a:solidFill>
                  <a:srgbClr val="FF0000"/>
                </a:solidFill>
              </a:rPr>
              <a:t>Wet towels or sheets</a:t>
            </a:r>
          </a:p>
          <a:p>
            <a:r>
              <a:rPr lang="en-US" altLang="en-US" sz="2000" dirty="0">
                <a:solidFill>
                  <a:srgbClr val="FF0000"/>
                </a:solidFill>
              </a:rPr>
              <a:t>Ice</a:t>
            </a:r>
          </a:p>
          <a:p>
            <a:r>
              <a:rPr lang="en-US" altLang="en-US" sz="2000" dirty="0">
                <a:solidFill>
                  <a:srgbClr val="FF0000"/>
                </a:solidFill>
              </a:rPr>
              <a:t>Room temperature IVF</a:t>
            </a:r>
          </a:p>
          <a:p>
            <a:endParaRPr lang="en-US" altLang="en-US" sz="2000" dirty="0">
              <a:solidFill>
                <a:srgbClr val="FF0000"/>
              </a:solidFill>
            </a:endParaRPr>
          </a:p>
        </p:txBody>
      </p:sp>
      <p:sp>
        <p:nvSpPr>
          <p:cNvPr id="62471" name="AutoShape 7">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247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7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7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 Box 5"/>
          <p:cNvSpPr txBox="1">
            <a:spLocks noChangeArrowheads="1"/>
          </p:cNvSpPr>
          <p:nvPr/>
        </p:nvSpPr>
        <p:spPr bwMode="auto">
          <a:xfrm>
            <a:off x="304800" y="0"/>
            <a:ext cx="861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9222" name="Text Box 6"/>
          <p:cNvSpPr txBox="1">
            <a:spLocks noChangeArrowheads="1"/>
          </p:cNvSpPr>
          <p:nvPr/>
        </p:nvSpPr>
        <p:spPr bwMode="auto">
          <a:xfrm>
            <a:off x="914400" y="533400"/>
            <a:ext cx="7315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dirty="0"/>
              <a:t>What is the presentation and treatment of trench foot?</a:t>
            </a:r>
            <a:endParaRPr lang="en-US" altLang="en-US" sz="2400" baseline="30000" dirty="0"/>
          </a:p>
        </p:txBody>
      </p:sp>
      <p:sp>
        <p:nvSpPr>
          <p:cNvPr id="9223" name="Text Box 7"/>
          <p:cNvSpPr txBox="1">
            <a:spLocks noChangeArrowheads="1"/>
          </p:cNvSpPr>
          <p:nvPr/>
        </p:nvSpPr>
        <p:spPr bwMode="auto">
          <a:xfrm>
            <a:off x="1066800" y="3517900"/>
            <a:ext cx="662940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2400" b="1" dirty="0">
                <a:solidFill>
                  <a:srgbClr val="800000"/>
                </a:solidFill>
                <a:cs typeface="Arial" panose="020B0604020202020204" pitchFamily="34" charset="0"/>
              </a:rPr>
              <a:t>Pale, mottled, anesthetic, pulseless, immobile</a:t>
            </a:r>
          </a:p>
          <a:p>
            <a:pPr algn="ctr">
              <a:spcBef>
                <a:spcPct val="50000"/>
              </a:spcBef>
            </a:pPr>
            <a:r>
              <a:rPr lang="en-US" altLang="en-US" sz="2400" b="1" dirty="0">
                <a:solidFill>
                  <a:srgbClr val="800000"/>
                </a:solidFill>
                <a:cs typeface="Arial" panose="020B0604020202020204" pitchFamily="34" charset="0"/>
              </a:rPr>
              <a:t>-&gt; </a:t>
            </a:r>
            <a:r>
              <a:rPr lang="en-US" altLang="en-US" sz="2400" b="1" dirty="0" err="1">
                <a:solidFill>
                  <a:srgbClr val="800000"/>
                </a:solidFill>
                <a:cs typeface="Arial" panose="020B0604020202020204" pitchFamily="34" charset="0"/>
              </a:rPr>
              <a:t>Hypermia</a:t>
            </a:r>
            <a:r>
              <a:rPr lang="en-US" altLang="en-US" sz="2400" b="1" dirty="0">
                <a:solidFill>
                  <a:srgbClr val="800000"/>
                </a:solidFill>
                <a:cs typeface="Arial" panose="020B0604020202020204" pitchFamily="34" charset="0"/>
              </a:rPr>
              <a:t> -&gt; bullae -&gt; sloughing</a:t>
            </a:r>
          </a:p>
          <a:p>
            <a:pPr algn="ctr">
              <a:spcBef>
                <a:spcPct val="50000"/>
              </a:spcBef>
            </a:pPr>
            <a:r>
              <a:rPr lang="en-US" altLang="en-US" sz="2400" b="1" dirty="0">
                <a:solidFill>
                  <a:srgbClr val="800000"/>
                </a:solidFill>
                <a:cs typeface="Arial" panose="020B0604020202020204" pitchFamily="34" charset="0"/>
              </a:rPr>
              <a:t>Supportive treatment</a:t>
            </a:r>
          </a:p>
          <a:p>
            <a:pPr algn="ctr">
              <a:spcBef>
                <a:spcPct val="50000"/>
              </a:spcBef>
            </a:pPr>
            <a:r>
              <a:rPr lang="en-US" altLang="en-US" sz="2400" b="1" dirty="0">
                <a:solidFill>
                  <a:srgbClr val="800000"/>
                </a:solidFill>
                <a:cs typeface="Arial" panose="020B0604020202020204" pitchFamily="34" charset="0"/>
              </a:rPr>
              <a:t>Consider vasodilators, oral prostaglandins (may improve circulation), clean, warm, dry bandaged, elevated</a:t>
            </a:r>
            <a:endParaRPr lang="en-US" altLang="en-US" sz="2000" dirty="0">
              <a:solidFill>
                <a:srgbClr val="800000"/>
              </a:solidFill>
              <a:cs typeface="Arial" panose="020B0604020202020204" pitchFamily="34" charset="0"/>
            </a:endParaRPr>
          </a:p>
        </p:txBody>
      </p:sp>
      <p:sp>
        <p:nvSpPr>
          <p:cNvPr id="9224" name="AutoShape 8">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9223">
                                            <p:txEl>
                                              <p:pRg st="0" end="0"/>
                                            </p:txEl>
                                          </p:spTgt>
                                        </p:tgtEl>
                                        <p:attrNameLst>
                                          <p:attrName>style.visibility</p:attrName>
                                        </p:attrNameLst>
                                      </p:cBhvr>
                                      <p:to>
                                        <p:strVal val="visible"/>
                                      </p:to>
                                    </p:set>
                                    <p:animEffect transition="in" filter="fade">
                                      <p:cBhvr>
                                        <p:cTn id="7" dur="1000"/>
                                        <p:tgtEl>
                                          <p:spTgt spid="92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223">
                                            <p:txEl>
                                              <p:pRg st="1" end="1"/>
                                            </p:txEl>
                                          </p:spTgt>
                                        </p:tgtEl>
                                        <p:attrNameLst>
                                          <p:attrName>style.visibility</p:attrName>
                                        </p:attrNameLst>
                                      </p:cBhvr>
                                      <p:to>
                                        <p:strVal val="visible"/>
                                      </p:to>
                                    </p:set>
                                    <p:animEffect transition="in" filter="fade">
                                      <p:cBhvr>
                                        <p:cTn id="12" dur="1000"/>
                                        <p:tgtEl>
                                          <p:spTgt spid="92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223">
                                            <p:txEl>
                                              <p:pRg st="2" end="2"/>
                                            </p:txEl>
                                          </p:spTgt>
                                        </p:tgtEl>
                                        <p:attrNameLst>
                                          <p:attrName>style.visibility</p:attrName>
                                        </p:attrNameLst>
                                      </p:cBhvr>
                                      <p:to>
                                        <p:strVal val="visible"/>
                                      </p:to>
                                    </p:set>
                                    <p:animEffect transition="in" filter="fade">
                                      <p:cBhvr>
                                        <p:cTn id="17" dur="1000"/>
                                        <p:tgtEl>
                                          <p:spTgt spid="92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223">
                                            <p:txEl>
                                              <p:pRg st="3" end="3"/>
                                            </p:txEl>
                                          </p:spTgt>
                                        </p:tgtEl>
                                        <p:attrNameLst>
                                          <p:attrName>style.visibility</p:attrName>
                                        </p:attrNameLst>
                                      </p:cBhvr>
                                      <p:to>
                                        <p:strVal val="visible"/>
                                      </p:to>
                                    </p:set>
                                    <p:animEffect transition="in" filter="fade">
                                      <p:cBhvr>
                                        <p:cTn id="22" dur="1000"/>
                                        <p:tgtEl>
                                          <p:spTgt spid="92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4" name="AutoShape 6">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498" name="Text Box 10"/>
          <p:cNvSpPr txBox="1">
            <a:spLocks noChangeArrowheads="1"/>
          </p:cNvSpPr>
          <p:nvPr/>
        </p:nvSpPr>
        <p:spPr bwMode="auto">
          <a:xfrm>
            <a:off x="457200" y="762000"/>
            <a:ext cx="80010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altLang="en-US" sz="2800" dirty="0"/>
              <a:t>This treatment method has been found to be very effective for cooling and was originally developed for athletes.</a:t>
            </a:r>
          </a:p>
        </p:txBody>
      </p:sp>
      <p:sp>
        <p:nvSpPr>
          <p:cNvPr id="63499" name="Text Box 11"/>
          <p:cNvSpPr txBox="1">
            <a:spLocks noChangeArrowheads="1"/>
          </p:cNvSpPr>
          <p:nvPr/>
        </p:nvSpPr>
        <p:spPr bwMode="auto">
          <a:xfrm>
            <a:off x="1447800" y="2362200"/>
            <a:ext cx="5943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800" dirty="0">
                <a:solidFill>
                  <a:srgbClr val="800000"/>
                </a:solidFill>
              </a:rPr>
              <a:t>Immersion Cooling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3499"/>
                                        </p:tgtEl>
                                        <p:attrNameLst>
                                          <p:attrName>style.visibility</p:attrName>
                                        </p:attrNameLst>
                                      </p:cBhvr>
                                      <p:to>
                                        <p:strVal val="visible"/>
                                      </p:to>
                                    </p:set>
                                    <p:animEffect transition="in" filter="fade">
                                      <p:cBhvr>
                                        <p:cTn id="7" dur="2000"/>
                                        <p:tgtEl>
                                          <p:spTgt spid="634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Text Box 4"/>
          <p:cNvSpPr txBox="1">
            <a:spLocks noChangeArrowheads="1"/>
          </p:cNvSpPr>
          <p:nvPr/>
        </p:nvSpPr>
        <p:spPr bwMode="auto">
          <a:xfrm>
            <a:off x="685800" y="806450"/>
            <a:ext cx="80010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600" dirty="0">
                <a:solidFill>
                  <a:schemeClr val="tx2"/>
                </a:solidFill>
              </a:rPr>
              <a:t>In patients with refractory hyperthermia, you should consider the following treatments.</a:t>
            </a:r>
          </a:p>
        </p:txBody>
      </p:sp>
      <p:sp>
        <p:nvSpPr>
          <p:cNvPr id="64517" name="Text Box 5"/>
          <p:cNvSpPr txBox="1">
            <a:spLocks noChangeArrowheads="1"/>
          </p:cNvSpPr>
          <p:nvPr/>
        </p:nvSpPr>
        <p:spPr bwMode="auto">
          <a:xfrm>
            <a:off x="1285240" y="3068320"/>
            <a:ext cx="65532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400" dirty="0">
                <a:solidFill>
                  <a:srgbClr val="800000"/>
                </a:solidFill>
              </a:rPr>
              <a:t>CPB</a:t>
            </a:r>
          </a:p>
          <a:p>
            <a:pPr algn="ctr">
              <a:spcBef>
                <a:spcPct val="50000"/>
              </a:spcBef>
            </a:pPr>
            <a:r>
              <a:rPr lang="en-US" altLang="en-US" sz="2400" dirty="0">
                <a:solidFill>
                  <a:srgbClr val="800000"/>
                </a:solidFill>
              </a:rPr>
              <a:t>Cold Water Gastric Lavage</a:t>
            </a:r>
          </a:p>
          <a:p>
            <a:pPr algn="ctr">
              <a:spcBef>
                <a:spcPct val="50000"/>
              </a:spcBef>
            </a:pPr>
            <a:r>
              <a:rPr lang="en-US" altLang="en-US" sz="2400" dirty="0">
                <a:solidFill>
                  <a:srgbClr val="800000"/>
                </a:solidFill>
              </a:rPr>
              <a:t>Urinary bladder lavage</a:t>
            </a:r>
          </a:p>
          <a:p>
            <a:pPr algn="ctr">
              <a:spcBef>
                <a:spcPct val="50000"/>
              </a:spcBef>
            </a:pPr>
            <a:r>
              <a:rPr lang="en-US" altLang="en-US" sz="2400" dirty="0">
                <a:solidFill>
                  <a:srgbClr val="800000"/>
                </a:solidFill>
              </a:rPr>
              <a:t>Rectal lavage</a:t>
            </a:r>
          </a:p>
          <a:p>
            <a:pPr algn="ctr">
              <a:spcBef>
                <a:spcPct val="50000"/>
              </a:spcBef>
            </a:pPr>
            <a:r>
              <a:rPr lang="en-US" altLang="en-US" sz="2400" dirty="0">
                <a:solidFill>
                  <a:srgbClr val="800000"/>
                </a:solidFill>
              </a:rPr>
              <a:t>?peritoneal </a:t>
            </a:r>
            <a:r>
              <a:rPr lang="en-US" altLang="en-US" sz="2400" dirty="0" err="1">
                <a:solidFill>
                  <a:srgbClr val="800000"/>
                </a:solidFill>
              </a:rPr>
              <a:t>lavagae</a:t>
            </a:r>
            <a:endParaRPr lang="en-US" altLang="en-US" sz="2400" dirty="0">
              <a:solidFill>
                <a:srgbClr val="800000"/>
              </a:solidFill>
            </a:endParaRPr>
          </a:p>
        </p:txBody>
      </p:sp>
      <p:sp>
        <p:nvSpPr>
          <p:cNvPr id="64518" name="AutoShape 6">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4517"/>
                                        </p:tgtEl>
                                        <p:attrNameLst>
                                          <p:attrName>style.visibility</p:attrName>
                                        </p:attrNameLst>
                                      </p:cBhvr>
                                      <p:to>
                                        <p:strVal val="visible"/>
                                      </p:to>
                                    </p:set>
                                    <p:animEffect transition="in" filter="fade">
                                      <p:cBhvr>
                                        <p:cTn id="7" dur="2000"/>
                                        <p:tgtEl>
                                          <p:spTgt spid="645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2" name="AutoShape 6">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3" name="Text Box 7"/>
          <p:cNvSpPr txBox="1">
            <a:spLocks noChangeArrowheads="1"/>
          </p:cNvSpPr>
          <p:nvPr/>
        </p:nvSpPr>
        <p:spPr bwMode="auto">
          <a:xfrm>
            <a:off x="609600" y="304800"/>
            <a:ext cx="7772400" cy="1036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4000"/>
              <a:t>DAILY DOUBLE</a:t>
            </a:r>
          </a:p>
          <a:p>
            <a:pPr algn="ctr"/>
            <a:endParaRPr lang="en-US" altLang="en-US" sz="2200"/>
          </a:p>
        </p:txBody>
      </p:sp>
      <p:sp>
        <p:nvSpPr>
          <p:cNvPr id="65544" name="Text Box 8"/>
          <p:cNvSpPr txBox="1">
            <a:spLocks noChangeArrowheads="1"/>
          </p:cNvSpPr>
          <p:nvPr/>
        </p:nvSpPr>
        <p:spPr bwMode="auto">
          <a:xfrm>
            <a:off x="3722484" y="2895600"/>
            <a:ext cx="214353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n-US" sz="2800" b="1" dirty="0">
                <a:solidFill>
                  <a:srgbClr val="FF0000"/>
                </a:solidFill>
              </a:rPr>
              <a:t>102.2 </a:t>
            </a:r>
            <a:r>
              <a:rPr lang="en-US" altLang="en-US" sz="2800" b="1" dirty="0" err="1">
                <a:solidFill>
                  <a:srgbClr val="FF0000"/>
                </a:solidFill>
              </a:rPr>
              <a:t>deg</a:t>
            </a:r>
            <a:r>
              <a:rPr lang="en-US" altLang="en-US" sz="2800" b="1" dirty="0">
                <a:solidFill>
                  <a:srgbClr val="FF0000"/>
                </a:solidFill>
              </a:rPr>
              <a:t> F</a:t>
            </a:r>
          </a:p>
        </p:txBody>
      </p:sp>
      <p:sp>
        <p:nvSpPr>
          <p:cNvPr id="65546" name="Rectangle 10"/>
          <p:cNvSpPr>
            <a:spLocks noGrp="1" noChangeArrowheads="1"/>
          </p:cNvSpPr>
          <p:nvPr>
            <p:ph type="ctrTitle"/>
          </p:nvPr>
        </p:nvSpPr>
        <p:spPr>
          <a:xfrm>
            <a:off x="685800" y="1143000"/>
            <a:ext cx="8153400" cy="1470025"/>
          </a:xfrm>
        </p:spPr>
        <p:txBody>
          <a:bodyPr anchor="ctr"/>
          <a:lstStyle/>
          <a:p>
            <a:r>
              <a:rPr lang="en-US" altLang="en-US" sz="2400" b="1" dirty="0">
                <a:solidFill>
                  <a:schemeClr val="tx1"/>
                </a:solidFill>
              </a:rPr>
              <a:t>Avoid cooling less than this temperature to avoid overshoot hypothermia.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nodeType="clickEffect">
                                  <p:stCondLst>
                                    <p:cond delay="0"/>
                                  </p:stCondLst>
                                  <p:childTnLst>
                                    <p:set>
                                      <p:cBhvr>
                                        <p:cTn id="6" dur="1" fill="hold">
                                          <p:stCondLst>
                                            <p:cond delay="0"/>
                                          </p:stCondLst>
                                        </p:cTn>
                                        <p:tgtEl>
                                          <p:spTgt spid="65543">
                                            <p:txEl>
                                              <p:pRg st="0" end="0"/>
                                            </p:txEl>
                                          </p:spTgt>
                                        </p:tgtEl>
                                        <p:attrNameLst>
                                          <p:attrName>style.visibility</p:attrName>
                                        </p:attrNameLst>
                                      </p:cBhvr>
                                      <p:to>
                                        <p:strVal val="visible"/>
                                      </p:to>
                                    </p:set>
                                    <p:animEffect transition="in" filter="fade">
                                      <p:cBhvr>
                                        <p:cTn id="7" dur="770" decel="100000"/>
                                        <p:tgtEl>
                                          <p:spTgt spid="65543">
                                            <p:txEl>
                                              <p:pRg st="0" end="0"/>
                                            </p:txEl>
                                          </p:spTgt>
                                        </p:tgtEl>
                                      </p:cBhvr>
                                    </p:animEffect>
                                    <p:animScale>
                                      <p:cBhvr>
                                        <p:cTn id="8" dur="770" decel="100000"/>
                                        <p:tgtEl>
                                          <p:spTgt spid="65543">
                                            <p:txEl>
                                              <p:pRg st="0" end="0"/>
                                            </p:txEl>
                                          </p:spTgt>
                                        </p:tgtEl>
                                      </p:cBhvr>
                                      <p:from x="10000" y="10000"/>
                                      <p:to x="200000" y="450000"/>
                                    </p:animScale>
                                    <p:animScale>
                                      <p:cBhvr>
                                        <p:cTn id="9" dur="1230" accel="100000" fill="hold">
                                          <p:stCondLst>
                                            <p:cond delay="770"/>
                                          </p:stCondLst>
                                        </p:cTn>
                                        <p:tgtEl>
                                          <p:spTgt spid="65543">
                                            <p:txEl>
                                              <p:pRg st="0" end="0"/>
                                            </p:txEl>
                                          </p:spTgt>
                                        </p:tgtEl>
                                      </p:cBhvr>
                                      <p:from x="200000" y="450000"/>
                                      <p:to x="100000" y="100000"/>
                                    </p:animScale>
                                    <p:set>
                                      <p:cBhvr>
                                        <p:cTn id="10" dur="770" fill="hold"/>
                                        <p:tgtEl>
                                          <p:spTgt spid="65543">
                                            <p:txEl>
                                              <p:pRg st="0" end="0"/>
                                            </p:txEl>
                                          </p:spTgt>
                                        </p:tgtEl>
                                        <p:attrNameLst>
                                          <p:attrName>ppt_x</p:attrName>
                                        </p:attrNameLst>
                                      </p:cBhvr>
                                      <p:to>
                                        <p:strVal val="(0.5)"/>
                                      </p:to>
                                    </p:set>
                                    <p:anim from="(0.5)" to="(#ppt_x)" calcmode="lin" valueType="num">
                                      <p:cBhvr>
                                        <p:cTn id="11" dur="1230" accel="100000" fill="hold">
                                          <p:stCondLst>
                                            <p:cond delay="770"/>
                                          </p:stCondLst>
                                        </p:cTn>
                                        <p:tgtEl>
                                          <p:spTgt spid="65543">
                                            <p:txEl>
                                              <p:pRg st="0" end="0"/>
                                            </p:txEl>
                                          </p:spTgt>
                                        </p:tgtEl>
                                        <p:attrNameLst>
                                          <p:attrName>ppt_x</p:attrName>
                                        </p:attrNameLst>
                                      </p:cBhvr>
                                    </p:anim>
                                    <p:set>
                                      <p:cBhvr>
                                        <p:cTn id="12" dur="770" fill="hold"/>
                                        <p:tgtEl>
                                          <p:spTgt spid="65543">
                                            <p:txEl>
                                              <p:pRg st="0" end="0"/>
                                            </p:txEl>
                                          </p:spTgt>
                                        </p:tgtEl>
                                        <p:attrNameLst>
                                          <p:attrName>ppt_y</p:attrName>
                                        </p:attrNameLst>
                                      </p:cBhvr>
                                      <p:to>
                                        <p:strVal val="(#ppt_y+0.4)"/>
                                      </p:to>
                                    </p:set>
                                    <p:anim from="(#ppt_y+0.4)" to="(#ppt_y)" calcmode="lin" valueType="num">
                                      <p:cBhvr>
                                        <p:cTn id="13" dur="1230" accel="100000" fill="hold">
                                          <p:stCondLst>
                                            <p:cond delay="770"/>
                                          </p:stCondLst>
                                        </p:cTn>
                                        <p:tgtEl>
                                          <p:spTgt spid="65543">
                                            <p:txEl>
                                              <p:pRg st="0" end="0"/>
                                            </p:txEl>
                                          </p:spTgt>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5546"/>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6554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a:solidFill>
                  <a:schemeClr val="folHlink"/>
                </a:solidFill>
              </a:rPr>
              <a:t>FINAL JEAPORDY</a:t>
            </a:r>
            <a:endParaRPr lang="en-US"/>
          </a:p>
        </p:txBody>
      </p:sp>
      <p:sp>
        <p:nvSpPr>
          <p:cNvPr id="3" name="Content Placeholder 2"/>
          <p:cNvSpPr>
            <a:spLocks noGrp="1"/>
          </p:cNvSpPr>
          <p:nvPr>
            <p:ph idx="1"/>
          </p:nvPr>
        </p:nvSpPr>
        <p:spPr/>
        <p:txBody>
          <a:bodyPr/>
          <a:lstStyle/>
          <a:p>
            <a:pPr algn="ctr"/>
            <a:r>
              <a:rPr lang="en-US" dirty="0"/>
              <a:t>Complete this famous SNL quote </a:t>
            </a:r>
          </a:p>
          <a:p>
            <a:pPr algn="ctr"/>
            <a:r>
              <a:rPr lang="en-US" dirty="0"/>
              <a:t>Alex </a:t>
            </a:r>
            <a:r>
              <a:rPr lang="en-US" dirty="0" err="1"/>
              <a:t>Trebec</a:t>
            </a:r>
            <a:r>
              <a:rPr lang="en-US" dirty="0"/>
              <a:t>: "The category is "rhymes with dog," and the question is, "It's been a Hard Day's night and I should be sleeping like a ................"</a:t>
            </a:r>
            <a:endParaRPr lang="en-US" altLang="en-US" b="1" dirty="0"/>
          </a:p>
          <a:p>
            <a:endParaRPr lang="en-US" dirty="0"/>
          </a:p>
        </p:txBody>
      </p:sp>
    </p:spTree>
    <p:extLst>
      <p:ext uri="{BB962C8B-B14F-4D97-AF65-F5344CB8AC3E}">
        <p14:creationId xmlns:p14="http://schemas.microsoft.com/office/powerpoint/2010/main" val="4076365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Text Box 6"/>
          <p:cNvSpPr txBox="1">
            <a:spLocks noChangeArrowheads="1"/>
          </p:cNvSpPr>
          <p:nvPr/>
        </p:nvSpPr>
        <p:spPr bwMode="auto">
          <a:xfrm>
            <a:off x="762000" y="457200"/>
            <a:ext cx="77724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5000"/>
              </a:spcBef>
            </a:pPr>
            <a:r>
              <a:rPr lang="en-US" altLang="en-US" sz="2000" b="1" dirty="0"/>
              <a:t>What is characterized by the following?</a:t>
            </a:r>
            <a:endParaRPr lang="en-US" altLang="en-US" sz="2000" b="1" dirty="0">
              <a:solidFill>
                <a:schemeClr val="folHlink"/>
              </a:solidFill>
            </a:endParaRPr>
          </a:p>
        </p:txBody>
      </p:sp>
      <p:sp>
        <p:nvSpPr>
          <p:cNvPr id="12295" name="Text Box 7"/>
          <p:cNvSpPr txBox="1">
            <a:spLocks noChangeArrowheads="1"/>
          </p:cNvSpPr>
          <p:nvPr/>
        </p:nvSpPr>
        <p:spPr bwMode="auto">
          <a:xfrm>
            <a:off x="838200" y="3276600"/>
            <a:ext cx="6705600" cy="3662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457200" indent="-457200">
              <a:spcBef>
                <a:spcPct val="50000"/>
              </a:spcBef>
              <a:buFont typeface="Arial" panose="020B0604020202020204" pitchFamily="34" charset="0"/>
              <a:buChar char="•"/>
            </a:pPr>
            <a:r>
              <a:rPr lang="en-US" altLang="en-US" sz="2800" b="1" dirty="0" err="1">
                <a:solidFill>
                  <a:srgbClr val="800000"/>
                </a:solidFill>
              </a:rPr>
              <a:t>Chillblains</a:t>
            </a:r>
            <a:r>
              <a:rPr lang="en-US" altLang="en-US" sz="2800" b="1" dirty="0">
                <a:solidFill>
                  <a:srgbClr val="800000"/>
                </a:solidFill>
              </a:rPr>
              <a:t>/</a:t>
            </a:r>
            <a:r>
              <a:rPr lang="en-US" altLang="en-US" sz="2800" b="1" dirty="0" err="1">
                <a:solidFill>
                  <a:srgbClr val="800000"/>
                </a:solidFill>
              </a:rPr>
              <a:t>pernio</a:t>
            </a:r>
            <a:endParaRPr lang="en-US" altLang="en-US" sz="2800" b="1" dirty="0">
              <a:solidFill>
                <a:srgbClr val="800000"/>
              </a:solidFill>
            </a:endParaRPr>
          </a:p>
          <a:p>
            <a:pPr marL="342900" indent="-342900">
              <a:spcBef>
                <a:spcPct val="50000"/>
              </a:spcBef>
              <a:buFont typeface="Arial" panose="020B0604020202020204" pitchFamily="34" charset="0"/>
              <a:buChar char="•"/>
            </a:pPr>
            <a:r>
              <a:rPr lang="en-US" sz="2400" dirty="0"/>
              <a:t>inflammatory lesions of the skin caused by long-term intermittent exposure to damp, nonfreezing ambient temperatures</a:t>
            </a:r>
          </a:p>
          <a:p>
            <a:pPr marL="342900" indent="-342900">
              <a:spcBef>
                <a:spcPct val="50000"/>
              </a:spcBef>
              <a:buFont typeface="Arial" panose="020B0604020202020204" pitchFamily="34" charset="0"/>
              <a:buChar char="•"/>
            </a:pPr>
            <a:r>
              <a:rPr lang="en-US" sz="2400" dirty="0"/>
              <a:t>localized edema, erythema, cyanosis, plaques, nodules, and, in rare cases, ulcerations, vesicles, and bullae</a:t>
            </a:r>
          </a:p>
          <a:p>
            <a:pPr marL="342900" indent="-342900">
              <a:spcBef>
                <a:spcPct val="50000"/>
              </a:spcBef>
              <a:buFont typeface="Arial" panose="020B0604020202020204" pitchFamily="34" charset="0"/>
              <a:buChar char="•"/>
            </a:pPr>
            <a:r>
              <a:rPr lang="en-US" altLang="en-US" sz="2400" dirty="0">
                <a:solidFill>
                  <a:srgbClr val="800000"/>
                </a:solidFill>
              </a:rPr>
              <a:t>Tingling and numbness</a:t>
            </a:r>
          </a:p>
        </p:txBody>
      </p:sp>
      <p:sp>
        <p:nvSpPr>
          <p:cNvPr id="12296" name="AutoShape 8">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2301" name="Picture 13" descr="http://www.nhs.uk/Conditions/chilblains/PublishingImages/chilblains_342x198_C004423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3698" y="1123980"/>
            <a:ext cx="3257550" cy="188595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4"/>
          <a:stretch>
            <a:fillRect/>
          </a:stretch>
        </p:blipFill>
        <p:spPr>
          <a:xfrm>
            <a:off x="1" y="2005768"/>
            <a:ext cx="9091066" cy="325203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914400" y="533400"/>
            <a:ext cx="73152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dirty="0">
                <a:solidFill>
                  <a:schemeClr val="tx2"/>
                </a:solidFill>
                <a:effectLst>
                  <a:outerShdw blurRad="38100" dist="38100" dir="2700000" algn="tl">
                    <a:srgbClr val="C0C0C0"/>
                  </a:outerShdw>
                </a:effectLst>
              </a:rPr>
              <a:t>This is observed on the cheeks, thighs and buttocks of patients, often in children or young women of equestrian background.</a:t>
            </a:r>
          </a:p>
        </p:txBody>
      </p:sp>
      <p:sp>
        <p:nvSpPr>
          <p:cNvPr id="10247" name="AutoShape 7">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3" name="Text Box 13"/>
          <p:cNvSpPr txBox="1">
            <a:spLocks noChangeArrowheads="1"/>
          </p:cNvSpPr>
          <p:nvPr/>
        </p:nvSpPr>
        <p:spPr bwMode="auto">
          <a:xfrm>
            <a:off x="1143000" y="2819400"/>
            <a:ext cx="723900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400" dirty="0">
                <a:solidFill>
                  <a:srgbClr val="800000"/>
                </a:solidFill>
              </a:rPr>
              <a:t>What is panniculitis?</a:t>
            </a:r>
          </a:p>
          <a:p>
            <a:endParaRPr lang="en-US" altLang="en-US" sz="4400" dirty="0">
              <a:solidFill>
                <a:srgbClr val="800000"/>
              </a:solidFill>
            </a:endParaRPr>
          </a:p>
          <a:p>
            <a:r>
              <a:rPr lang="en-US" altLang="en-US" sz="4400" dirty="0">
                <a:solidFill>
                  <a:srgbClr val="800000"/>
                </a:solidFill>
              </a:rPr>
              <a:t>“Popsicle panniculitis”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53"/>
                                        </p:tgtEl>
                                        <p:attrNameLst>
                                          <p:attrName>style.visibility</p:attrName>
                                        </p:attrNameLst>
                                      </p:cBhvr>
                                      <p:to>
                                        <p:strVal val="visible"/>
                                      </p:to>
                                    </p:set>
                                    <p:animEffect transition="in" filter="fade">
                                      <p:cBhvr>
                                        <p:cTn id="7" dur="2000"/>
                                        <p:tgtEl>
                                          <p:spTgt spid="10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914400" y="685800"/>
            <a:ext cx="78486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5715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r>
              <a:rPr lang="en-US" altLang="en-US" sz="2400" dirty="0">
                <a:effectLst>
                  <a:outerShdw blurRad="38100" dist="38100" dir="2700000" algn="tl">
                    <a:srgbClr val="C0C0C0"/>
                  </a:outerShdw>
                </a:effectLst>
              </a:rPr>
              <a:t>A young female complains that every time she goes in the cold, she feels her throat is closing and she is itchy. What is the most likely diagnosis?</a:t>
            </a:r>
          </a:p>
        </p:txBody>
      </p:sp>
      <p:sp>
        <p:nvSpPr>
          <p:cNvPr id="11270" name="Text Box 6"/>
          <p:cNvSpPr txBox="1">
            <a:spLocks noChangeArrowheads="1"/>
          </p:cNvSpPr>
          <p:nvPr/>
        </p:nvSpPr>
        <p:spPr bwMode="auto">
          <a:xfrm>
            <a:off x="1295400" y="3352800"/>
            <a:ext cx="64770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600" b="1" dirty="0">
                <a:solidFill>
                  <a:srgbClr val="800000"/>
                </a:solidFill>
              </a:rPr>
              <a:t>Malingering</a:t>
            </a:r>
          </a:p>
          <a:p>
            <a:pPr algn="ctr">
              <a:spcBef>
                <a:spcPct val="50000"/>
              </a:spcBef>
            </a:pPr>
            <a:r>
              <a:rPr lang="en-US" altLang="en-US" sz="3600" b="1" dirty="0">
                <a:solidFill>
                  <a:srgbClr val="800000"/>
                </a:solidFill>
              </a:rPr>
              <a:t>(Cold </a:t>
            </a:r>
            <a:r>
              <a:rPr lang="en-US" altLang="en-US" sz="3600" b="1" dirty="0" err="1">
                <a:solidFill>
                  <a:srgbClr val="800000"/>
                </a:solidFill>
              </a:rPr>
              <a:t>urticaria</a:t>
            </a:r>
            <a:r>
              <a:rPr lang="en-US" altLang="en-US" sz="3600" b="1" dirty="0">
                <a:solidFill>
                  <a:srgbClr val="800000"/>
                </a:solidFill>
              </a:rPr>
              <a:t>)</a:t>
            </a:r>
            <a:endParaRPr lang="en-US" altLang="en-US" sz="1600" dirty="0">
              <a:solidFill>
                <a:srgbClr val="800000"/>
              </a:solidFill>
            </a:endParaRPr>
          </a:p>
        </p:txBody>
      </p:sp>
      <p:sp>
        <p:nvSpPr>
          <p:cNvPr id="11271" name="AutoShape 7">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270">
                                            <p:txEl>
                                              <p:pRg st="0" end="0"/>
                                            </p:txEl>
                                          </p:spTgt>
                                        </p:tgtEl>
                                        <p:attrNameLst>
                                          <p:attrName>style.visibility</p:attrName>
                                        </p:attrNameLst>
                                      </p:cBhvr>
                                      <p:to>
                                        <p:strVal val="visible"/>
                                      </p:to>
                                    </p:set>
                                    <p:animEffect transition="in" filter="fade">
                                      <p:cBhvr>
                                        <p:cTn id="7" dur="2000"/>
                                        <p:tgtEl>
                                          <p:spTgt spid="1127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70">
                                            <p:txEl>
                                              <p:pRg st="1" end="1"/>
                                            </p:txEl>
                                          </p:spTgt>
                                        </p:tgtEl>
                                        <p:attrNameLst>
                                          <p:attrName>style.visibility</p:attrName>
                                        </p:attrNameLst>
                                      </p:cBhvr>
                                      <p:to>
                                        <p:strVal val="visible"/>
                                      </p:to>
                                    </p:set>
                                    <p:animEffect transition="in" filter="fade">
                                      <p:cBhvr>
                                        <p:cTn id="12" dur="2000"/>
                                        <p:tgtEl>
                                          <p:spTgt spid="1127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Rectangle 6"/>
          <p:cNvSpPr>
            <a:spLocks noGrp="1" noChangeArrowheads="1"/>
          </p:cNvSpPr>
          <p:nvPr>
            <p:ph type="ctrTitle"/>
          </p:nvPr>
        </p:nvSpPr>
        <p:spPr>
          <a:xfrm>
            <a:off x="263768" y="228600"/>
            <a:ext cx="3698631" cy="1670538"/>
          </a:xfrm>
        </p:spPr>
        <p:txBody>
          <a:bodyPr anchor="ctr"/>
          <a:lstStyle/>
          <a:p>
            <a:r>
              <a:rPr lang="en-US" altLang="en-US" sz="2800" b="1" dirty="0"/>
              <a:t>What are the 3 most common areas of frostbite in order?</a:t>
            </a:r>
          </a:p>
        </p:txBody>
      </p:sp>
      <p:sp>
        <p:nvSpPr>
          <p:cNvPr id="16391" name="Rectangle 7"/>
          <p:cNvSpPr>
            <a:spLocks noGrp="1" noChangeArrowheads="1"/>
          </p:cNvSpPr>
          <p:nvPr>
            <p:ph type="subTitle" idx="1"/>
          </p:nvPr>
        </p:nvSpPr>
        <p:spPr>
          <a:xfrm>
            <a:off x="1184030" y="5091113"/>
            <a:ext cx="3505200" cy="1447800"/>
          </a:xfrm>
        </p:spPr>
        <p:txBody>
          <a:bodyPr/>
          <a:lstStyle/>
          <a:p>
            <a:r>
              <a:rPr lang="en-US" altLang="en-US" sz="3200" dirty="0">
                <a:solidFill>
                  <a:srgbClr val="800000"/>
                </a:solidFill>
              </a:rPr>
              <a:t>Head, hands, feet</a:t>
            </a:r>
          </a:p>
        </p:txBody>
      </p:sp>
      <p:sp>
        <p:nvSpPr>
          <p:cNvPr id="16392" name="AutoShape 8">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 name="Picture 2"/>
          <p:cNvPicPr>
            <a:picLocks noChangeAspect="1"/>
          </p:cNvPicPr>
          <p:nvPr/>
        </p:nvPicPr>
        <p:blipFill>
          <a:blip r:embed="rId2"/>
          <a:stretch>
            <a:fillRect/>
          </a:stretch>
        </p:blipFill>
        <p:spPr>
          <a:xfrm>
            <a:off x="3381375" y="1795463"/>
            <a:ext cx="5762625" cy="32956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391">
                                            <p:txEl>
                                              <p:pRg st="0" end="0"/>
                                            </p:txEl>
                                          </p:spTgt>
                                        </p:tgtEl>
                                        <p:attrNameLst>
                                          <p:attrName>style.visibility</p:attrName>
                                        </p:attrNameLst>
                                      </p:cBhvr>
                                      <p:to>
                                        <p:strVal val="visible"/>
                                      </p:to>
                                    </p:set>
                                    <p:animEffect transition="in" filter="fade">
                                      <p:cBhvr>
                                        <p:cTn id="7" dur="2000"/>
                                        <p:tgtEl>
                                          <p:spTgt spid="163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ChangeArrowheads="1"/>
          </p:cNvSpPr>
          <p:nvPr>
            <p:ph type="ctrTitle"/>
          </p:nvPr>
        </p:nvSpPr>
        <p:spPr>
          <a:xfrm>
            <a:off x="838200" y="685800"/>
            <a:ext cx="7772400" cy="1905000"/>
          </a:xfrm>
        </p:spPr>
        <p:txBody>
          <a:bodyPr anchor="ctr"/>
          <a:lstStyle/>
          <a:p>
            <a:r>
              <a:rPr lang="en-US" altLang="en-US" sz="2800" dirty="0"/>
              <a:t>These ages and gender combinations are the highest at risk for frostbite</a:t>
            </a:r>
          </a:p>
        </p:txBody>
      </p:sp>
      <p:sp>
        <p:nvSpPr>
          <p:cNvPr id="19461" name="Rectangle 5"/>
          <p:cNvSpPr>
            <a:spLocks noGrp="1" noChangeArrowheads="1"/>
          </p:cNvSpPr>
          <p:nvPr>
            <p:ph type="subTitle" idx="1"/>
          </p:nvPr>
        </p:nvSpPr>
        <p:spPr>
          <a:xfrm>
            <a:off x="1371600" y="3048000"/>
            <a:ext cx="6629400" cy="2209800"/>
          </a:xfrm>
        </p:spPr>
        <p:txBody>
          <a:bodyPr/>
          <a:lstStyle/>
          <a:p>
            <a:pPr>
              <a:lnSpc>
                <a:spcPct val="90000"/>
              </a:lnSpc>
            </a:pPr>
            <a:r>
              <a:rPr lang="en-US" altLang="en-US" sz="4400" dirty="0">
                <a:solidFill>
                  <a:srgbClr val="800000"/>
                </a:solidFill>
              </a:rPr>
              <a:t>Teenage males</a:t>
            </a:r>
          </a:p>
          <a:p>
            <a:pPr>
              <a:lnSpc>
                <a:spcPct val="90000"/>
              </a:lnSpc>
            </a:pPr>
            <a:r>
              <a:rPr lang="en-US" altLang="en-US" sz="4400" dirty="0">
                <a:solidFill>
                  <a:srgbClr val="800000"/>
                </a:solidFill>
              </a:rPr>
              <a:t>Young males in the military</a:t>
            </a:r>
          </a:p>
        </p:txBody>
      </p:sp>
      <p:sp>
        <p:nvSpPr>
          <p:cNvPr id="19462" name="AutoShape 6">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9461">
                                            <p:txEl>
                                              <p:pRg st="0" end="0"/>
                                            </p:txEl>
                                          </p:spTgt>
                                        </p:tgtEl>
                                        <p:attrNameLst>
                                          <p:attrName>style.visibility</p:attrName>
                                        </p:attrNameLst>
                                      </p:cBhvr>
                                      <p:to>
                                        <p:strVal val="visible"/>
                                      </p:to>
                                    </p:set>
                                    <p:animEffect transition="in" filter="fade">
                                      <p:cBhvr>
                                        <p:cTn id="7" dur="2000"/>
                                        <p:tgtEl>
                                          <p:spTgt spid="1946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461">
                                            <p:txEl>
                                              <p:pRg st="1" end="1"/>
                                            </p:txEl>
                                          </p:spTgt>
                                        </p:tgtEl>
                                        <p:attrNameLst>
                                          <p:attrName>style.visibility</p:attrName>
                                        </p:attrNameLst>
                                      </p:cBhvr>
                                      <p:to>
                                        <p:strVal val="visible"/>
                                      </p:to>
                                    </p:set>
                                    <p:animEffect transition="in" filter="fade">
                                      <p:cBhvr>
                                        <p:cTn id="12" dur="2000"/>
                                        <p:tgtEl>
                                          <p:spTgt spid="1946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 Box 6"/>
          <p:cNvSpPr txBox="1">
            <a:spLocks noChangeArrowheads="1"/>
          </p:cNvSpPr>
          <p:nvPr/>
        </p:nvSpPr>
        <p:spPr bwMode="auto">
          <a:xfrm>
            <a:off x="1066800" y="914400"/>
            <a:ext cx="7391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800" b="1" dirty="0"/>
              <a:t>This is the temperature and wind speed at which rate of cold injuries starts to increase</a:t>
            </a:r>
          </a:p>
        </p:txBody>
      </p:sp>
      <p:sp>
        <p:nvSpPr>
          <p:cNvPr id="13319" name="Text Box 7"/>
          <p:cNvSpPr txBox="1">
            <a:spLocks noChangeArrowheads="1"/>
          </p:cNvSpPr>
          <p:nvPr/>
        </p:nvSpPr>
        <p:spPr bwMode="auto">
          <a:xfrm>
            <a:off x="568960" y="3505200"/>
            <a:ext cx="7889240"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4400" b="1" dirty="0">
                <a:solidFill>
                  <a:srgbClr val="800000"/>
                </a:solidFill>
              </a:rPr>
              <a:t>12 </a:t>
            </a:r>
            <a:r>
              <a:rPr lang="en-US" altLang="en-US" sz="4400" b="1" dirty="0" err="1">
                <a:solidFill>
                  <a:srgbClr val="800000"/>
                </a:solidFill>
              </a:rPr>
              <a:t>deg</a:t>
            </a:r>
            <a:r>
              <a:rPr lang="en-US" altLang="en-US" sz="4400" b="1" dirty="0">
                <a:solidFill>
                  <a:srgbClr val="800000"/>
                </a:solidFill>
              </a:rPr>
              <a:t> C (10.4 </a:t>
            </a:r>
            <a:r>
              <a:rPr lang="en-US" altLang="en-US" sz="4400" b="1" dirty="0" err="1">
                <a:solidFill>
                  <a:srgbClr val="800000"/>
                </a:solidFill>
              </a:rPr>
              <a:t>deg</a:t>
            </a:r>
            <a:r>
              <a:rPr lang="en-US" altLang="en-US" sz="4400" b="1" dirty="0">
                <a:solidFill>
                  <a:srgbClr val="800000"/>
                </a:solidFill>
              </a:rPr>
              <a:t> F)</a:t>
            </a:r>
          </a:p>
          <a:p>
            <a:pPr algn="ctr">
              <a:spcBef>
                <a:spcPct val="50000"/>
              </a:spcBef>
            </a:pPr>
            <a:r>
              <a:rPr lang="en-US" altLang="en-US" sz="4400" b="1" dirty="0">
                <a:solidFill>
                  <a:srgbClr val="800000"/>
                </a:solidFill>
              </a:rPr>
              <a:t>Wind speed &gt; 4.5 m/s (10 mph)</a:t>
            </a:r>
            <a:endParaRPr lang="en-US" altLang="en-US" sz="4400" dirty="0">
              <a:solidFill>
                <a:srgbClr val="800000"/>
              </a:solidFill>
            </a:endParaRPr>
          </a:p>
        </p:txBody>
      </p:sp>
      <p:sp>
        <p:nvSpPr>
          <p:cNvPr id="13320" name="AutoShape 8">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3319">
                                            <p:txEl>
                                              <p:pRg st="0" end="0"/>
                                            </p:txEl>
                                          </p:spTgt>
                                        </p:tgtEl>
                                        <p:attrNameLst>
                                          <p:attrName>style.visibility</p:attrName>
                                        </p:attrNameLst>
                                      </p:cBhvr>
                                      <p:to>
                                        <p:strVal val="visible"/>
                                      </p:to>
                                    </p:set>
                                    <p:animEffect transition="in" filter="fade">
                                      <p:cBhvr>
                                        <p:cTn id="7" dur="2000"/>
                                        <p:tgtEl>
                                          <p:spTgt spid="133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19">
                                            <p:txEl>
                                              <p:pRg st="1" end="1"/>
                                            </p:txEl>
                                          </p:spTgt>
                                        </p:tgtEl>
                                        <p:attrNameLst>
                                          <p:attrName>style.visibility</p:attrName>
                                        </p:attrNameLst>
                                      </p:cBhvr>
                                      <p:to>
                                        <p:strVal val="visible"/>
                                      </p:to>
                                    </p:set>
                                    <p:animEffect transition="in" filter="fade">
                                      <p:cBhvr>
                                        <p:cTn id="12" dur="2000"/>
                                        <p:tgtEl>
                                          <p:spTgt spid="133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00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00FF"/>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FFFF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1608</TotalTime>
  <Words>1368</Words>
  <Application>Microsoft Office PowerPoint</Application>
  <PresentationFormat>On-screen Show (4:3)</PresentationFormat>
  <Paragraphs>224</Paragraphs>
  <Slides>33</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Wingdings</vt:lpstr>
      <vt:lpstr>Default Design</vt:lpstr>
      <vt:lpstr>Thermia Jeopardy  </vt:lpstr>
      <vt:lpstr>PowerPoint Presentation</vt:lpstr>
      <vt:lpstr>PowerPoint Presentation</vt:lpstr>
      <vt:lpstr>PowerPoint Presentation</vt:lpstr>
      <vt:lpstr>PowerPoint Presentation</vt:lpstr>
      <vt:lpstr>PowerPoint Presentation</vt:lpstr>
      <vt:lpstr>What are the 3 most common areas of frostbite in order?</vt:lpstr>
      <vt:lpstr>These ages and gender combinations are the highest at risk for frostbite</vt:lpstr>
      <vt:lpstr>PowerPoint Presentation</vt:lpstr>
      <vt:lpstr>PowerPoint Presentation</vt:lpstr>
      <vt:lpstr>PowerPoint Presentation</vt:lpstr>
      <vt:lpstr>These are the degrees of frostbite injury and what they mean.</vt:lpstr>
      <vt:lpstr>These are all of the appropriate frostbite treatment steps in the ED</vt:lpstr>
      <vt:lpstr>PowerPoint Presentation</vt:lpstr>
      <vt:lpstr>These are the stages and temperatures of hypothermia.</vt:lpstr>
      <vt:lpstr>These are the treatments for a patient in moderate hypothermia with a temperature of 30.</vt:lpstr>
      <vt:lpstr>These are the indications for ECMO or CPB in hypothermia.</vt:lpstr>
      <vt:lpstr>If ECMO/CPB unavailable for hypothermia, these measures may save an arrested patient’s life.</vt:lpstr>
      <vt:lpstr>PowerPoint Presentation</vt:lpstr>
      <vt:lpstr>PowerPoint Presentation</vt:lpstr>
      <vt:lpstr>These are the physiologic response to heat stress.</vt:lpstr>
      <vt:lpstr>These are some of the medications that make patients more susceptible to heat injury.</vt:lpstr>
      <vt:lpstr>PowerPoint Presentation</vt:lpstr>
      <vt:lpstr>PowerPoint Presentation</vt:lpstr>
      <vt:lpstr>PowerPoint Presentation</vt:lpstr>
      <vt:lpstr>A 22 year old who has been working outside is complaining of headache, nausea, vomiting, malaise, dizziness, and muscle cramps. He is tachycardic and his temperature is 103.5 deg F. This is his diagnosis.</vt:lpstr>
      <vt:lpstr>Patients suffering from heat stress require these treatment methods</vt:lpstr>
      <vt:lpstr>PowerPoint Presentation</vt:lpstr>
      <vt:lpstr>PowerPoint Presentation</vt:lpstr>
      <vt:lpstr>PowerPoint Presentation</vt:lpstr>
      <vt:lpstr>PowerPoint Presentation</vt:lpstr>
      <vt:lpstr>Avoid cooling less than this temperature to avoid overshoot hypothermia.</vt:lpstr>
      <vt:lpstr>FINAL JEAPORDY</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JEOPARDY</dc:title>
  <dc:creator>Josh Bucher</dc:creator>
  <cp:lastModifiedBy>Josh Bucher</cp:lastModifiedBy>
  <cp:revision>180</cp:revision>
  <dcterms:created xsi:type="dcterms:W3CDTF">2002-09-29T18:47:49Z</dcterms:created>
  <dcterms:modified xsi:type="dcterms:W3CDTF">2016-05-11T13:50:12Z</dcterms:modified>
</cp:coreProperties>
</file>