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263" r:id="rId4"/>
    <p:sldId id="287" r:id="rId5"/>
    <p:sldId id="27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44" autoAdjust="0"/>
  </p:normalViewPr>
  <p:slideViewPr>
    <p:cSldViewPr snapToGrid="0" snapToObjects="1">
      <p:cViewPr>
        <p:scale>
          <a:sx n="64" d="100"/>
          <a:sy n="64" d="100"/>
        </p:scale>
        <p:origin x="-15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B554-994A-D846-A9AC-FC0C7C84120D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A532-EEC6-BF4E-935C-456FB993D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A532-EEC6-BF4E-935C-456FB993D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A532-EEC6-BF4E-935C-456FB993D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A532-EEC6-BF4E-935C-456FB993D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2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A532-EEC6-BF4E-935C-456FB993D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024" y="274638"/>
            <a:ext cx="6626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1600200"/>
            <a:ext cx="6626744" cy="4968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ur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4898" y="274638"/>
            <a:ext cx="6426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4898" y="1600200"/>
            <a:ext cx="6426224" cy="4940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FAAB-2DC8-204D-9A86-6B5EEE7EB04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3C79-FE25-DA4F-A29D-F7C6D2AF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502" y="295737"/>
            <a:ext cx="70114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Emergency Quality Series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39607" y="5668261"/>
            <a:ext cx="4887983" cy="954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Carl "Chip" Lange, PA-C, EMT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Michelle </a:t>
            </a:r>
            <a:r>
              <a:rPr lang="en-US" dirty="0">
                <a:solidFill>
                  <a:srgbClr val="800000"/>
                </a:solidFill>
              </a:rPr>
              <a:t>Perkins, MD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Fritz </a:t>
            </a:r>
            <a:r>
              <a:rPr lang="en-US" dirty="0">
                <a:solidFill>
                  <a:srgbClr val="800000"/>
                </a:solidFill>
              </a:rPr>
              <a:t>Fuller, MPH&amp;TM, PA-C, EMT-P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1493304"/>
            <a:ext cx="6626744" cy="41749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 smtClean="0"/>
              <a:t>Sepsis Quality Initiative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b="1" dirty="0" smtClean="0"/>
              <a:t> “Sepsis </a:t>
            </a:r>
            <a:r>
              <a:rPr lang="en-US" sz="6000" b="1" dirty="0"/>
              <a:t>Care Primer”  </a:t>
            </a:r>
          </a:p>
        </p:txBody>
      </p:sp>
    </p:spTree>
    <p:extLst>
      <p:ext uri="{BB962C8B-B14F-4D97-AF65-F5344CB8AC3E}">
        <p14:creationId xmlns:p14="http://schemas.microsoft.com/office/powerpoint/2010/main" val="348382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antibiotics should we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2289209"/>
            <a:ext cx="6626744" cy="3749750"/>
          </a:xfrm>
        </p:spPr>
        <p:txBody>
          <a:bodyPr/>
          <a:lstStyle/>
          <a:p>
            <a:r>
              <a:rPr lang="en-US" dirty="0"/>
              <a:t>Tailored to potential source and local </a:t>
            </a:r>
            <a:r>
              <a:rPr lang="en-US" dirty="0" smtClean="0"/>
              <a:t>susceptibility</a:t>
            </a:r>
            <a:endParaRPr lang="en-US" dirty="0"/>
          </a:p>
          <a:p>
            <a:r>
              <a:rPr lang="en-US" dirty="0"/>
              <a:t>Ideally within 1 hour and broad </a:t>
            </a:r>
            <a:r>
              <a:rPr lang="en-US" dirty="0" smtClean="0"/>
              <a:t>spectrum</a:t>
            </a:r>
            <a:endParaRPr lang="en-US" dirty="0"/>
          </a:p>
          <a:p>
            <a:r>
              <a:rPr lang="en-US" dirty="0"/>
              <a:t>Obtain </a:t>
            </a:r>
            <a:r>
              <a:rPr lang="en-US" dirty="0" smtClean="0"/>
              <a:t>blood </a:t>
            </a:r>
            <a:r>
              <a:rPr lang="en-US" dirty="0"/>
              <a:t>cultures 1</a:t>
            </a:r>
            <a:r>
              <a:rPr lang="en-US" baseline="30000" dirty="0"/>
              <a:t>st</a:t>
            </a:r>
            <a:r>
              <a:rPr lang="en-US" dirty="0"/>
              <a:t> whenever </a:t>
            </a:r>
            <a:r>
              <a:rPr lang="en-US" dirty="0" smtClean="0"/>
              <a:t>feasible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4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resuscitation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Administer 30ml/kg crystalloid for hypotension or lactate ≥4mmol/L</a:t>
            </a:r>
          </a:p>
          <a:p>
            <a:endParaRPr lang="en-US" dirty="0"/>
          </a:p>
          <a:p>
            <a:r>
              <a:rPr lang="en-US" dirty="0"/>
              <a:t>Document reassessment with either:</a:t>
            </a:r>
          </a:p>
          <a:p>
            <a:pPr lvl="1"/>
            <a:r>
              <a:rPr lang="en-US" dirty="0" smtClean="0"/>
              <a:t>Repeat </a:t>
            </a:r>
            <a:r>
              <a:rPr lang="en-US" dirty="0"/>
              <a:t>focused exam (after initial fluid resuscitation) including vital signs, cardiopulmonary, capillary refill, pulse, and skin findings. </a:t>
            </a:r>
          </a:p>
          <a:p>
            <a:r>
              <a:rPr lang="en-US" dirty="0"/>
              <a:t>Or two of the following: </a:t>
            </a:r>
          </a:p>
          <a:p>
            <a:pPr lvl="1"/>
            <a:r>
              <a:rPr lang="en-US" dirty="0"/>
              <a:t>Measure CVP </a:t>
            </a:r>
          </a:p>
          <a:p>
            <a:pPr lvl="1"/>
            <a:r>
              <a:rPr lang="en-US" dirty="0"/>
              <a:t>Measure ScvO2 </a:t>
            </a:r>
          </a:p>
          <a:p>
            <a:pPr lvl="1"/>
            <a:r>
              <a:rPr lang="en-US" b="1" dirty="0"/>
              <a:t>Bedside cardiovascular ultrasound </a:t>
            </a:r>
          </a:p>
          <a:p>
            <a:pPr lvl="1"/>
            <a:r>
              <a:rPr lang="en-US" b="1" dirty="0"/>
              <a:t>Dynamic assessment of fluid responsiveness with passive leg raise or fluid challenge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Still hypotensive after fluids?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2302720"/>
            <a:ext cx="6626744" cy="2196102"/>
          </a:xfrm>
        </p:spPr>
        <p:txBody>
          <a:bodyPr/>
          <a:lstStyle/>
          <a:p>
            <a:r>
              <a:rPr lang="en-US" dirty="0"/>
              <a:t>Vasopressors</a:t>
            </a:r>
          </a:p>
          <a:p>
            <a:pPr lvl="1"/>
            <a:r>
              <a:rPr lang="en-US" dirty="0" smtClean="0"/>
              <a:t>Norepinephrine </a:t>
            </a:r>
            <a:r>
              <a:rPr lang="en-US" dirty="0"/>
              <a:t>(</a:t>
            </a:r>
            <a:r>
              <a:rPr lang="en-US" dirty="0" err="1"/>
              <a:t>Levophed</a:t>
            </a:r>
            <a:r>
              <a:rPr lang="en-US" dirty="0"/>
              <a:t>)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line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given peripherally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5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Still hypotensive after </a:t>
            </a:r>
            <a:r>
              <a:rPr lang="en-US" dirty="0" err="1"/>
              <a:t>norepi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Vasopressin up to 0.03 units/minute.  </a:t>
            </a:r>
          </a:p>
          <a:p>
            <a:r>
              <a:rPr lang="en-US" dirty="0"/>
              <a:t>Still not working? epinephrine up to 20-50 mcg/minute.  </a:t>
            </a:r>
          </a:p>
          <a:p>
            <a:r>
              <a:rPr lang="en-US" dirty="0"/>
              <a:t>Still not working? consider adding phenylephrine up to 200-300 mcg/minute.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8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a PA/NP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1999476"/>
            <a:ext cx="6626744" cy="32051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referral and consultation plans</a:t>
            </a:r>
          </a:p>
          <a:p>
            <a:r>
              <a:rPr lang="en-US" dirty="0"/>
              <a:t>Know your state laws and hospital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2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Carl "Chip" Lange, PA-C, EMT</a:t>
            </a:r>
          </a:p>
          <a:p>
            <a:pPr lvl="1"/>
            <a:r>
              <a:rPr lang="en-US" dirty="0"/>
              <a:t>Creator and Host of TOTAL EM</a:t>
            </a:r>
          </a:p>
          <a:p>
            <a:pPr lvl="1"/>
            <a:r>
              <a:rPr lang="en-US" dirty="0"/>
              <a:t>EMPA for Rural Missouri EDs</a:t>
            </a:r>
          </a:p>
          <a:p>
            <a:pPr lvl="1"/>
            <a:r>
              <a:rPr lang="en-US" dirty="0"/>
              <a:t>Fire/EMS provider in Missouri Ozarks</a:t>
            </a:r>
          </a:p>
          <a:p>
            <a:endParaRPr lang="en-US" dirty="0"/>
          </a:p>
          <a:p>
            <a:r>
              <a:rPr lang="en-US" dirty="0"/>
              <a:t>Michelle Perkins, MD</a:t>
            </a:r>
          </a:p>
          <a:p>
            <a:pPr lvl="1"/>
            <a:r>
              <a:rPr lang="en-US" dirty="0"/>
              <a:t>Physician for EDs in </a:t>
            </a:r>
            <a:r>
              <a:rPr lang="en-US" dirty="0" err="1"/>
              <a:t>Downeast</a:t>
            </a:r>
            <a:r>
              <a:rPr lang="en-US" dirty="0"/>
              <a:t> Maine</a:t>
            </a:r>
          </a:p>
          <a:p>
            <a:pPr lvl="1"/>
            <a:r>
              <a:rPr lang="en-US" dirty="0"/>
              <a:t>Graduate of the Resuscitation Leadership Academy</a:t>
            </a:r>
          </a:p>
          <a:p>
            <a:endParaRPr lang="en-US" dirty="0"/>
          </a:p>
          <a:p>
            <a:r>
              <a:rPr lang="en-US" dirty="0"/>
              <a:t>Fritz Fuller, MPH&amp;TM, PA-C, EMT-P</a:t>
            </a:r>
          </a:p>
          <a:p>
            <a:pPr lvl="1"/>
            <a:r>
              <a:rPr lang="en-US" dirty="0"/>
              <a:t>Division of Emergency Medicine at University of Utah in Salt Lake City, Utah</a:t>
            </a:r>
          </a:p>
          <a:p>
            <a:pPr lvl="1"/>
            <a:r>
              <a:rPr lang="en-US" dirty="0"/>
              <a:t>Emergency Services of New England in Springfield, Vermont</a:t>
            </a:r>
          </a:p>
        </p:txBody>
      </p:sp>
    </p:spTree>
    <p:extLst>
      <p:ext uri="{BB962C8B-B14F-4D97-AF65-F5344CB8AC3E}">
        <p14:creationId xmlns:p14="http://schemas.microsoft.com/office/powerpoint/2010/main" val="27935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sepsis?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2451329"/>
            <a:ext cx="6626744" cy="3195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“Sepsis </a:t>
            </a:r>
            <a:r>
              <a:rPr lang="en-US" dirty="0"/>
              <a:t>should be defined as life-threatening organ dysfunction caused by a </a:t>
            </a:r>
            <a:r>
              <a:rPr lang="en-US" dirty="0" err="1"/>
              <a:t>dysregulated</a:t>
            </a:r>
            <a:r>
              <a:rPr lang="en-US" dirty="0"/>
              <a:t> host response to infection.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Sepsis 3.0 </a:t>
            </a:r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3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ACEP has endorsed the Surviving Sepsis Campaign latest guidelines  BUT</a:t>
            </a:r>
            <a:br>
              <a:rPr lang="en-US" dirty="0"/>
            </a:br>
            <a:r>
              <a:rPr lang="en-US" dirty="0"/>
              <a:t>Sepsis 3.0 consensus definitions not part of those guidelines AND</a:t>
            </a:r>
            <a:br>
              <a:rPr lang="en-US" dirty="0"/>
            </a:br>
            <a:r>
              <a:rPr lang="en-US" dirty="0"/>
              <a:t>reimbursement is tied to CMS measures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522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123" y="6522493"/>
            <a:ext cx="8167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www.acepnow.com</a:t>
            </a:r>
            <a:r>
              <a:rPr lang="en-US" sz="1000" dirty="0" smtClean="0"/>
              <a:t>/article/</a:t>
            </a:r>
            <a:r>
              <a:rPr lang="en-US" sz="1000" dirty="0" err="1" smtClean="0"/>
              <a:t>acep</a:t>
            </a:r>
            <a:r>
              <a:rPr lang="en-US" sz="1000" dirty="0" smtClean="0"/>
              <a:t>-endorses-latest-surviving-sepsis-campaign-recommendations/?</a:t>
            </a:r>
            <a:r>
              <a:rPr lang="en-US" sz="1000" dirty="0" err="1" smtClean="0"/>
              <a:t>singlepage</a:t>
            </a:r>
            <a:r>
              <a:rPr lang="en-US" sz="1000" dirty="0" smtClean="0"/>
              <a:t>=1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510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lactate levels?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3" y="1600200"/>
            <a:ext cx="6762749" cy="49689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uidelines </a:t>
            </a:r>
            <a:r>
              <a:rPr lang="en-US" dirty="0"/>
              <a:t>recommend using </a:t>
            </a:r>
            <a:r>
              <a:rPr lang="en-US" dirty="0" smtClean="0"/>
              <a:t>lactate </a:t>
            </a:r>
            <a:r>
              <a:rPr lang="en-US" dirty="0"/>
              <a:t>for screening </a:t>
            </a:r>
            <a:r>
              <a:rPr lang="en-US" dirty="0" smtClean="0"/>
              <a:t>for “badness” and </a:t>
            </a:r>
            <a:r>
              <a:rPr lang="en-US" dirty="0"/>
              <a:t>as a guide to resuscitative efforts</a:t>
            </a:r>
          </a:p>
          <a:p>
            <a:endParaRPr lang="en-US" dirty="0"/>
          </a:p>
          <a:p>
            <a:r>
              <a:rPr lang="en-US" dirty="0"/>
              <a:t>Sensitive not specific</a:t>
            </a:r>
          </a:p>
          <a:p>
            <a:endParaRPr lang="en-US" dirty="0"/>
          </a:p>
          <a:p>
            <a:r>
              <a:rPr lang="en-US" dirty="0" smtClean="0"/>
              <a:t>Also elevated in a wide variety of conditions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eta </a:t>
            </a:r>
            <a:r>
              <a:rPr lang="en-US" dirty="0"/>
              <a:t>2 agonist use, liver disease, recent vigorous exercise including seizures, and the more traditional causes of elevated lactic acid such as ischemic bowel, shock states, and toxicological conditions.  </a:t>
            </a:r>
            <a:endParaRPr lang="en-US" dirty="0" smtClean="0"/>
          </a:p>
          <a:p>
            <a:pPr lvl="1"/>
            <a:r>
              <a:rPr lang="en-US" dirty="0" smtClean="0"/>
              <a:t>LR </a:t>
            </a:r>
            <a:r>
              <a:rPr lang="en-US" dirty="0"/>
              <a:t>infusions do </a:t>
            </a:r>
            <a:r>
              <a:rPr lang="en-US" dirty="0" smtClean="0"/>
              <a:t>NOT cause </a:t>
            </a:r>
            <a:r>
              <a:rPr lang="en-US" dirty="0"/>
              <a:t>elevations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0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diagnosis sepsis?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4" y="2080536"/>
            <a:ext cx="6626744" cy="44886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Early!  </a:t>
            </a:r>
            <a:r>
              <a:rPr lang="en-US" dirty="0"/>
              <a:t>This is undoubtedly part of why mortality has </a:t>
            </a:r>
            <a:r>
              <a:rPr lang="en-US" dirty="0" smtClean="0"/>
              <a:t>improved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Use best practice triage/RN based screening tools</a:t>
            </a:r>
          </a:p>
          <a:p>
            <a:r>
              <a:rPr lang="en-US" dirty="0"/>
              <a:t>Known/suspected infection + SIRS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 after early recognition or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466" y="2592453"/>
            <a:ext cx="4695469" cy="231769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Resuscitation</a:t>
            </a:r>
          </a:p>
          <a:p>
            <a:pPr marL="0" indent="0" algn="ctr">
              <a:buNone/>
            </a:pPr>
            <a:r>
              <a:rPr lang="en-US" sz="4000" dirty="0"/>
              <a:t>Source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3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early goal directed 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Sepsis </a:t>
            </a:r>
            <a:r>
              <a:rPr lang="en-US" dirty="0"/>
              <a:t>catheters, SVO2,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u="sng" dirty="0"/>
              <a:t>no longer recommended</a:t>
            </a:r>
            <a:r>
              <a:rPr lang="en-US" dirty="0"/>
              <a:t> (PROMISE, PROCESS and ALIVE)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443</Words>
  <Application>Microsoft Office PowerPoint</Application>
  <PresentationFormat>On-screen Show (4:3)</PresentationFormat>
  <Paragraphs>82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Rural Emergency Quality Series</vt:lpstr>
      <vt:lpstr>Panel</vt:lpstr>
      <vt:lpstr>What is sepsis?</vt:lpstr>
      <vt:lpstr>PowerPoint Presentation</vt:lpstr>
      <vt:lpstr>PowerPoint Presentation</vt:lpstr>
      <vt:lpstr>What about lactate levels?</vt:lpstr>
      <vt:lpstr>How do we diagnosis sepsis?</vt:lpstr>
      <vt:lpstr>What to do after early recognition or diagnosis?</vt:lpstr>
      <vt:lpstr>What about early goal directed therapy?</vt:lpstr>
      <vt:lpstr>Which antibiotics should we use?</vt:lpstr>
      <vt:lpstr>Initial resuscitation</vt:lpstr>
      <vt:lpstr>Still hypotensive after fluids?</vt:lpstr>
      <vt:lpstr>Still hypotensive after norepi?</vt:lpstr>
      <vt:lpstr>I’m a PA/NP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Emergency Care Series SEPSIS</dc:title>
  <dc:creator>Margaret  Greenwood-Ericksen</dc:creator>
  <cp:lastModifiedBy>Carl Lange, PA-C</cp:lastModifiedBy>
  <cp:revision>55</cp:revision>
  <dcterms:created xsi:type="dcterms:W3CDTF">2017-01-21T16:32:02Z</dcterms:created>
  <dcterms:modified xsi:type="dcterms:W3CDTF">2017-05-13T20:36:35Z</dcterms:modified>
</cp:coreProperties>
</file>